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3" r:id="rId3"/>
    <p:sldId id="409" r:id="rId4"/>
    <p:sldId id="411" r:id="rId5"/>
    <p:sldId id="414" r:id="rId6"/>
    <p:sldId id="394" r:id="rId7"/>
    <p:sldId id="405" r:id="rId8"/>
    <p:sldId id="399" r:id="rId9"/>
    <p:sldId id="406" r:id="rId10"/>
    <p:sldId id="410" r:id="rId11"/>
    <p:sldId id="415" r:id="rId12"/>
    <p:sldId id="402" r:id="rId13"/>
    <p:sldId id="412" r:id="rId14"/>
    <p:sldId id="416" r:id="rId15"/>
  </p:sldIdLst>
  <p:sldSz cx="9144000" cy="6858000" type="screen4x3"/>
  <p:notesSz cx="6669088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1C3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1013" autoAdjust="0"/>
  </p:normalViewPr>
  <p:slideViewPr>
    <p:cSldViewPr snapToGrid="0">
      <p:cViewPr>
        <p:scale>
          <a:sx n="77" d="100"/>
          <a:sy n="77" d="100"/>
        </p:scale>
        <p:origin x="-15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81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24288-E17B-4355-A69C-2F92E6AB5379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287AF-EC00-4080-A1AF-B71C326D03AB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578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5180D095-48C6-4BE8-A5A6-B7F7FB70C9DF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3313" y="1241425"/>
            <a:ext cx="4462462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3289B6A2-7D4B-4571-AC3D-36F86A0072C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868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lv-LV" sz="1200" dirty="0" smtClean="0"/>
              <a:t>izstrādāt un ieviest jaunas un inovatīvas pieejas, kā arī metodes izglītībā un apmācībā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lv-LV" sz="1200" dirty="0" smtClean="0"/>
              <a:t>atbalstīt augstas kvalitātes izglītības attīstību, t.sk. profesionālo izglītību ar spēcīgu darbā īstenotu mācīšanos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lv-LV" sz="1200" dirty="0" smtClean="0"/>
              <a:t>izveidot ciešākas partnerības starp izglītību un darba tirgu, lai vecinātu labās prakses apmaiņu</a:t>
            </a:r>
          </a:p>
          <a:p>
            <a:endParaRPr lang="lv-LV" altLang="lv-LV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2A1A47-10AF-4498-85A6-B48C2A5997B7}" type="slidenum">
              <a:rPr lang="lv-LV" altLang="lv-LV" smtClean="0"/>
              <a:pPr/>
              <a:t>8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25003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9B6A2-7D4B-4571-AC3D-36F86A0072C8}" type="slidenum">
              <a:rPr lang="lv-LV" smtClean="0"/>
              <a:pPr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736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1" kern="1200" dirty="0" smtClean="0">
                <a:solidFill>
                  <a:srgbClr val="1C388C"/>
                </a:solidFill>
                <a:latin typeface="+mn-lt"/>
                <a:ea typeface="+mn-ea"/>
                <a:cs typeface="+mn-cs"/>
              </a:rPr>
              <a:t>Sadarbības partnerības</a:t>
            </a:r>
            <a:endParaRPr lang="lv-LV" b="1" dirty="0" smtClean="0"/>
          </a:p>
          <a:p>
            <a:r>
              <a:rPr lang="lv-LV" dirty="0" smtClean="0"/>
              <a:t>„tīklošanās”;</a:t>
            </a:r>
          </a:p>
          <a:p>
            <a:r>
              <a:rPr lang="lv-LV" dirty="0" smtClean="0"/>
              <a:t>labās prakses identifikācija un dalīšanās ar to;</a:t>
            </a:r>
          </a:p>
          <a:p>
            <a:r>
              <a:rPr lang="lv-LV" dirty="0" smtClean="0"/>
              <a:t>attīstīt un ieviest sporta izglītības moduļus/programmas;</a:t>
            </a:r>
          </a:p>
          <a:p>
            <a:r>
              <a:rPr lang="lv-LV" dirty="0" smtClean="0"/>
              <a:t>veicināt sporta un fizisko aktivitāšu vērtības apzināšanos;</a:t>
            </a:r>
          </a:p>
          <a:p>
            <a:r>
              <a:rPr lang="lv-LV" dirty="0" smtClean="0"/>
              <a:t>datu vākšana, konsultācijas;</a:t>
            </a:r>
          </a:p>
          <a:p>
            <a:r>
              <a:rPr lang="lv-LV" dirty="0" smtClean="0"/>
              <a:t>konferenču, semināru un citu informatīvu pasākumu rīkošana;</a:t>
            </a:r>
          </a:p>
          <a:p>
            <a:endParaRPr lang="lv-LV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1" kern="1200" dirty="0" smtClean="0">
                <a:solidFill>
                  <a:srgbClr val="1C388C"/>
                </a:solidFill>
                <a:latin typeface="+mn-lt"/>
                <a:ea typeface="+mn-ea"/>
                <a:cs typeface="+mn-cs"/>
              </a:rPr>
              <a:t>Sporta bezpeļņas pasākumi Eiropas līmenī </a:t>
            </a:r>
            <a:endParaRPr lang="lv-LV" b="1" dirty="0" smtClean="0"/>
          </a:p>
          <a:p>
            <a:r>
              <a:rPr lang="lv-LV" dirty="0" smtClean="0">
                <a:effectLst/>
              </a:rPr>
              <a:t>sporta pasākumu organizēšana;</a:t>
            </a:r>
          </a:p>
          <a:p>
            <a:r>
              <a:rPr lang="lv-LV" dirty="0" smtClean="0">
                <a:effectLst/>
              </a:rPr>
              <a:t>speciālu aktivitāšu organizēšana atlētiem, treneriem, sporta pasākumu organizatoriem un brīvprātīgajiem;</a:t>
            </a:r>
          </a:p>
          <a:p>
            <a:r>
              <a:rPr lang="lv-LV" dirty="0" smtClean="0">
                <a:effectLst/>
              </a:rPr>
              <a:t>informatīvo jeb papildu pasākumu organizēšana, piemēram, konferences, semināri;</a:t>
            </a:r>
          </a:p>
          <a:p>
            <a:r>
              <a:rPr lang="lv-LV" dirty="0" smtClean="0">
                <a:effectLst/>
              </a:rPr>
              <a:t>tādu pasākumu rīkošana, kas palīdz analizēt līdz šim paveikto vai plānot nākotnes attīstību.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9B6A2-7D4B-4571-AC3D-36F86A0072C8}" type="slidenum">
              <a:rPr lang="lv-LV" smtClean="0"/>
              <a:pPr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295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9B6A2-7D4B-4571-AC3D-36F86A0072C8}" type="slidenum">
              <a:rPr lang="lv-LV" smtClean="0"/>
              <a:pPr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640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6171"/>
            <a:fld id="{35CEDB1F-B459-455D-979D-078DEC8FFB02}" type="slidenum">
              <a:rPr lang="en-GB"/>
              <a:pPr defTabSz="916171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68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368300" y="5372100"/>
            <a:ext cx="1739900" cy="12065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34" y="4960145"/>
            <a:ext cx="1735931" cy="173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1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729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56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1274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02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6764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8496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571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49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39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923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868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556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983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106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833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8CA5-6F16-4649-BB38-8E2817B2D9D2}" type="datetimeFigureOut">
              <a:rPr lang="lv-LV" smtClean="0"/>
              <a:pPr/>
              <a:t>30.01.2017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8EB4A4-846F-498D-A167-27D0580DB849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5482771" y="5918200"/>
            <a:ext cx="1939170" cy="673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296" y="6176963"/>
            <a:ext cx="1691354" cy="483121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7540171" y="5802224"/>
            <a:ext cx="1060186" cy="8578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033" y="5549901"/>
            <a:ext cx="11715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4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acea.ec.europa.eu/home/erasmus-plus/events/sport-infoday-31-january-2017_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erasmus-plus/documents/erasmus-plus-programme-guide_e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sport/opportunities/sport_funding/index_en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ickr.com/photos/73458727@N06/sets/" TargetMode="External"/><Relationship Id="rId3" Type="http://schemas.openxmlformats.org/officeDocument/2006/relationships/hyperlink" Target="http://www.erasmus-plus.lv/" TargetMode="External"/><Relationship Id="rId7" Type="http://schemas.openxmlformats.org/officeDocument/2006/relationships/hyperlink" Target="http://www.youtube.com/user/VIAAlv" TargetMode="External"/><Relationship Id="rId12" Type="http://schemas.openxmlformats.org/officeDocument/2006/relationships/image" Target="../media/image9.png"/><Relationship Id="rId2" Type="http://schemas.openxmlformats.org/officeDocument/2006/relationships/hyperlink" Target="http://www.erasmusplus.l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pages/Erasmus-Latvija/1594761660799910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twitter.com/ErasmusPlusLV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twitter.com/VIAA_LV" TargetMode="External"/><Relationship Id="rId9" Type="http://schemas.openxmlformats.org/officeDocument/2006/relationships/hyperlink" Target="http://www.viaa.gov.l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unatne.gov.lv/" TargetMode="External"/><Relationship Id="rId2" Type="http://schemas.openxmlformats.org/officeDocument/2006/relationships/hyperlink" Target="http://www.viaa.gov.l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aa.gov.lv/library/files/original/Erasmus_InfoLapa_A4_WEB.pdf" TargetMode="External"/><Relationship Id="rId4" Type="http://schemas.openxmlformats.org/officeDocument/2006/relationships/hyperlink" Target="https://eacea.ec.europa.eu/erasmus-plus/actions/spor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iaa.gov.lv/lat/ek_izgl_programmas_iniciativas/erasmusplus/par_macibu_mobilitate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iaa.gov.lv/lat/ek_izgl_programmas_iniciativas/erasmusplus/er_plus_str_partn/erasmus_plus_strat_partn/?tl_id=21448&amp;tls_id=354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9664" y="1378425"/>
            <a:ext cx="4514336" cy="21315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sz="2700" b="1" dirty="0" smtClean="0">
                <a:solidFill>
                  <a:srgbClr val="002060"/>
                </a:solidFill>
              </a:rPr>
              <a:t>Eiropas </a:t>
            </a:r>
            <a:r>
              <a:rPr lang="lv-LV" sz="2700" b="1" dirty="0">
                <a:solidFill>
                  <a:srgbClr val="002060"/>
                </a:solidFill>
              </a:rPr>
              <a:t>Savienības programma izglītības, mācību, jaunatnes un sporta jomā </a:t>
            </a:r>
            <a:br>
              <a:rPr lang="lv-LV" sz="2700" b="1" dirty="0">
                <a:solidFill>
                  <a:srgbClr val="002060"/>
                </a:solidFill>
              </a:rPr>
            </a:br>
            <a:r>
              <a:rPr lang="lv-LV" sz="2700" b="1" dirty="0">
                <a:solidFill>
                  <a:srgbClr val="002060"/>
                </a:solidFill>
              </a:rPr>
              <a:t>2014 – 2020</a:t>
            </a:r>
            <a:endParaRPr lang="lv-LV" sz="2700" b="1" dirty="0">
              <a:solidFill>
                <a:srgbClr val="1C388C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39553" y="4502331"/>
            <a:ext cx="6980222" cy="1603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dirty="0" smtClean="0">
                <a:solidFill>
                  <a:srgbClr val="1C388C"/>
                </a:solidFill>
                <a:latin typeface="Calibri" panose="020F0502020204030204" pitchFamily="34" charset="0"/>
              </a:rPr>
              <a:t>2017.gada 25.janvārī</a:t>
            </a:r>
          </a:p>
          <a:p>
            <a:r>
              <a:rPr lang="lv-LV" sz="2400" dirty="0" smtClean="0">
                <a:solidFill>
                  <a:srgbClr val="1C388C"/>
                </a:solidFill>
                <a:latin typeface="Calibri" panose="020F0502020204030204" pitchFamily="34" charset="0"/>
              </a:rPr>
              <a:t>Izglītības un zinātnes ministrija</a:t>
            </a:r>
          </a:p>
        </p:txBody>
      </p:sp>
    </p:spTree>
    <p:extLst>
      <p:ext uri="{BB962C8B-B14F-4D97-AF65-F5344CB8AC3E}">
        <p14:creationId xmlns:p14="http://schemas.microsoft.com/office/powerpoint/2010/main" val="35532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5" y="592183"/>
            <a:ext cx="8055428" cy="687977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+mn-lt"/>
              </a:rPr>
              <a:t>Atbalsts</a:t>
            </a:r>
            <a:r>
              <a:rPr lang="lv-LV" sz="3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lv-LV" sz="3600" b="1" dirty="0" smtClean="0">
                <a:solidFill>
                  <a:schemeClr val="bg1"/>
                </a:solidFill>
                <a:latin typeface="+mn-lt"/>
              </a:rPr>
              <a:t>sportam </a:t>
            </a:r>
            <a:r>
              <a:rPr lang="lv-LV" sz="3000" b="1" dirty="0" smtClean="0">
                <a:solidFill>
                  <a:schemeClr val="bg1"/>
                </a:solidFill>
                <a:latin typeface="+mn-lt"/>
              </a:rPr>
              <a:t>(administrē EACEA</a:t>
            </a:r>
            <a:r>
              <a:rPr lang="lv-LV" sz="3000" dirty="0">
                <a:solidFill>
                  <a:schemeClr val="bg1"/>
                </a:solidFill>
                <a:latin typeface="+mn-lt"/>
              </a:rPr>
              <a:t>)</a:t>
            </a:r>
          </a:p>
        </p:txBody>
      </p:sp>
      <p:graphicFrame>
        <p:nvGraphicFramePr>
          <p:cNvPr id="4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100966"/>
              </p:ext>
            </p:extLst>
          </p:nvPr>
        </p:nvGraphicFramePr>
        <p:xfrm>
          <a:off x="152400" y="1371600"/>
          <a:ext cx="8788401" cy="5486400"/>
        </p:xfrm>
        <a:graphic>
          <a:graphicData uri="http://schemas.openxmlformats.org/drawingml/2006/table">
            <a:tbl>
              <a:tblPr/>
              <a:tblGrid>
                <a:gridCol w="7376160"/>
                <a:gridCol w="1412241"/>
              </a:tblGrid>
              <a:tr h="1598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500" kern="1200" dirty="0" smtClean="0">
                          <a:solidFill>
                            <a:srgbClr val="1C388C"/>
                          </a:solidFill>
                          <a:latin typeface="+mn-lt"/>
                          <a:ea typeface="+mn-ea"/>
                          <a:cs typeface="+mn-cs"/>
                        </a:rPr>
                        <a:t>Sadarbības partnerības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dirty="0" smtClean="0">
                          <a:effectLst/>
                        </a:rPr>
                        <a:t>piedalās bezpeļņas organizācijas, tajā skaitā nevalstiskās organizācijas un</a:t>
                      </a:r>
                      <a:r>
                        <a:rPr lang="lv-LV" sz="1500" baseline="0" dirty="0" smtClean="0">
                          <a:effectLst/>
                        </a:rPr>
                        <a:t> </a:t>
                      </a:r>
                      <a:r>
                        <a:rPr lang="lv-LV" sz="1500" dirty="0" smtClean="0">
                          <a:effectLst/>
                        </a:rPr>
                        <a:t>citas juridiskās personas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600" dirty="0" smtClean="0">
                          <a:effectLst/>
                        </a:rPr>
                        <a:t>vismaz 5 organizācijām no 5 programmas dalībvalstīm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projekta ilgums </a:t>
                      </a:r>
                      <a:r>
                        <a:rPr lang="en-US" sz="1600" dirty="0" smtClean="0">
                          <a:effectLst/>
                        </a:rPr>
                        <a:t>12, 18, 24, 30 </a:t>
                      </a:r>
                      <a:r>
                        <a:rPr lang="lv-LV" sz="1600" dirty="0" smtClean="0">
                          <a:effectLst/>
                        </a:rPr>
                        <a:t>vai</a:t>
                      </a:r>
                      <a:r>
                        <a:rPr lang="en-US" sz="1600" dirty="0" smtClean="0">
                          <a:effectLst/>
                        </a:rPr>
                        <a:t> 36 </a:t>
                      </a:r>
                      <a:r>
                        <a:rPr lang="lv-LV" sz="1600" dirty="0" smtClean="0">
                          <a:effectLst/>
                        </a:rPr>
                        <a:t>mēneši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lv-LV" sz="15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400 000 EUR projektam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b="1" kern="1200" dirty="0" smtClean="0">
                          <a:solidFill>
                            <a:srgbClr val="1C388C"/>
                          </a:solidFill>
                          <a:latin typeface="+mn-lt"/>
                          <a:ea typeface="+mn-ea"/>
                          <a:cs typeface="+mn-cs"/>
                        </a:rPr>
                        <a:t>2017.gada  6.aprīlis</a:t>
                      </a:r>
                      <a:endParaRPr lang="lv-LV" sz="2000" b="1" kern="1200" dirty="0">
                        <a:solidFill>
                          <a:srgbClr val="1C388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036">
                <a:tc>
                  <a:txBody>
                    <a:bodyPr/>
                    <a:lstStyle/>
                    <a:p>
                      <a:r>
                        <a:rPr lang="lv-LV" sz="2500" kern="1200" dirty="0" smtClean="0">
                          <a:solidFill>
                            <a:srgbClr val="1C388C"/>
                          </a:solidFill>
                          <a:latin typeface="+mn-lt"/>
                          <a:ea typeface="+mn-ea"/>
                          <a:cs typeface="+mn-cs"/>
                        </a:rPr>
                        <a:t>Mazās sadarbības partnerības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piedalās bezpeļņas organizācijas, tajā skaitā nevalstiskās organizācijas un citas juridiskās personas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vismaz 3 organizācijām no 3 programmas dalībvalstīm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projekta ilgums </a:t>
                      </a:r>
                      <a:r>
                        <a:rPr lang="fi-FI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 18 vai 24 mēneši</a:t>
                      </a:r>
                      <a:endParaRPr lang="lv-LV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lv-LV" sz="15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60 000 EUR projektam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b="1" kern="1200" dirty="0" smtClean="0">
                          <a:solidFill>
                            <a:srgbClr val="1C388C"/>
                          </a:solidFill>
                          <a:latin typeface="+mn-lt"/>
                          <a:ea typeface="+mn-ea"/>
                          <a:cs typeface="+mn-cs"/>
                        </a:rPr>
                        <a:t>2017.gada 6.aprīlis</a:t>
                      </a:r>
                      <a:endParaRPr lang="lv-LV" sz="2000" b="1" kern="1200" dirty="0">
                        <a:solidFill>
                          <a:srgbClr val="1C388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987">
                <a:tc>
                  <a:txBody>
                    <a:bodyPr/>
                    <a:lstStyle/>
                    <a:p>
                      <a:r>
                        <a:rPr lang="lv-LV" sz="2500" kern="1200" dirty="0">
                          <a:solidFill>
                            <a:srgbClr val="1C388C"/>
                          </a:solidFill>
                          <a:latin typeface="+mn-lt"/>
                          <a:ea typeface="+mn-ea"/>
                          <a:cs typeface="+mn-cs"/>
                        </a:rPr>
                        <a:t>Sporta bezpeļņas pasākumi Eiropas </a:t>
                      </a:r>
                      <a:r>
                        <a:rPr lang="lv-LV" sz="2500" kern="1200" dirty="0" smtClean="0">
                          <a:solidFill>
                            <a:srgbClr val="1C388C"/>
                          </a:solidFill>
                          <a:latin typeface="+mn-lt"/>
                          <a:ea typeface="+mn-ea"/>
                          <a:cs typeface="+mn-cs"/>
                        </a:rPr>
                        <a:t>līmenī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Finansējuma</a:t>
                      </a:r>
                      <a:r>
                        <a:rPr lang="lv-LV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sadalījums</a:t>
                      </a: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aptuveni 30 % pasākumiem, lai īstenotu Eiropas Sporta nedēļu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5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(23.-30.09.2017.):</a:t>
                      </a:r>
                      <a:r>
                        <a:rPr lang="lv-LV" sz="15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500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lv-LV" sz="15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300 000 EUR projektam</a:t>
                      </a:r>
                      <a:endParaRPr lang="lv-LV" sz="15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aptuveni 70 % pasākumiem, kas nav saistīti ar Eiropas Sporta nedēļu (piem., kas ir saistīti ar brīvprātīgo darbu sportā, sociālo iekļaušanu ar sporta starpniecību, dzimumu līdztiesību sportā, fiziskajām aktivitātēm veselības uzlabošanai)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lv-LV" sz="1500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lv-LV" sz="15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500 000 EUR projektam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b="1" kern="1200" dirty="0" smtClean="0">
                          <a:solidFill>
                            <a:srgbClr val="1C388C"/>
                          </a:solidFill>
                          <a:latin typeface="+mn-lt"/>
                          <a:ea typeface="+mn-ea"/>
                          <a:cs typeface="+mn-cs"/>
                        </a:rPr>
                        <a:t>2017.gada 6.aprīlis</a:t>
                      </a:r>
                      <a:endParaRPr lang="lv-LV" sz="2000" b="1" kern="1200" dirty="0">
                        <a:solidFill>
                          <a:srgbClr val="1C388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8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9932" cy="661851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bg1"/>
                </a:solidFill>
              </a:rPr>
              <a:t>Projektu pieteikumu iesniegšana</a:t>
            </a: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698171"/>
            <a:ext cx="8159932" cy="4380412"/>
          </a:xfrm>
        </p:spPr>
        <p:txBody>
          <a:bodyPr/>
          <a:lstStyle/>
          <a:p>
            <a:pPr marL="0" lvl="0" indent="0">
              <a:buNone/>
            </a:pPr>
            <a:r>
              <a:rPr lang="lv-LV" sz="2500" dirty="0">
                <a:solidFill>
                  <a:srgbClr val="FF0000"/>
                </a:solidFill>
                <a:sym typeface="Helvetica Light" charset="0"/>
              </a:rPr>
              <a:t>! Projektus iesniedz juridiska persona</a:t>
            </a:r>
          </a:p>
          <a:p>
            <a:pPr marL="0" indent="0">
              <a:buNone/>
            </a:pPr>
            <a:r>
              <a:rPr lang="lv-LV" sz="2500" dirty="0"/>
              <a:t>! Projektu iesniegšana notiek elektroniski</a:t>
            </a:r>
          </a:p>
          <a:p>
            <a:pPr marL="0" indent="0">
              <a:buNone/>
            </a:pPr>
            <a:r>
              <a:rPr lang="lv-LV" sz="2500" dirty="0"/>
              <a:t>! Katrai iestādei, kas vēlas piedalīties Erasmus+ programmā, jāiegūst PIC </a:t>
            </a:r>
            <a:r>
              <a:rPr lang="lv-LV" sz="2500" dirty="0" smtClean="0"/>
              <a:t>kods</a:t>
            </a:r>
          </a:p>
          <a:p>
            <a:pPr marL="0" indent="0">
              <a:buNone/>
            </a:pPr>
            <a:endParaRPr lang="lv-LV" sz="1000" dirty="0"/>
          </a:p>
          <a:p>
            <a:r>
              <a:rPr lang="lv-LV" sz="2500" i="1" dirty="0" smtClean="0"/>
              <a:t>Erasmus</a:t>
            </a:r>
            <a:r>
              <a:rPr lang="lv-LV" sz="2500" i="1" dirty="0"/>
              <a:t>+</a:t>
            </a:r>
            <a:r>
              <a:rPr lang="lv-LV" sz="2500" dirty="0"/>
              <a:t>:</a:t>
            </a:r>
            <a:r>
              <a:rPr lang="lv-LV" sz="2500" i="1" dirty="0"/>
              <a:t> Sports</a:t>
            </a:r>
            <a:r>
              <a:rPr lang="lv-LV" sz="2500" dirty="0"/>
              <a:t> </a:t>
            </a:r>
            <a:r>
              <a:rPr lang="lv-LV" sz="2500" dirty="0" err="1" smtClean="0"/>
              <a:t>infodiena</a:t>
            </a:r>
            <a:r>
              <a:rPr lang="lv-LV" sz="2500" dirty="0" smtClean="0"/>
              <a:t> </a:t>
            </a:r>
            <a:r>
              <a:rPr lang="lv-LV" sz="2500" dirty="0"/>
              <a:t>(31.01.2017.) - </a:t>
            </a:r>
            <a:r>
              <a:rPr lang="lv-LV" sz="2500" u="sng" dirty="0">
                <a:hlinkClick r:id="rId2"/>
              </a:rPr>
              <a:t>http://eacea.ec.europa.eu/home/erasmus-plus/events/sport-infoday-31-january-2017_en</a:t>
            </a:r>
            <a:endParaRPr lang="lv-LV" sz="2500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2355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84025" cy="1320800"/>
          </a:xfrm>
        </p:spPr>
        <p:txBody>
          <a:bodyPr/>
          <a:lstStyle/>
          <a:p>
            <a:r>
              <a:rPr lang="lv-LV" dirty="0" smtClean="0">
                <a:solidFill>
                  <a:schemeClr val="bg1"/>
                </a:solidFill>
              </a:rPr>
              <a:t>Pirms projektu iesniegšanas…</a:t>
            </a: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39" y="1741714"/>
            <a:ext cx="8144983" cy="4299649"/>
          </a:xfrm>
        </p:spPr>
        <p:txBody>
          <a:bodyPr>
            <a:normAutofit/>
          </a:bodyPr>
          <a:lstStyle/>
          <a:p>
            <a:pPr marL="0" lvl="0" indent="0" defTabSz="914400">
              <a:lnSpc>
                <a:spcPct val="90000"/>
              </a:lnSpc>
              <a:spcAft>
                <a:spcPts val="1200"/>
              </a:spcAft>
              <a:buClrTx/>
              <a:buSzTx/>
              <a:buNone/>
              <a:defRPr/>
            </a:pPr>
            <a:r>
              <a:rPr lang="lv-LV" sz="2800" b="1" dirty="0" smtClean="0">
                <a:solidFill>
                  <a:srgbClr val="1C388C"/>
                </a:solidFill>
                <a:latin typeface="Calibri" panose="020F0502020204030204"/>
              </a:rPr>
              <a:t>Erasmus </a:t>
            </a:r>
            <a:r>
              <a:rPr lang="lv-LV" sz="2800" b="1" dirty="0">
                <a:solidFill>
                  <a:srgbClr val="1C388C"/>
                </a:solidFill>
                <a:latin typeface="Calibri" panose="020F0502020204030204"/>
              </a:rPr>
              <a:t>+ programmas vadlīnijas</a:t>
            </a:r>
          </a:p>
          <a:p>
            <a:pPr marL="0" lvl="0" indent="0" defTabSz="914400">
              <a:lnSpc>
                <a:spcPct val="90000"/>
              </a:lnSpc>
              <a:spcAft>
                <a:spcPts val="1200"/>
              </a:spcAft>
              <a:buClrTx/>
              <a:buSzTx/>
              <a:buNone/>
              <a:defRPr/>
            </a:pPr>
            <a:r>
              <a:rPr lang="lv-LV" sz="2400" b="1" dirty="0">
                <a:solidFill>
                  <a:srgbClr val="1C388C"/>
                </a:solidFill>
                <a:latin typeface="Calibri" panose="020F0502020204030204"/>
                <a:hlinkClick r:id="rId3"/>
              </a:rPr>
              <a:t>http://ec.europa.eu/programmes/erasmus-plus/documents/erasmus-plus-programme-guide_en.pdf</a:t>
            </a:r>
            <a:r>
              <a:rPr lang="lv-LV" sz="2400" b="1" dirty="0">
                <a:solidFill>
                  <a:srgbClr val="1C388C"/>
                </a:solidFill>
                <a:latin typeface="Calibri" panose="020F0502020204030204"/>
              </a:rPr>
              <a:t> </a:t>
            </a:r>
            <a:endParaRPr lang="lv-LV" sz="2400" b="1" dirty="0" smtClean="0">
              <a:solidFill>
                <a:srgbClr val="1C388C"/>
              </a:solidFill>
              <a:latin typeface="Calibri" panose="020F0502020204030204"/>
            </a:endParaRPr>
          </a:p>
          <a:p>
            <a:pPr marL="0" lvl="0" indent="0" defTabSz="914400">
              <a:lnSpc>
                <a:spcPct val="90000"/>
              </a:lnSpc>
              <a:spcAft>
                <a:spcPts val="1200"/>
              </a:spcAft>
              <a:buClrTx/>
              <a:buSzTx/>
              <a:buNone/>
              <a:defRPr/>
            </a:pPr>
            <a:endParaRPr lang="lv-LV" sz="1500" b="1" dirty="0" smtClean="0">
              <a:solidFill>
                <a:srgbClr val="1C388C"/>
              </a:solidFill>
              <a:latin typeface="Calibri" panose="020F0502020204030204"/>
            </a:endParaRPr>
          </a:p>
          <a:p>
            <a:pPr marL="0" lvl="0" indent="0" defTabSz="914400">
              <a:lnSpc>
                <a:spcPct val="90000"/>
              </a:lnSpc>
              <a:spcAft>
                <a:spcPts val="1200"/>
              </a:spcAft>
              <a:buClrTx/>
              <a:buSzTx/>
              <a:buNone/>
              <a:defRPr/>
            </a:pPr>
            <a:r>
              <a:rPr lang="lv-LV" sz="2800" b="1" dirty="0" smtClean="0">
                <a:solidFill>
                  <a:srgbClr val="1C388C"/>
                </a:solidFill>
                <a:latin typeface="Calibri" panose="020F0502020204030204"/>
              </a:rPr>
              <a:t>Erasmus+ Sport sadaļa</a:t>
            </a:r>
          </a:p>
          <a:p>
            <a:pPr marL="0" lvl="0" indent="0" defTabSz="914400">
              <a:lnSpc>
                <a:spcPct val="90000"/>
              </a:lnSpc>
              <a:spcAft>
                <a:spcPts val="1200"/>
              </a:spcAft>
              <a:buClrTx/>
              <a:buSzTx/>
              <a:buNone/>
              <a:defRPr/>
            </a:pPr>
            <a:r>
              <a:rPr lang="lv-LV" sz="2400" b="1" dirty="0">
                <a:solidFill>
                  <a:srgbClr val="1C388C"/>
                </a:solidFill>
                <a:latin typeface="Calibri" panose="020F0502020204030204"/>
                <a:hlinkClick r:id="rId4"/>
              </a:rPr>
              <a:t>http://</a:t>
            </a:r>
            <a:r>
              <a:rPr lang="lv-LV" sz="2400" b="1" dirty="0" smtClean="0">
                <a:solidFill>
                  <a:srgbClr val="1C388C"/>
                </a:solidFill>
                <a:latin typeface="Calibri" panose="020F0502020204030204"/>
                <a:hlinkClick r:id="rId4"/>
              </a:rPr>
              <a:t>ec.europa.eu/sport/opportunities/sport_funding/index_en.htm</a:t>
            </a:r>
            <a:r>
              <a:rPr lang="lv-LV" sz="2400" b="1" dirty="0" smtClean="0">
                <a:solidFill>
                  <a:srgbClr val="1C388C"/>
                </a:solidFill>
                <a:latin typeface="Calibri" panose="020F0502020204030204"/>
              </a:rPr>
              <a:t> </a:t>
            </a:r>
            <a:endParaRPr lang="lv-LV" sz="2400" b="1" dirty="0">
              <a:solidFill>
                <a:srgbClr val="1C388C"/>
              </a:solidFill>
              <a:latin typeface="Calibri" panose="020F0502020204030204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926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89707"/>
            <a:ext cx="8207375" cy="553998"/>
          </a:xfrm>
          <a:extLst/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lv-LV" sz="3600" b="1" noProof="0" dirty="0" smtClean="0">
                <a:solidFill>
                  <a:schemeClr val="bg1"/>
                </a:solidFill>
                <a:ea typeface="+mn-ea"/>
                <a:cs typeface="Arial" charset="0"/>
              </a:rPr>
              <a:t>ES Stratēģiskie dokumenti </a:t>
            </a:r>
            <a:endParaRPr lang="lv-LV" sz="3600" b="1" noProof="0" dirty="0">
              <a:solidFill>
                <a:schemeClr val="bg1"/>
              </a:solidFill>
              <a:ea typeface="+mn-ea"/>
              <a:cs typeface="Arial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6057" y="2011681"/>
            <a:ext cx="8189432" cy="359664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lv-LV" sz="2800" b="1" noProof="0" dirty="0" err="1" smtClean="0">
                <a:solidFill>
                  <a:schemeClr val="tx1"/>
                </a:solidFill>
              </a:rPr>
              <a:t>Europe</a:t>
            </a:r>
            <a:r>
              <a:rPr lang="lv-LV" sz="2800" b="1" noProof="0" dirty="0" smtClean="0">
                <a:solidFill>
                  <a:schemeClr val="tx1"/>
                </a:solidFill>
              </a:rPr>
              <a:t> 2020 </a:t>
            </a:r>
            <a:endParaRPr lang="lv-LV" sz="2800" b="1" dirty="0">
              <a:solidFill>
                <a:schemeClr val="tx1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lv-LV" sz="2800" b="1" noProof="0" dirty="0" err="1" smtClean="0">
                <a:solidFill>
                  <a:schemeClr val="tx1"/>
                </a:solidFill>
              </a:rPr>
              <a:t>Education</a:t>
            </a:r>
            <a:r>
              <a:rPr lang="lv-LV" sz="2800" b="1" noProof="0" dirty="0" smtClean="0">
                <a:solidFill>
                  <a:schemeClr val="tx1"/>
                </a:solidFill>
              </a:rPr>
              <a:t> </a:t>
            </a:r>
            <a:r>
              <a:rPr lang="lv-LV" sz="2800" b="1" noProof="0" dirty="0" err="1" smtClean="0">
                <a:solidFill>
                  <a:schemeClr val="tx1"/>
                </a:solidFill>
              </a:rPr>
              <a:t>and</a:t>
            </a:r>
            <a:r>
              <a:rPr lang="lv-LV" sz="2800" b="1" noProof="0" dirty="0" smtClean="0">
                <a:solidFill>
                  <a:schemeClr val="tx1"/>
                </a:solidFill>
              </a:rPr>
              <a:t> </a:t>
            </a:r>
            <a:r>
              <a:rPr lang="lv-LV" sz="2800" b="1" noProof="0" dirty="0" err="1" smtClean="0">
                <a:solidFill>
                  <a:schemeClr val="tx1"/>
                </a:solidFill>
              </a:rPr>
              <a:t>Training</a:t>
            </a:r>
            <a:r>
              <a:rPr lang="lv-LV" sz="2800" b="1" noProof="0" dirty="0" smtClean="0">
                <a:solidFill>
                  <a:schemeClr val="tx1"/>
                </a:solidFill>
              </a:rPr>
              <a:t> 2020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lv-LV" sz="2800" b="1" noProof="0" dirty="0" smtClean="0">
                <a:solidFill>
                  <a:schemeClr val="tx1"/>
                </a:solidFill>
              </a:rPr>
              <a:t>EU </a:t>
            </a:r>
            <a:r>
              <a:rPr lang="lv-LV" sz="2800" b="1" noProof="0" dirty="0" err="1" smtClean="0">
                <a:solidFill>
                  <a:schemeClr val="tx1"/>
                </a:solidFill>
              </a:rPr>
              <a:t>Youth</a:t>
            </a:r>
            <a:r>
              <a:rPr lang="lv-LV" sz="2800" b="1" noProof="0" dirty="0" smtClean="0">
                <a:solidFill>
                  <a:schemeClr val="tx1"/>
                </a:solidFill>
              </a:rPr>
              <a:t> </a:t>
            </a:r>
            <a:r>
              <a:rPr lang="lv-LV" sz="2800" b="1" noProof="0" dirty="0" err="1" smtClean="0">
                <a:solidFill>
                  <a:schemeClr val="tx1"/>
                </a:solidFill>
              </a:rPr>
              <a:t>Strategy</a:t>
            </a:r>
            <a:endParaRPr lang="lv-LV" sz="2800" b="1" noProof="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European Union Work Plan for Sport (</a:t>
            </a:r>
            <a:r>
              <a:rPr lang="en-US" sz="2800" b="1" dirty="0" smtClean="0">
                <a:solidFill>
                  <a:schemeClr val="tx1"/>
                </a:solidFill>
              </a:rPr>
              <a:t>2014-2017</a:t>
            </a:r>
            <a:r>
              <a:rPr lang="lv-LV" sz="2800" b="1" dirty="0" smtClean="0">
                <a:solidFill>
                  <a:schemeClr val="tx1"/>
                </a:solidFill>
              </a:rPr>
              <a:t>)</a:t>
            </a:r>
          </a:p>
          <a:p>
            <a:pPr>
              <a:spcAft>
                <a:spcPts val="1200"/>
              </a:spcAft>
              <a:defRPr/>
            </a:pPr>
            <a:endParaRPr lang="lv-LV" b="1" noProof="0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lv-LV" b="1" noProof="0" dirty="0" smtClean="0">
              <a:solidFill>
                <a:srgbClr val="FF0000"/>
              </a:solidFill>
            </a:endParaRP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endParaRPr lang="lv-LV" noProof="0" dirty="0" smtClean="0"/>
          </a:p>
          <a:p>
            <a:pPr eaLnBrk="1" hangingPunct="1">
              <a:spcAft>
                <a:spcPts val="1200"/>
              </a:spcAft>
              <a:defRPr/>
            </a:pPr>
            <a:endParaRPr lang="lv-LV" noProof="0" dirty="0" smtClean="0"/>
          </a:p>
          <a:p>
            <a:pPr eaLnBrk="1" hangingPunct="1">
              <a:spcAft>
                <a:spcPts val="1200"/>
              </a:spcAft>
              <a:defRPr/>
            </a:pPr>
            <a:endParaRPr lang="lv-LV" noProof="0" dirty="0" smtClean="0"/>
          </a:p>
          <a:p>
            <a:pPr marL="720000" indent="-360000" eaLnBrk="1" hangingPunct="1">
              <a:defRPr/>
            </a:pP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20889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28650" y="583474"/>
            <a:ext cx="7886700" cy="696686"/>
          </a:xfrm>
        </p:spPr>
        <p:txBody>
          <a:bodyPr/>
          <a:lstStyle/>
          <a:p>
            <a:pPr algn="ctr" eaLnBrk="1" hangingPunct="1"/>
            <a:r>
              <a:rPr lang="lv-LV" altLang="lv-LV" b="1" dirty="0" smtClean="0">
                <a:solidFill>
                  <a:schemeClr val="bg1"/>
                </a:solidFill>
              </a:rPr>
              <a:t>Kontaktinformācija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88" y="1536700"/>
            <a:ext cx="6264275" cy="4968875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sz="2400" b="1" dirty="0" smtClean="0"/>
              <a:t>Kontaktinformācija: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sz="2700" dirty="0" smtClean="0"/>
              <a:t>VIAA ES Izglītības programmu departaments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v-LV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sz="2400" b="1" dirty="0" smtClean="0"/>
              <a:t>Sekojiet </a:t>
            </a:r>
            <a:r>
              <a:rPr lang="lv-LV" sz="2400" b="1" dirty="0"/>
              <a:t>mūsu </a:t>
            </a:r>
            <a:r>
              <a:rPr lang="lv-LV" sz="2400" b="1" dirty="0" smtClean="0"/>
              <a:t>aktualitātēm: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lv-LV" b="1" dirty="0" smtClean="0"/>
              <a:t> </a:t>
            </a:r>
            <a:r>
              <a:rPr lang="lv-LV" sz="2600" dirty="0" smtClean="0"/>
              <a:t>Mājas lapas: </a:t>
            </a:r>
            <a:r>
              <a:rPr lang="lv-LV" sz="2600" dirty="0" err="1" smtClean="0">
                <a:hlinkClick r:id="rId2"/>
              </a:rPr>
              <a:t>erasmusplus.lv</a:t>
            </a:r>
            <a:r>
              <a:rPr lang="lv-LV" sz="2600" dirty="0" smtClean="0"/>
              <a:t> vai </a:t>
            </a:r>
            <a:r>
              <a:rPr lang="lv-LV" sz="2600" dirty="0" err="1" smtClean="0">
                <a:hlinkClick r:id="rId3"/>
              </a:rPr>
              <a:t>erasmus-plus.lv</a:t>
            </a:r>
            <a:r>
              <a:rPr lang="lv-LV" sz="26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lv-LV" sz="2600" dirty="0" smtClean="0"/>
              <a:t> </a:t>
            </a:r>
            <a:r>
              <a:rPr lang="lv-LV" sz="2600" dirty="0" err="1" smtClean="0"/>
              <a:t>Twitter</a:t>
            </a:r>
            <a:r>
              <a:rPr lang="lv-LV" sz="2600" dirty="0" smtClean="0"/>
              <a:t>: </a:t>
            </a:r>
            <a:r>
              <a:rPr lang="lv-LV" sz="2600" dirty="0" smtClean="0">
                <a:hlinkClick r:id="rId4"/>
              </a:rPr>
              <a:t>@VIAA_LV </a:t>
            </a:r>
            <a:r>
              <a:rPr lang="lv-LV" sz="2600" dirty="0" smtClean="0"/>
              <a:t>un </a:t>
            </a:r>
            <a:r>
              <a:rPr lang="lv-LV" sz="2600" dirty="0" smtClean="0">
                <a:hlinkClick r:id="rId5"/>
              </a:rPr>
              <a:t>@</a:t>
            </a:r>
            <a:r>
              <a:rPr lang="lv-LV" sz="2600" dirty="0" err="1" smtClean="0">
                <a:hlinkClick r:id="rId5"/>
              </a:rPr>
              <a:t>ErasmusPlusLV</a:t>
            </a:r>
            <a:endParaRPr lang="lv-LV" sz="26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lv-LV" sz="2600" dirty="0" smtClean="0"/>
              <a:t> </a:t>
            </a:r>
            <a:r>
              <a:rPr lang="lv-LV" sz="2600" dirty="0" err="1" smtClean="0"/>
              <a:t>Facebook</a:t>
            </a:r>
            <a:r>
              <a:rPr lang="lv-LV" sz="2600" dirty="0" smtClean="0"/>
              <a:t>: </a:t>
            </a:r>
            <a:r>
              <a:rPr lang="lv-LV" sz="2600" dirty="0" smtClean="0">
                <a:hlinkClick r:id="rId6"/>
              </a:rPr>
              <a:t>Erasmus+ Latvija</a:t>
            </a:r>
            <a:endParaRPr lang="lv-LV" sz="26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lv-LV" sz="2600" dirty="0" smtClean="0"/>
              <a:t> </a:t>
            </a:r>
            <a:r>
              <a:rPr lang="lv-LV" sz="2600" dirty="0" err="1" smtClean="0"/>
              <a:t>YouTube</a:t>
            </a:r>
            <a:r>
              <a:rPr lang="lv-LV" sz="2600" dirty="0"/>
              <a:t>: </a:t>
            </a:r>
            <a:r>
              <a:rPr lang="lv-LV" sz="2600" dirty="0" err="1" smtClean="0">
                <a:hlinkClick r:id="rId7"/>
              </a:rPr>
              <a:t>VIAAlv</a:t>
            </a:r>
            <a:endParaRPr lang="lv-LV" sz="26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lv-LV" sz="2600" dirty="0" smtClean="0"/>
              <a:t> </a:t>
            </a:r>
            <a:r>
              <a:rPr lang="lv-LV" sz="2600" dirty="0" err="1" smtClean="0"/>
              <a:t>Flickr</a:t>
            </a:r>
            <a:r>
              <a:rPr lang="lv-LV" sz="2600" dirty="0"/>
              <a:t>: </a:t>
            </a:r>
            <a:r>
              <a:rPr lang="lv-LV" sz="2600" dirty="0">
                <a:hlinkClick r:id="rId8"/>
              </a:rPr>
              <a:t>VIAA </a:t>
            </a:r>
            <a:r>
              <a:rPr lang="lv-LV" sz="2600" dirty="0" smtClean="0">
                <a:hlinkClick r:id="rId8"/>
              </a:rPr>
              <a:t>konts</a:t>
            </a:r>
            <a:endParaRPr lang="lv-LV" sz="26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v-LV" sz="26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sz="2600" b="1" dirty="0" smtClean="0"/>
              <a:t>Mājas lapas jaunumi: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lv-LV" sz="2600" dirty="0" smtClean="0"/>
              <a:t>Piesakieties: </a:t>
            </a:r>
            <a:r>
              <a:rPr lang="lv-LV" sz="2600" dirty="0" err="1" smtClean="0">
                <a:hlinkClick r:id="rId9"/>
              </a:rPr>
              <a:t>viaa.gov.lv</a:t>
            </a:r>
            <a:r>
              <a:rPr lang="lv-LV" sz="2600" dirty="0" smtClean="0"/>
              <a:t> </a:t>
            </a:r>
            <a:r>
              <a:rPr lang="lv-LV" sz="2600" dirty="0"/>
              <a:t>mājas lapas jaunumu saņemšanai </a:t>
            </a:r>
            <a:r>
              <a:rPr lang="lv-LV" sz="2600" dirty="0" smtClean="0"/>
              <a:t>e-pastā</a:t>
            </a:r>
            <a:endParaRPr lang="lv-LV" sz="2600" dirty="0"/>
          </a:p>
        </p:txBody>
      </p:sp>
      <p:pic>
        <p:nvPicPr>
          <p:cNvPr id="41988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1522413"/>
            <a:ext cx="138906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682750"/>
            <a:ext cx="1065212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0" y="2770188"/>
            <a:ext cx="185261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0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>
                <a:solidFill>
                  <a:schemeClr val="bg1"/>
                </a:solidFill>
              </a:rPr>
              <a:t>Par Erasmus+</a:t>
            </a:r>
            <a:endParaRPr lang="lv-LV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71" y="1550126"/>
            <a:ext cx="8285546" cy="4574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500" b="1" dirty="0"/>
              <a:t>Erasmus+</a:t>
            </a:r>
            <a:r>
              <a:rPr lang="lv-LV" sz="2500" dirty="0"/>
              <a:t> ir Eiropas Savienības programma </a:t>
            </a:r>
            <a:r>
              <a:rPr lang="lv-LV" sz="2500" b="1" dirty="0"/>
              <a:t>izglītības</a:t>
            </a:r>
            <a:r>
              <a:rPr lang="lv-LV" sz="2500" dirty="0"/>
              <a:t>, </a:t>
            </a:r>
            <a:r>
              <a:rPr lang="lv-LV" sz="2500" b="1" dirty="0"/>
              <a:t>mācību</a:t>
            </a:r>
            <a:r>
              <a:rPr lang="lv-LV" sz="2500" dirty="0"/>
              <a:t>, </a:t>
            </a:r>
            <a:r>
              <a:rPr lang="lv-LV" sz="2500" b="1" dirty="0"/>
              <a:t>jaunatnes</a:t>
            </a:r>
            <a:r>
              <a:rPr lang="lv-LV" sz="2500" dirty="0"/>
              <a:t> un </a:t>
            </a:r>
            <a:r>
              <a:rPr lang="lv-LV" sz="2500" b="1" dirty="0"/>
              <a:t>sporta</a:t>
            </a:r>
            <a:r>
              <a:rPr lang="lv-LV" sz="2500" dirty="0"/>
              <a:t> jomās laikposmam no </a:t>
            </a:r>
            <a:r>
              <a:rPr lang="lv-LV" sz="2500" b="1" dirty="0"/>
              <a:t>2014. līdz 2020.</a:t>
            </a:r>
            <a:r>
              <a:rPr lang="lv-LV" sz="2500" dirty="0"/>
              <a:t>gadam</a:t>
            </a:r>
          </a:p>
          <a:p>
            <a:pPr>
              <a:buNone/>
              <a:defRPr/>
            </a:pPr>
            <a:r>
              <a:rPr lang="lv-LV" sz="2600" b="1" dirty="0" smtClean="0"/>
              <a:t>Mērķis</a:t>
            </a:r>
            <a:r>
              <a:rPr lang="lv-LV" sz="2600" b="1" dirty="0"/>
              <a:t>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lv-LV" sz="2600" b="1" dirty="0"/>
              <a:t>palielināt</a:t>
            </a:r>
            <a:r>
              <a:rPr lang="lv-LV" sz="2600" dirty="0"/>
              <a:t> izglītības un apmācību sistēmas atbilstību mūsdienu pasaules izaicinājumu un darba tirgus </a:t>
            </a:r>
            <a:r>
              <a:rPr lang="lv-LV" sz="2600" dirty="0" smtClean="0"/>
              <a:t>vajadzībām;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lv-LV" sz="2600" b="1" dirty="0" smtClean="0"/>
              <a:t>atbalstītu </a:t>
            </a:r>
            <a:r>
              <a:rPr lang="lv-LV" sz="2600" b="1" dirty="0"/>
              <a:t>stratēģijas “Eiropa2020”</a:t>
            </a:r>
            <a:r>
              <a:rPr lang="lv-LV" sz="2600" dirty="0"/>
              <a:t> (</a:t>
            </a:r>
            <a:r>
              <a:rPr lang="lv-LV" sz="2600" u="sng" dirty="0"/>
              <a:t>stratēģija izaugsmei, </a:t>
            </a:r>
            <a:r>
              <a:rPr lang="lv-LV" sz="2600" u="sng" dirty="0" smtClean="0"/>
              <a:t>nodarbinātībai, </a:t>
            </a:r>
            <a:r>
              <a:rPr lang="lv-LV" sz="2600" u="sng" dirty="0"/>
              <a:t>sociālajam taisnīgumam un iekļaušanai</a:t>
            </a:r>
            <a:r>
              <a:rPr lang="lv-LV" sz="2600" dirty="0"/>
              <a:t>) </a:t>
            </a:r>
            <a:r>
              <a:rPr lang="lv-LV" sz="2600" b="1" dirty="0"/>
              <a:t>īstenošanu</a:t>
            </a:r>
            <a:r>
              <a:rPr lang="lv-LV" sz="2600" dirty="0" smtClean="0"/>
              <a:t>.</a:t>
            </a:r>
            <a:endParaRPr lang="lv-LV" sz="2600" dirty="0"/>
          </a:p>
        </p:txBody>
      </p:sp>
    </p:spTree>
    <p:extLst>
      <p:ext uri="{BB962C8B-B14F-4D97-AF65-F5344CB8AC3E}">
        <p14:creationId xmlns:p14="http://schemas.microsoft.com/office/powerpoint/2010/main" val="26779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409303"/>
            <a:ext cx="8604069" cy="923107"/>
          </a:xfrm>
        </p:spPr>
        <p:txBody>
          <a:bodyPr>
            <a:noAutofit/>
          </a:bodyPr>
          <a:lstStyle/>
          <a:p>
            <a:pPr algn="ctr"/>
            <a:r>
              <a:rPr lang="lv-LV" sz="3000" b="1" dirty="0">
                <a:solidFill>
                  <a:schemeClr val="bg1"/>
                </a:solidFill>
              </a:rPr>
              <a:t>ES Erasmus+ programma izglītībai, mācībām, jaunatnei un sportam</a:t>
            </a:r>
            <a:endParaRPr lang="lv-LV" sz="3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13807" y="1959429"/>
            <a:ext cx="7992884" cy="3826528"/>
            <a:chOff x="3265" y="1679"/>
            <a:chExt cx="2414" cy="2375"/>
          </a:xfrm>
        </p:grpSpPr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3265" y="1679"/>
              <a:ext cx="2414" cy="1665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fr-BE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450" y="1789"/>
              <a:ext cx="2010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3000" b="1" dirty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Erasmus+</a:t>
              </a: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4834" y="2265"/>
              <a:ext cx="2" cy="778"/>
            </a:xfrm>
            <a:prstGeom prst="line">
              <a:avLst/>
            </a:prstGeom>
            <a:noFill/>
            <a:ln w="9525">
              <a:solidFill>
                <a:srgbClr val="3E6FD2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3305" y="2267"/>
              <a:ext cx="673" cy="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KA</a:t>
              </a:r>
              <a:r>
                <a:rPr lang="en-GB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1</a:t>
              </a:r>
              <a:endParaRPr lang="en-GB" sz="2000" b="1" dirty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sz="2000" b="1" dirty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Learning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Mobility</a:t>
              </a: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/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Mācību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mobilitātes</a:t>
              </a:r>
              <a:endParaRPr lang="en-GB" sz="2000" dirty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endParaRP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4847" y="2294"/>
              <a:ext cx="819" cy="9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KA</a:t>
              </a:r>
              <a:r>
                <a:rPr lang="en-GB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3</a:t>
              </a:r>
              <a:endParaRPr lang="en-GB" sz="2000" b="1" dirty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Policy</a:t>
              </a:r>
              <a:r>
                <a:rPr lang="lv-LV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 </a:t>
              </a:r>
              <a:r>
                <a:rPr lang="en-GB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Support</a:t>
              </a: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/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Atbalsts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Politikas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 iniciatīvām</a:t>
              </a:r>
              <a:endParaRPr lang="en-GB" sz="2000" dirty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endParaRP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4029" y="2310"/>
              <a:ext cx="794" cy="9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KA2</a:t>
              </a:r>
              <a:endParaRPr lang="en-GB" sz="2000" b="1" dirty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sz="2000" b="1" dirty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Co-operation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fr-BE" sz="2000" b="1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Projects</a:t>
              </a: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/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Sadarbības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ea typeface="ＭＳ Ｐゴシック" pitchFamily="34" charset="-128"/>
                </a:rPr>
                <a:t>projekti</a:t>
              </a:r>
              <a:endParaRPr lang="en-GB" sz="2000" dirty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965" y="3453"/>
              <a:ext cx="140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66700" indent="-85725">
                <a:spcBef>
                  <a:spcPct val="50000"/>
                </a:spcBef>
                <a:buFontTx/>
                <a:buChar char="•"/>
              </a:pPr>
              <a:r>
                <a:rPr lang="fr-BE" sz="20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Jean Monnet</a:t>
              </a:r>
              <a:r>
                <a:rPr lang="lv-LV" sz="20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/Žans Monē</a:t>
              </a:r>
              <a:r>
                <a:rPr lang="fr-BE" sz="20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</a:t>
              </a:r>
            </a:p>
            <a:p>
              <a:pPr marL="266700" indent="-85725">
                <a:spcBef>
                  <a:spcPct val="50000"/>
                </a:spcBef>
                <a:buFontTx/>
                <a:buChar char="•"/>
              </a:pPr>
              <a:r>
                <a:rPr lang="fr-BE" sz="20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</a:t>
              </a:r>
              <a:r>
                <a:rPr lang="fr-BE" sz="2000" b="1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Sport</a:t>
              </a:r>
              <a:endParaRPr lang="fr-BE" sz="20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3334" y="2217"/>
              <a:ext cx="2143" cy="0"/>
            </a:xfrm>
            <a:prstGeom prst="line">
              <a:avLst/>
            </a:prstGeom>
            <a:noFill/>
            <a:ln w="9525">
              <a:solidFill>
                <a:srgbClr val="3E6FD2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lv-LV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>
              <a:off x="4018" y="2265"/>
              <a:ext cx="0" cy="771"/>
            </a:xfrm>
            <a:prstGeom prst="line">
              <a:avLst/>
            </a:prstGeom>
            <a:noFill/>
            <a:ln w="9525">
              <a:solidFill>
                <a:srgbClr val="3E6FD2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365162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79" y="566057"/>
            <a:ext cx="7184572" cy="653143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chemeClr val="bg1"/>
                </a:solidFill>
              </a:rPr>
              <a:t>Atbildīgās institūcijas</a:t>
            </a:r>
            <a:endParaRPr lang="lv-LV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487054"/>
            <a:ext cx="8621486" cy="482665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lv-LV" altLang="lv-LV" sz="2800" b="1" dirty="0"/>
              <a:t>Decentralizētās aktivitātes </a:t>
            </a:r>
            <a:r>
              <a:rPr lang="lv-LV" altLang="lv-LV" sz="2800" dirty="0"/>
              <a:t>(Mācību mobilitātes (KA1), Stratēģiskās partnerības (KA2)) </a:t>
            </a:r>
            <a:r>
              <a:rPr lang="lv-LV" altLang="lv-LV" sz="2800" b="1" dirty="0"/>
              <a:t>Latvijā</a:t>
            </a:r>
            <a:r>
              <a:rPr lang="lv-LV" altLang="lv-LV" sz="2800" dirty="0"/>
              <a:t> programmā </a:t>
            </a:r>
            <a:r>
              <a:rPr lang="lv-LV" altLang="lv-LV" sz="2800" i="1" dirty="0"/>
              <a:t>Erasmus</a:t>
            </a:r>
            <a:r>
              <a:rPr lang="lv-LV" altLang="lv-LV" sz="2800" dirty="0"/>
              <a:t>+ administrē </a:t>
            </a:r>
            <a:r>
              <a:rPr lang="lv-LV" altLang="lv-LV" sz="2800" b="1" dirty="0"/>
              <a:t>divas </a:t>
            </a:r>
            <a:r>
              <a:rPr lang="lv-LV" altLang="lv-LV" sz="2800" dirty="0"/>
              <a:t>aģentūras</a:t>
            </a:r>
            <a:r>
              <a:rPr lang="lv-LV" altLang="lv-LV" sz="2800" dirty="0" smtClean="0"/>
              <a:t>:</a:t>
            </a:r>
            <a:endParaRPr lang="lv-LV" altLang="lv-LV" sz="2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lv-LV" altLang="lv-LV" sz="2500" b="1" dirty="0" smtClean="0"/>
              <a:t>Valsts izglītības </a:t>
            </a:r>
            <a:r>
              <a:rPr lang="lv-LV" altLang="lv-LV" sz="2500" b="1" dirty="0"/>
              <a:t>attīstības aģentūra </a:t>
            </a:r>
            <a:r>
              <a:rPr lang="lv-LV" altLang="lv-LV" sz="2500" dirty="0"/>
              <a:t>(izglītības un </a:t>
            </a:r>
            <a:r>
              <a:rPr lang="lv-LV" altLang="lv-LV" sz="2500" dirty="0" smtClean="0"/>
              <a:t>mācību </a:t>
            </a:r>
            <a:r>
              <a:rPr lang="lv-LV" altLang="lv-LV" sz="2500" dirty="0"/>
              <a:t>jomas </a:t>
            </a:r>
            <a:r>
              <a:rPr lang="lv-LV" altLang="lv-LV" sz="2500" dirty="0" smtClean="0"/>
              <a:t>projekti): </a:t>
            </a:r>
            <a:r>
              <a:rPr lang="lv-LV" altLang="lv-LV" sz="2500" dirty="0" smtClean="0">
                <a:hlinkClick r:id="rId2"/>
              </a:rPr>
              <a:t>www.viaa.gov.lv</a:t>
            </a:r>
            <a:r>
              <a:rPr lang="lv-LV" altLang="lv-LV" sz="25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altLang="lv-LV" sz="2500" b="1" dirty="0" smtClean="0"/>
              <a:t>Jaunatnes </a:t>
            </a:r>
            <a:r>
              <a:rPr lang="lv-LV" altLang="lv-LV" sz="2500" b="1" dirty="0"/>
              <a:t>starptautisko programmu aģentūra </a:t>
            </a:r>
            <a:r>
              <a:rPr lang="lv-LV" altLang="lv-LV" sz="2500" dirty="0"/>
              <a:t>(jaunatnes jomas </a:t>
            </a:r>
            <a:r>
              <a:rPr lang="lv-LV" altLang="lv-LV" sz="2500" dirty="0" smtClean="0"/>
              <a:t>projekti): </a:t>
            </a:r>
            <a:r>
              <a:rPr lang="lv-LV" altLang="lv-LV" sz="2500" dirty="0" smtClean="0">
                <a:hlinkClick r:id="rId3"/>
              </a:rPr>
              <a:t>www.jaunatne.gov.lv</a:t>
            </a:r>
            <a:r>
              <a:rPr lang="lv-LV" altLang="lv-LV" sz="2500" dirty="0" smtClean="0"/>
              <a:t> </a:t>
            </a:r>
            <a:endParaRPr lang="lv-LV" sz="2500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sz="2800" b="1" dirty="0"/>
              <a:t>C</a:t>
            </a:r>
            <a:r>
              <a:rPr lang="lv-LV" sz="2800" b="1" dirty="0" smtClean="0"/>
              <a:t>entralizētās</a:t>
            </a:r>
            <a:r>
              <a:rPr lang="lv-LV" sz="2500" dirty="0" smtClean="0"/>
              <a:t> </a:t>
            </a:r>
            <a:r>
              <a:rPr lang="lv-LV" sz="2800" b="1" dirty="0"/>
              <a:t>aktivitātes</a:t>
            </a:r>
            <a:r>
              <a:rPr lang="lv-LV" sz="2500" dirty="0" smtClean="0"/>
              <a:t> </a:t>
            </a:r>
            <a:r>
              <a:rPr lang="lv-LV" sz="2500" dirty="0"/>
              <a:t>(t.sk. atbalsts sportam) administrē </a:t>
            </a:r>
            <a:endParaRPr lang="lv-LV" sz="25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500" b="1" dirty="0" smtClean="0"/>
              <a:t>Izglītības</a:t>
            </a:r>
            <a:r>
              <a:rPr lang="lv-LV" sz="2500" b="1" dirty="0"/>
              <a:t>, </a:t>
            </a:r>
            <a:r>
              <a:rPr lang="lv-LV" sz="2500" b="1" dirty="0" smtClean="0"/>
              <a:t>audiovizuālās jomas </a:t>
            </a:r>
            <a:r>
              <a:rPr lang="lv-LV" sz="2500" b="1" dirty="0"/>
              <a:t>un kultūras izpildaģentūra </a:t>
            </a:r>
            <a:r>
              <a:rPr lang="lv-LV" sz="2500" dirty="0" smtClean="0"/>
              <a:t>Briselē – EACEA</a:t>
            </a:r>
            <a:r>
              <a:rPr lang="lv-LV" sz="2500" dirty="0"/>
              <a:t>: </a:t>
            </a:r>
            <a:r>
              <a:rPr lang="lv-LV" sz="2500" dirty="0">
                <a:hlinkClick r:id="rId4"/>
              </a:rPr>
              <a:t>https://</a:t>
            </a:r>
            <a:r>
              <a:rPr lang="lv-LV" sz="2500" dirty="0" smtClean="0">
                <a:hlinkClick r:id="rId4"/>
              </a:rPr>
              <a:t>eacea.ec.europa.eu/erasmus-plus/actions/sport</a:t>
            </a:r>
            <a:r>
              <a:rPr lang="lv-LV" sz="2500" dirty="0" smtClean="0"/>
              <a:t> </a:t>
            </a:r>
          </a:p>
          <a:p>
            <a:pPr marL="0" indent="0">
              <a:buNone/>
            </a:pPr>
            <a:r>
              <a:rPr lang="lv-LV" sz="2500" dirty="0" smtClean="0"/>
              <a:t>VIAA informatīvs materiāls par atbildīgajām institūcijām:</a:t>
            </a:r>
          </a:p>
          <a:p>
            <a:pPr marL="0" indent="0">
              <a:buNone/>
            </a:pPr>
            <a:r>
              <a:rPr lang="lv-LV" sz="2000" dirty="0">
                <a:hlinkClick r:id="rId5"/>
              </a:rPr>
              <a:t>http://</a:t>
            </a:r>
            <a:r>
              <a:rPr lang="lv-LV" sz="2000" dirty="0" smtClean="0">
                <a:hlinkClick r:id="rId5"/>
              </a:rPr>
              <a:t>viaa.gov.lv/library/files/original/Erasmus_InfoLapa_A4_WEB.pdf</a:t>
            </a:r>
            <a:r>
              <a:rPr lang="lv-LV" sz="2000" dirty="0" smtClean="0"/>
              <a:t>  </a:t>
            </a:r>
          </a:p>
          <a:p>
            <a:endParaRPr lang="lv-LV" dirty="0"/>
          </a:p>
          <a:p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529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09600" y="566056"/>
            <a:ext cx="7689670" cy="748937"/>
          </a:xfrm>
        </p:spPr>
        <p:txBody>
          <a:bodyPr/>
          <a:lstStyle/>
          <a:p>
            <a:pPr algn="ctr"/>
            <a:r>
              <a:rPr lang="lv-LV" altLang="lv-LV" b="1" dirty="0" smtClean="0">
                <a:solidFill>
                  <a:schemeClr val="bg1"/>
                </a:solidFill>
              </a:rPr>
              <a:t>Sadarbības valstis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8913" y="1500188"/>
            <a:ext cx="8636000" cy="4291012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lv-LV" sz="2500" b="1" dirty="0" smtClean="0"/>
              <a:t>1. Erasmus+ programmas valstis – kopā 33: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lv-LV" sz="2200" b="1" dirty="0" smtClean="0"/>
              <a:t>Eiropas Savienības 28 dalībvalstis </a:t>
            </a:r>
            <a:r>
              <a:rPr lang="lv-LV" sz="2200" dirty="0" smtClean="0"/>
              <a:t>- Austrija, Beļģija, Bulgārija, Čehija, Dānija, Francija, Grieķija, Horvātija, Igaunija, Itālija, Īrija, Kipra, Latvija, </a:t>
            </a:r>
            <a:r>
              <a:rPr lang="lv-LV" sz="2200" dirty="0" smtClean="0">
                <a:solidFill>
                  <a:schemeClr val="accent1">
                    <a:lumMod val="75000"/>
                  </a:schemeClr>
                </a:solidFill>
              </a:rPr>
              <a:t>Lielbritānija</a:t>
            </a:r>
            <a:r>
              <a:rPr lang="lv-LV" sz="2200" dirty="0" smtClean="0"/>
              <a:t>, Lietuva, Luksemburga, Malta, Nīderlande, Polija, Portugāle, Rumānija, Slovākija, Slovēnija, Somija, Spānija, Ungārija, Vācija, Zviedrija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lv-LV" sz="2200" b="1" dirty="0" smtClean="0"/>
              <a:t>3 EEZ dalībvalstis </a:t>
            </a:r>
            <a:r>
              <a:rPr lang="lv-LV" sz="2200" dirty="0" smtClean="0"/>
              <a:t>- Islande, Norvēģija un Lihtenšteina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lv-LV" sz="2200" b="1" dirty="0" smtClean="0"/>
              <a:t>2 ES kandidātvalstis </a:t>
            </a:r>
            <a:r>
              <a:rPr lang="lv-LV" sz="2200" dirty="0" smtClean="0"/>
              <a:t>– Turcija, Bijusī Dienvidslāvijas Maķedonijas Republika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lv-LV" sz="2200" b="1" i="1" dirty="0" smtClean="0"/>
              <a:t>Piezīme:</a:t>
            </a:r>
            <a:r>
              <a:rPr lang="lv-LV" sz="2200" i="1" dirty="0" smtClean="0"/>
              <a:t> Šveice </a:t>
            </a:r>
            <a:r>
              <a:rPr lang="lv-LV" sz="2200" i="1" u="sng" dirty="0" smtClean="0"/>
              <a:t>nav</a:t>
            </a:r>
            <a:r>
              <a:rPr lang="lv-LV" sz="2200" i="1" dirty="0" smtClean="0"/>
              <a:t> Erasmus+ programmas valsts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lv-LV" sz="2400" b="1" dirty="0" smtClean="0"/>
              <a:t>2. Erasmus+ partnervalstis: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lv-LV" sz="2200" dirty="0" smtClean="0"/>
              <a:t>Erasmus+ </a:t>
            </a:r>
            <a:r>
              <a:rPr lang="lv-LV" sz="2200" b="1" u="sng" dirty="0" smtClean="0"/>
              <a:t>partnervalstis</a:t>
            </a:r>
            <a:r>
              <a:rPr lang="lv-LV" sz="2200" b="1" dirty="0" smtClean="0"/>
              <a:t> dažādās aktivitātēs </a:t>
            </a:r>
            <a:r>
              <a:rPr lang="lv-LV" sz="2200" b="1" u="sng" dirty="0" smtClean="0"/>
              <a:t>var atšķirties</a:t>
            </a:r>
            <a:r>
              <a:rPr lang="lv-LV" sz="2200" dirty="0" smtClean="0"/>
              <a:t>, jāskatās atbilstošo partnervalstu </a:t>
            </a:r>
            <a:r>
              <a:rPr lang="lv-LV" sz="2200" b="1" u="sng" dirty="0" smtClean="0"/>
              <a:t>uzskaitījums</a:t>
            </a:r>
            <a:r>
              <a:rPr lang="lv-LV" sz="2200" dirty="0" smtClean="0"/>
              <a:t> pie katras aktivitātes</a:t>
            </a:r>
            <a:endParaRPr lang="lv-LV" sz="2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2033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Chart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032729"/>
              </p:ext>
            </p:extLst>
          </p:nvPr>
        </p:nvGraphicFramePr>
        <p:xfrm>
          <a:off x="395288" y="1412875"/>
          <a:ext cx="8256587" cy="437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Worksheet" r:id="rId4" imgW="7734176" imgH="3971970" progId="Excel.Sheet.8">
                  <p:embed/>
                </p:oleObj>
              </mc:Choice>
              <mc:Fallback>
                <p:oleObj name="Worksheet" r:id="rId4" imgW="7734176" imgH="397197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8256587" cy="4379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179388" y="500063"/>
            <a:ext cx="8964612" cy="928687"/>
          </a:xfrm>
        </p:spPr>
        <p:txBody>
          <a:bodyPr/>
          <a:lstStyle/>
          <a:p>
            <a:pPr algn="ctr"/>
            <a:r>
              <a:rPr lang="lv-LV" sz="3600" b="1" noProof="0" dirty="0" smtClean="0">
                <a:solidFill>
                  <a:schemeClr val="bg1"/>
                </a:solidFill>
              </a:rPr>
              <a:t>Erasmus</a:t>
            </a:r>
            <a:r>
              <a:rPr lang="lv-LV" sz="3600" b="1" i="1" noProof="0" dirty="0" smtClean="0">
                <a:solidFill>
                  <a:schemeClr val="bg1"/>
                </a:solidFill>
              </a:rPr>
              <a:t>+ </a:t>
            </a:r>
            <a:r>
              <a:rPr lang="lv-LV" sz="3600" b="1" noProof="0" dirty="0" smtClean="0">
                <a:solidFill>
                  <a:schemeClr val="bg1"/>
                </a:solidFill>
              </a:rPr>
              <a:t>budžets 2014 – 2020</a:t>
            </a:r>
            <a:endParaRPr lang="lv-LV" sz="4000" b="1" noProof="0" dirty="0" smtClean="0">
              <a:solidFill>
                <a:schemeClr val="bg1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611188" y="5795963"/>
            <a:ext cx="7056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b="1" dirty="0">
                <a:solidFill>
                  <a:srgbClr val="002060"/>
                </a:solidFill>
              </a:rPr>
              <a:t>Kopējais budžets - 14.7 miljardi EUR (40% pieaugums)</a:t>
            </a:r>
            <a:endParaRPr lang="lv-LV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18012"/>
            <a:ext cx="7768047" cy="905692"/>
          </a:xfrm>
        </p:spPr>
        <p:txBody>
          <a:bodyPr>
            <a:noAutofit/>
          </a:bodyPr>
          <a:lstStyle/>
          <a:p>
            <a:pPr algn="ctr"/>
            <a:r>
              <a:rPr lang="lv-LV" sz="2800" b="1" dirty="0" smtClean="0">
                <a:solidFill>
                  <a:schemeClr val="bg1"/>
                </a:solidFill>
              </a:rPr>
              <a:t>KA1 Mācību mobilitātes izglītības </a:t>
            </a:r>
            <a:r>
              <a:rPr lang="lv-LV" sz="2800" b="1" dirty="0">
                <a:solidFill>
                  <a:schemeClr val="bg1"/>
                </a:solidFill>
              </a:rPr>
              <a:t>un mācību jomā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77" y="1558834"/>
            <a:ext cx="8482149" cy="4676503"/>
          </a:xfrm>
        </p:spPr>
        <p:txBody>
          <a:bodyPr>
            <a:normAutofit lnSpcReduction="10000"/>
          </a:bodyPr>
          <a:lstStyle/>
          <a:p>
            <a:r>
              <a:rPr lang="lv-LV" sz="2500" b="1" dirty="0" smtClean="0"/>
              <a:t>skolu </a:t>
            </a:r>
            <a:r>
              <a:rPr lang="lv-LV" sz="2500" b="1" dirty="0"/>
              <a:t>izglītība</a:t>
            </a:r>
          </a:p>
          <a:p>
            <a:r>
              <a:rPr lang="lv-LV" sz="2500" b="1" dirty="0" smtClean="0"/>
              <a:t>profesionālā </a:t>
            </a:r>
            <a:r>
              <a:rPr lang="lv-LV" sz="2500" b="1" dirty="0"/>
              <a:t>izglītība</a:t>
            </a:r>
          </a:p>
          <a:p>
            <a:r>
              <a:rPr lang="lv-LV" sz="2500" b="1" dirty="0" smtClean="0"/>
              <a:t>pieaugušo </a:t>
            </a:r>
            <a:r>
              <a:rPr lang="lv-LV" sz="2500" b="1" dirty="0"/>
              <a:t>izglītība</a:t>
            </a:r>
          </a:p>
          <a:p>
            <a:r>
              <a:rPr lang="lv-LV" sz="2500" b="1" dirty="0" smtClean="0"/>
              <a:t>augstākā izglītība</a:t>
            </a:r>
            <a:r>
              <a:rPr lang="lv-LV" sz="2500" dirty="0" smtClean="0"/>
              <a:t> (tikai augstākās izglītības iestādes, kas ieguvušas Erasmus AI hartu)</a:t>
            </a:r>
          </a:p>
          <a:p>
            <a:pPr marL="0" indent="0">
              <a:buNone/>
            </a:pPr>
            <a:endParaRPr lang="lv-LV" sz="1100" dirty="0" smtClean="0"/>
          </a:p>
          <a:p>
            <a:pPr marL="0" indent="0">
              <a:buNone/>
            </a:pPr>
            <a:r>
              <a:rPr lang="lv-LV" sz="2200" dirty="0" smtClean="0"/>
              <a:t>Pieteikumu iesniegšanas </a:t>
            </a:r>
            <a:r>
              <a:rPr lang="lv-LV" sz="2200" dirty="0"/>
              <a:t>termiņš – </a:t>
            </a:r>
            <a:r>
              <a:rPr lang="lv-LV" sz="2200" b="1" dirty="0">
                <a:solidFill>
                  <a:schemeClr val="accent5">
                    <a:lumMod val="75000"/>
                  </a:schemeClr>
                </a:solidFill>
              </a:rPr>
              <a:t>2017.gada </a:t>
            </a:r>
            <a:r>
              <a:rPr lang="lv-LV" sz="2200" b="1" dirty="0" smtClean="0">
                <a:solidFill>
                  <a:schemeClr val="accent5">
                    <a:lumMod val="75000"/>
                  </a:schemeClr>
                </a:solidFill>
              </a:rPr>
              <a:t>2.februāris </a:t>
            </a:r>
            <a:r>
              <a:rPr lang="lv-LV" sz="2200" dirty="0" smtClean="0"/>
              <a:t>plkst.12:00 (pēc Briseles laika).</a:t>
            </a:r>
            <a:endParaRPr lang="lv-LV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lv-LV" sz="1000" dirty="0" smtClean="0"/>
          </a:p>
          <a:p>
            <a:pPr marL="0" indent="0">
              <a:buNone/>
            </a:pPr>
            <a:r>
              <a:rPr lang="lv-LV" sz="2200" dirty="0" smtClean="0"/>
              <a:t>Sīkāka informācija par mobilitātes projektiem: </a:t>
            </a:r>
          </a:p>
          <a:p>
            <a:pPr marL="0" indent="0">
              <a:buNone/>
            </a:pPr>
            <a:r>
              <a:rPr lang="lv-LV" sz="1600" dirty="0">
                <a:hlinkClick r:id="rId2"/>
              </a:rPr>
              <a:t>http://viaa.gov.lv/lat/ek_izgl_programmas_iniciativas/erasmusplus/par_macibu_mobilitatem</a:t>
            </a:r>
            <a:r>
              <a:rPr lang="lv-LV" sz="1600" dirty="0" smtClean="0">
                <a:hlinkClick r:id="rId2"/>
              </a:rPr>
              <a:t>/</a:t>
            </a:r>
            <a:r>
              <a:rPr lang="lv-LV" sz="1600" dirty="0" smtClean="0"/>
              <a:t>  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36811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3025" y="452438"/>
            <a:ext cx="8840788" cy="909637"/>
          </a:xfrm>
        </p:spPr>
        <p:txBody>
          <a:bodyPr>
            <a:noAutofit/>
          </a:bodyPr>
          <a:lstStyle/>
          <a:p>
            <a:pPr algn="ctr" eaLnBrk="1" hangingPunct="1"/>
            <a:r>
              <a:rPr lang="lv-LV" altLang="lv-LV" sz="2800" b="1" dirty="0" smtClean="0">
                <a:solidFill>
                  <a:schemeClr val="bg1"/>
                </a:solidFill>
              </a:rPr>
              <a:t>KA2 Stratēģiskās partnerības</a:t>
            </a:r>
            <a:r>
              <a:rPr lang="lv-LV" altLang="lv-LV" sz="2800" b="1" dirty="0">
                <a:solidFill>
                  <a:schemeClr val="bg1"/>
                </a:solidFill>
              </a:rPr>
              <a:t> </a:t>
            </a:r>
            <a:r>
              <a:rPr lang="lv-LV" altLang="lv-LV" sz="2800" b="1" dirty="0" smtClean="0">
                <a:solidFill>
                  <a:schemeClr val="bg1"/>
                </a:solidFill>
              </a:rPr>
              <a:t>izglītības un mācību jomā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71" y="1494762"/>
            <a:ext cx="8732058" cy="5036667"/>
          </a:xfrm>
        </p:spPr>
        <p:txBody>
          <a:bodyPr rtlCol="0"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lv-LV" sz="2700" dirty="0"/>
              <a:t>Stratēģiskās </a:t>
            </a:r>
            <a:r>
              <a:rPr lang="lv-LV" sz="2700" dirty="0" smtClean="0"/>
              <a:t>partnerības inovāciju atbalstam un pieredzes apmaiņai izglītības un mācību jomā:</a:t>
            </a:r>
          </a:p>
          <a:p>
            <a:pPr algn="just">
              <a:defRPr/>
            </a:pPr>
            <a:r>
              <a:rPr lang="lv-LV" sz="2400" dirty="0" smtClean="0"/>
              <a:t>Viena sektora (skolu, profesionālās, pieaugušo vai augstākās izglītības) ietvaros</a:t>
            </a:r>
          </a:p>
          <a:p>
            <a:pPr algn="just">
              <a:defRPr/>
            </a:pPr>
            <a:r>
              <a:rPr lang="lv-LV" sz="2400" dirty="0" err="1" smtClean="0"/>
              <a:t>Starpsektorālas</a:t>
            </a:r>
            <a:endParaRPr lang="lv-LV" sz="2400" dirty="0" smtClean="0"/>
          </a:p>
          <a:p>
            <a:pPr marL="0" indent="0" algn="just">
              <a:buNone/>
              <a:defRPr/>
            </a:pPr>
            <a:r>
              <a:rPr lang="lv-LV" sz="1900" dirty="0" smtClean="0"/>
              <a:t>Īpaši </a:t>
            </a:r>
            <a:r>
              <a:rPr lang="lv-LV" sz="1900" dirty="0"/>
              <a:t>noteikumi skolu </a:t>
            </a:r>
            <a:r>
              <a:rPr lang="lv-LV" sz="1900" dirty="0" smtClean="0"/>
              <a:t>sektorā:</a:t>
            </a:r>
          </a:p>
          <a:p>
            <a:pPr marL="0" indent="0" algn="just">
              <a:buNone/>
              <a:defRPr/>
            </a:pPr>
            <a:r>
              <a:rPr lang="lv-LV" sz="1900" dirty="0" smtClean="0"/>
              <a:t>Iespējamas arī partnerības </a:t>
            </a:r>
            <a:r>
              <a:rPr lang="lv-LV" sz="1900" u="sng" dirty="0" smtClean="0"/>
              <a:t>tikai</a:t>
            </a:r>
            <a:r>
              <a:rPr lang="lv-LV" sz="1900" dirty="0" smtClean="0"/>
              <a:t> starp skolām </a:t>
            </a:r>
            <a:r>
              <a:rPr lang="lv-LV" sz="1900" dirty="0"/>
              <a:t>vai </a:t>
            </a:r>
            <a:r>
              <a:rPr lang="lv-LV" sz="1900" u="sng" dirty="0"/>
              <a:t>tikai</a:t>
            </a:r>
            <a:r>
              <a:rPr lang="lv-LV" sz="1900" dirty="0"/>
              <a:t> vietējās/reģionālās institūcijas, kas atbildīgas par skolu izglītību</a:t>
            </a:r>
            <a:r>
              <a:rPr lang="lv-LV" sz="1900" dirty="0" smtClean="0"/>
              <a:t> (pieredzes un labās prakses apmaiņa). Šādai partnerībai iespējams arī divpusējs formāts.</a:t>
            </a:r>
          </a:p>
          <a:p>
            <a:pPr marL="0" indent="0">
              <a:buNone/>
            </a:pPr>
            <a:endParaRPr lang="lv-LV" sz="1100" dirty="0" smtClean="0"/>
          </a:p>
          <a:p>
            <a:pPr marL="0" indent="0">
              <a:buNone/>
            </a:pPr>
            <a:r>
              <a:rPr lang="lv-LV" sz="2400" dirty="0" smtClean="0"/>
              <a:t>Pieteikumu iesniegšanas termiņš – </a:t>
            </a:r>
            <a:r>
              <a:rPr lang="lv-LV" sz="2400" b="1" dirty="0" smtClean="0">
                <a:solidFill>
                  <a:schemeClr val="accent5">
                    <a:lumMod val="75000"/>
                  </a:schemeClr>
                </a:solidFill>
              </a:rPr>
              <a:t>2017.gada 29.marts </a:t>
            </a:r>
            <a:r>
              <a:rPr lang="lv-LV" sz="2400" dirty="0"/>
              <a:t>plkst.12:00 (pēc Briseles laika).</a:t>
            </a:r>
            <a:endParaRPr lang="lv-LV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lv-LV" sz="1100" dirty="0" smtClean="0"/>
          </a:p>
          <a:p>
            <a:pPr marL="0" indent="0">
              <a:buNone/>
            </a:pPr>
            <a:r>
              <a:rPr lang="lv-LV" sz="2200" dirty="0" smtClean="0"/>
              <a:t>Sīkāka </a:t>
            </a:r>
            <a:r>
              <a:rPr lang="lv-LV" sz="2200" dirty="0"/>
              <a:t>informācija par </a:t>
            </a:r>
            <a:r>
              <a:rPr lang="lv-LV" sz="2200" dirty="0" smtClean="0"/>
              <a:t>stratēģisko partnerību </a:t>
            </a:r>
            <a:r>
              <a:rPr lang="lv-LV" sz="2200" dirty="0"/>
              <a:t>projektiem: </a:t>
            </a:r>
            <a:endParaRPr lang="lv-LV" sz="2200" dirty="0" smtClean="0"/>
          </a:p>
          <a:p>
            <a:pPr marL="0" indent="0">
              <a:buNone/>
            </a:pPr>
            <a:r>
              <a:rPr lang="lv-LV" sz="1700" dirty="0">
                <a:hlinkClick r:id="rId3"/>
              </a:rPr>
              <a:t>http://viaa.gov.lv/lat/ek_izgl_programmas_iniciativas/erasmusplus/er_plus_str_partn/erasmus_plus_strat_partn/?</a:t>
            </a:r>
            <a:r>
              <a:rPr lang="lv-LV" sz="1700" dirty="0" smtClean="0">
                <a:hlinkClick r:id="rId3"/>
              </a:rPr>
              <a:t>tl_id=21448&amp;tls_id=35490</a:t>
            </a:r>
            <a:r>
              <a:rPr lang="lv-LV" sz="1700" dirty="0" smtClean="0"/>
              <a:t> </a:t>
            </a:r>
            <a:endParaRPr lang="lv-LV" sz="1700" dirty="0"/>
          </a:p>
          <a:p>
            <a:pPr marL="0" indent="0" algn="just">
              <a:buNone/>
              <a:defRPr/>
            </a:pPr>
            <a:endParaRPr lang="lv-LV" dirty="0" smtClean="0"/>
          </a:p>
          <a:p>
            <a:pPr marL="0" indent="0" algn="just">
              <a:buNone/>
              <a:defRPr/>
            </a:pPr>
            <a:endParaRPr lang="lv-LV" dirty="0" smtClean="0"/>
          </a:p>
          <a:p>
            <a:pPr marL="0" indent="0" algn="just">
              <a:buNone/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005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097" y="557349"/>
            <a:ext cx="8020594" cy="748937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bg1"/>
                </a:solidFill>
              </a:rPr>
              <a:t>Erasmus+ SPORTS</a:t>
            </a: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46" y="1569494"/>
            <a:ext cx="8412480" cy="510998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v-LV" sz="2500" dirty="0" smtClean="0"/>
              <a:t>Erasmus+ Sport </a:t>
            </a:r>
            <a:r>
              <a:rPr lang="lv-LV" sz="2500" dirty="0"/>
              <a:t>mērķi:</a:t>
            </a:r>
          </a:p>
          <a:p>
            <a:pPr fontAlgn="base"/>
            <a:r>
              <a:rPr lang="lv-LV" sz="2000" dirty="0"/>
              <a:t>Palielināt veselību veicinošas fizisko aktivitāšu lomu ikdienas </a:t>
            </a:r>
            <a:r>
              <a:rPr lang="lv-LV" sz="2000" dirty="0" smtClean="0"/>
              <a:t>dzīvē un nodrošināt visiem vienlīdzīgas iespējas nodarboties ar sportu;</a:t>
            </a:r>
            <a:endParaRPr lang="lv-LV" sz="2000" dirty="0"/>
          </a:p>
          <a:p>
            <a:pPr fontAlgn="base"/>
            <a:r>
              <a:rPr lang="lv-LV" sz="2000" dirty="0" smtClean="0"/>
              <a:t>Novērst starptautiskos draudus sporta integritātei, </a:t>
            </a:r>
            <a:r>
              <a:rPr lang="lv-LV" sz="2000" dirty="0"/>
              <a:t>piemēram, </a:t>
            </a:r>
            <a:r>
              <a:rPr lang="lv-LV" sz="2000" dirty="0" smtClean="0"/>
              <a:t>vardarbību </a:t>
            </a:r>
            <a:r>
              <a:rPr lang="lv-LV" sz="2000" dirty="0"/>
              <a:t>sportā, </a:t>
            </a:r>
            <a:r>
              <a:rPr lang="lv-LV" sz="2000" dirty="0" smtClean="0"/>
              <a:t>rezultātu viltošanu, dopinga lietošanu, rasismu, </a:t>
            </a:r>
            <a:r>
              <a:rPr lang="lv-LV" sz="2000" dirty="0"/>
              <a:t>tolerances </a:t>
            </a:r>
            <a:r>
              <a:rPr lang="lv-LV" sz="2000" dirty="0" smtClean="0"/>
              <a:t>trūkumu u.c.;</a:t>
            </a:r>
            <a:endParaRPr lang="lv-LV" sz="2000" dirty="0"/>
          </a:p>
          <a:p>
            <a:pPr fontAlgn="base"/>
            <a:r>
              <a:rPr lang="lv-LV" sz="2000" dirty="0"/>
              <a:t>Veicināt </a:t>
            </a:r>
            <a:r>
              <a:rPr lang="lv-LV" sz="2000" dirty="0" smtClean="0"/>
              <a:t>un atbalstīt labu sporta pārvaldību un sportistu </a:t>
            </a:r>
            <a:r>
              <a:rPr lang="lv-LV" sz="2000" dirty="0"/>
              <a:t>duālās karjeras iespējas;</a:t>
            </a:r>
          </a:p>
          <a:p>
            <a:pPr fontAlgn="base"/>
            <a:r>
              <a:rPr lang="lv-LV" sz="2000" dirty="0" smtClean="0"/>
              <a:t>Veicināt brīvprātīgās darbības sportā un sociālo iekļaušanu;</a:t>
            </a:r>
          </a:p>
          <a:p>
            <a:pPr fontAlgn="base"/>
            <a:r>
              <a:rPr lang="lv-LV" sz="2000" dirty="0" smtClean="0"/>
              <a:t>Stiprināt sadarbību un labās prakses apmaiņu starp organizācijām, kas aktīvi darbojas sporta jomā.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6341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2015</TotalTime>
  <Words>983</Words>
  <Application>Microsoft Office PowerPoint</Application>
  <PresentationFormat>Slaidrāde ekrānā (4:3)</PresentationFormat>
  <Paragraphs>150</Paragraphs>
  <Slides>14</Slides>
  <Notes>5</Notes>
  <HiddenSlides>0</HiddenSlides>
  <MMClips>0</MMClips>
  <ScaleCrop>false</ScaleCrop>
  <HeadingPairs>
    <vt:vector size="6" baseType="variant">
      <vt:variant>
        <vt:lpstr>Dizains</vt:lpstr>
      </vt:variant>
      <vt:variant>
        <vt:i4>1</vt:i4>
      </vt:variant>
      <vt:variant>
        <vt:lpstr>Iegulti OLE serveri</vt:lpstr>
      </vt:variant>
      <vt:variant>
        <vt:i4>1</vt:i4>
      </vt:variant>
      <vt:variant>
        <vt:lpstr>Slaidu virsraksti</vt:lpstr>
      </vt:variant>
      <vt:variant>
        <vt:i4>14</vt:i4>
      </vt:variant>
    </vt:vector>
  </HeadingPairs>
  <TitlesOfParts>
    <vt:vector size="16" baseType="lpstr">
      <vt:lpstr>Facet</vt:lpstr>
      <vt:lpstr>Worksheet</vt:lpstr>
      <vt:lpstr>Eiropas Savienības programma izglītības, mācību, jaunatnes un sporta jomā  2014 – 2020</vt:lpstr>
      <vt:lpstr>Par Erasmus+</vt:lpstr>
      <vt:lpstr>ES Erasmus+ programma izglītībai, mācībām, jaunatnei un sportam</vt:lpstr>
      <vt:lpstr>Atbildīgās institūcijas</vt:lpstr>
      <vt:lpstr>Sadarbības valstis</vt:lpstr>
      <vt:lpstr>Erasmus+ budžets 2014 – 2020</vt:lpstr>
      <vt:lpstr>KA1 Mācību mobilitātes izglītības un mācību jomā</vt:lpstr>
      <vt:lpstr>KA2 Stratēģiskās partnerības izglītības un mācību jomā</vt:lpstr>
      <vt:lpstr>Erasmus+ SPORTS</vt:lpstr>
      <vt:lpstr>Atbalsts sportam (administrē EACEA)</vt:lpstr>
      <vt:lpstr>Projektu pieteikumu iesniegšana</vt:lpstr>
      <vt:lpstr>Pirms projektu iesniegšanas…</vt:lpstr>
      <vt:lpstr>ES Stratēģiskie dokumenti </vt:lpstr>
      <vt:lpstr>Kontaktinformācija</vt:lpstr>
    </vt:vector>
  </TitlesOfParts>
  <Company>VIAA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Zaldāte</dc:creator>
  <cp:lastModifiedBy>Laura Ievina</cp:lastModifiedBy>
  <cp:revision>597</cp:revision>
  <cp:lastPrinted>2015-12-10T14:57:32Z</cp:lastPrinted>
  <dcterms:created xsi:type="dcterms:W3CDTF">2014-02-13T13:43:57Z</dcterms:created>
  <dcterms:modified xsi:type="dcterms:W3CDTF">2017-01-30T08:50:51Z</dcterms:modified>
</cp:coreProperties>
</file>