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95" r:id="rId4"/>
    <p:sldId id="288" r:id="rId5"/>
    <p:sldId id="283" r:id="rId6"/>
    <p:sldId id="290" r:id="rId7"/>
    <p:sldId id="289" r:id="rId8"/>
    <p:sldId id="281" r:id="rId9"/>
    <p:sldId id="292" r:id="rId10"/>
    <p:sldId id="319" r:id="rId11"/>
    <p:sldId id="310" r:id="rId12"/>
    <p:sldId id="311" r:id="rId13"/>
    <p:sldId id="314" r:id="rId14"/>
    <p:sldId id="312" r:id="rId15"/>
    <p:sldId id="313" r:id="rId16"/>
    <p:sldId id="296" r:id="rId17"/>
    <p:sldId id="297" r:id="rId18"/>
    <p:sldId id="298" r:id="rId19"/>
    <p:sldId id="301" r:id="rId20"/>
    <p:sldId id="299" r:id="rId21"/>
    <p:sldId id="302" r:id="rId22"/>
    <p:sldId id="316" r:id="rId23"/>
    <p:sldId id="318" r:id="rId24"/>
    <p:sldId id="307" r:id="rId25"/>
    <p:sldId id="280" r:id="rId26"/>
    <p:sldId id="309" r:id="rId27"/>
    <p:sldId id="308" r:id="rId28"/>
    <p:sldId id="279" r:id="rId29"/>
    <p:sldId id="275" r:id="rId30"/>
  </p:sldIdLst>
  <p:sldSz cx="10688638" cy="7562850"/>
  <p:notesSz cx="6858000" cy="9144000"/>
  <p:defaultTextStyle>
    <a:defPPr>
      <a:defRPr lang="da-DK"/>
    </a:defPPr>
    <a:lvl1pPr marL="0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578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155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5733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4309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2887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1464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0042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8620" algn="l" defTabSz="4785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781819-C622-4FA2-8552-82C16888B84A}">
          <p14:sldIdLst>
            <p14:sldId id="256"/>
            <p14:sldId id="271"/>
            <p14:sldId id="295"/>
            <p14:sldId id="288"/>
            <p14:sldId id="283"/>
            <p14:sldId id="290"/>
            <p14:sldId id="289"/>
            <p14:sldId id="281"/>
            <p14:sldId id="292"/>
            <p14:sldId id="319"/>
            <p14:sldId id="310"/>
            <p14:sldId id="311"/>
            <p14:sldId id="314"/>
            <p14:sldId id="312"/>
            <p14:sldId id="313"/>
            <p14:sldId id="296"/>
            <p14:sldId id="297"/>
            <p14:sldId id="298"/>
            <p14:sldId id="301"/>
            <p14:sldId id="299"/>
            <p14:sldId id="302"/>
            <p14:sldId id="316"/>
          </p14:sldIdLst>
        </p14:section>
        <p14:section name="Untitled Section" id="{5A5B12E5-E6F9-4BFD-A7F7-15588BDC1388}">
          <p14:sldIdLst>
            <p14:sldId id="318"/>
            <p14:sldId id="307"/>
            <p14:sldId id="280"/>
            <p14:sldId id="309"/>
            <p14:sldId id="308"/>
            <p14:sldId id="279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22D"/>
    <a:srgbClr val="C084FF"/>
    <a:srgbClr val="E58955"/>
    <a:srgbClr val="8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llemlayout 1 - markeringsfarv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llemlayout 1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8" autoAdjust="0"/>
    <p:restoredTop sz="94702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1709" y="-77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TRAPPER</c:v>
                </c:pt>
                <c:pt idx="1">
                  <c:v>KALIBER</c:v>
                </c:pt>
                <c:pt idx="2">
                  <c:v>ACHAT</c:v>
                </c:pt>
                <c:pt idx="3">
                  <c:v>STELLA</c:v>
                </c:pt>
                <c:pt idx="4">
                  <c:v>CLIPPER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3.59</c:v>
                </c:pt>
                <c:pt idx="1">
                  <c:v>3.61</c:v>
                </c:pt>
                <c:pt idx="2">
                  <c:v>3.93</c:v>
                </c:pt>
                <c:pt idx="3">
                  <c:v>3.27</c:v>
                </c:pt>
                <c:pt idx="4">
                  <c:v>2.95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TRAPPER</c:v>
                </c:pt>
                <c:pt idx="1">
                  <c:v>KALIBER</c:v>
                </c:pt>
                <c:pt idx="2">
                  <c:v>ACHAT</c:v>
                </c:pt>
                <c:pt idx="3">
                  <c:v>STELLA</c:v>
                </c:pt>
                <c:pt idx="4">
                  <c:v>CLIPPER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3.28</c:v>
                </c:pt>
                <c:pt idx="1">
                  <c:v>3.85</c:v>
                </c:pt>
                <c:pt idx="2">
                  <c:v>3.54</c:v>
                </c:pt>
                <c:pt idx="3">
                  <c:v>3.34</c:v>
                </c:pt>
                <c:pt idx="4">
                  <c:v>3.31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34240"/>
        <c:axId val="80422016"/>
      </c:barChart>
      <c:catAx>
        <c:axId val="7743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422016"/>
        <c:crosses val="autoZero"/>
        <c:auto val="1"/>
        <c:lblAlgn val="ctr"/>
        <c:lblOffset val="100"/>
        <c:noMultiLvlLbl val="0"/>
      </c:catAx>
      <c:valAx>
        <c:axId val="8042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3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B9CE-C79F-4176-AAD3-0387FC1442C4}" type="datetimeFigureOut">
              <a:rPr lang="lv-LV" smtClean="0"/>
              <a:t>2015.03.06.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8A88-C706-4B5E-8548-452FBE2640B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18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09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75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09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8A88-C706-4B5E-8548-452FBE2640BC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7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8"/>
            <a:ext cx="9085342" cy="1621111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395034" y="302868"/>
            <a:ext cx="2605356" cy="6452932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8969" y="302868"/>
            <a:ext cx="7637923" cy="6452932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5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1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57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8968" y="1764666"/>
            <a:ext cx="5121639" cy="49911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78751" y="1764666"/>
            <a:ext cx="5121639" cy="49911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78" indent="0">
              <a:buNone/>
              <a:defRPr sz="2100" b="1"/>
            </a:lvl2pPr>
            <a:lvl3pPr marL="957155" indent="0">
              <a:buNone/>
              <a:defRPr sz="1800" b="1"/>
            </a:lvl3pPr>
            <a:lvl4pPr marL="1435733" indent="0">
              <a:buNone/>
              <a:defRPr sz="1700" b="1"/>
            </a:lvl4pPr>
            <a:lvl5pPr marL="1914309" indent="0">
              <a:buNone/>
              <a:defRPr sz="1700" b="1"/>
            </a:lvl5pPr>
            <a:lvl6pPr marL="2392887" indent="0">
              <a:buNone/>
              <a:defRPr sz="1700" b="1"/>
            </a:lvl6pPr>
            <a:lvl7pPr marL="2871464" indent="0">
              <a:buNone/>
              <a:defRPr sz="1700" b="1"/>
            </a:lvl7pPr>
            <a:lvl8pPr marL="3350042" indent="0">
              <a:buNone/>
              <a:defRPr sz="1700" b="1"/>
            </a:lvl8pPr>
            <a:lvl9pPr marL="3828620" indent="0">
              <a:buNone/>
              <a:defRPr sz="17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29683" y="1692889"/>
            <a:ext cx="4724526" cy="7055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78" indent="0">
              <a:buNone/>
              <a:defRPr sz="2100" b="1"/>
            </a:lvl2pPr>
            <a:lvl3pPr marL="957155" indent="0">
              <a:buNone/>
              <a:defRPr sz="1800" b="1"/>
            </a:lvl3pPr>
            <a:lvl4pPr marL="1435733" indent="0">
              <a:buNone/>
              <a:defRPr sz="1700" b="1"/>
            </a:lvl4pPr>
            <a:lvl5pPr marL="1914309" indent="0">
              <a:buNone/>
              <a:defRPr sz="1700" b="1"/>
            </a:lvl5pPr>
            <a:lvl6pPr marL="2392887" indent="0">
              <a:buNone/>
              <a:defRPr sz="1700" b="1"/>
            </a:lvl6pPr>
            <a:lvl7pPr marL="2871464" indent="0">
              <a:buNone/>
              <a:defRPr sz="1700" b="1"/>
            </a:lvl7pPr>
            <a:lvl8pPr marL="3350042" indent="0">
              <a:buNone/>
              <a:defRPr sz="1700" b="1"/>
            </a:lvl8pPr>
            <a:lvl9pPr marL="3828620" indent="0">
              <a:buNone/>
              <a:defRPr sz="17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29683" y="2398404"/>
            <a:ext cx="4724526" cy="43573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78961" y="301116"/>
            <a:ext cx="5975246" cy="645468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4434" y="1582599"/>
            <a:ext cx="3516488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78578" indent="0">
              <a:buNone/>
              <a:defRPr sz="1200"/>
            </a:lvl2pPr>
            <a:lvl3pPr marL="957155" indent="0">
              <a:buNone/>
              <a:defRPr sz="1100"/>
            </a:lvl3pPr>
            <a:lvl4pPr marL="1435733" indent="0">
              <a:buNone/>
              <a:defRPr sz="1000"/>
            </a:lvl4pPr>
            <a:lvl5pPr marL="1914309" indent="0">
              <a:buNone/>
              <a:defRPr sz="1000"/>
            </a:lvl5pPr>
            <a:lvl6pPr marL="2392887" indent="0">
              <a:buNone/>
              <a:defRPr sz="1000"/>
            </a:lvl6pPr>
            <a:lvl7pPr marL="2871464" indent="0">
              <a:buNone/>
              <a:defRPr sz="1000"/>
            </a:lvl7pPr>
            <a:lvl8pPr marL="3350042" indent="0">
              <a:buNone/>
              <a:defRPr sz="1000"/>
            </a:lvl8pPr>
            <a:lvl9pPr marL="382862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300"/>
            </a:lvl1pPr>
            <a:lvl2pPr marL="478578" indent="0">
              <a:buNone/>
              <a:defRPr sz="2900"/>
            </a:lvl2pPr>
            <a:lvl3pPr marL="957155" indent="0">
              <a:buNone/>
              <a:defRPr sz="2500"/>
            </a:lvl3pPr>
            <a:lvl4pPr marL="1435733" indent="0">
              <a:buNone/>
              <a:defRPr sz="2100"/>
            </a:lvl4pPr>
            <a:lvl5pPr marL="1914309" indent="0">
              <a:buNone/>
              <a:defRPr sz="2100"/>
            </a:lvl5pPr>
            <a:lvl6pPr marL="2392887" indent="0">
              <a:buNone/>
              <a:defRPr sz="2100"/>
            </a:lvl6pPr>
            <a:lvl7pPr marL="2871464" indent="0">
              <a:buNone/>
              <a:defRPr sz="2100"/>
            </a:lvl7pPr>
            <a:lvl8pPr marL="3350042" indent="0">
              <a:buNone/>
              <a:defRPr sz="2100"/>
            </a:lvl8pPr>
            <a:lvl9pPr marL="3828620" indent="0">
              <a:buNone/>
              <a:defRPr sz="21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95048" y="5918982"/>
            <a:ext cx="6413183" cy="887585"/>
          </a:xfrm>
        </p:spPr>
        <p:txBody>
          <a:bodyPr/>
          <a:lstStyle>
            <a:lvl1pPr marL="0" indent="0">
              <a:buNone/>
              <a:defRPr sz="1500"/>
            </a:lvl1pPr>
            <a:lvl2pPr marL="478578" indent="0">
              <a:buNone/>
              <a:defRPr sz="1200"/>
            </a:lvl2pPr>
            <a:lvl3pPr marL="957155" indent="0">
              <a:buNone/>
              <a:defRPr sz="1100"/>
            </a:lvl3pPr>
            <a:lvl4pPr marL="1435733" indent="0">
              <a:buNone/>
              <a:defRPr sz="1000"/>
            </a:lvl4pPr>
            <a:lvl5pPr marL="1914309" indent="0">
              <a:buNone/>
              <a:defRPr sz="1000"/>
            </a:lvl5pPr>
            <a:lvl6pPr marL="2392887" indent="0">
              <a:buNone/>
              <a:defRPr sz="1000"/>
            </a:lvl6pPr>
            <a:lvl7pPr marL="2871464" indent="0">
              <a:buNone/>
              <a:defRPr sz="1000"/>
            </a:lvl7pPr>
            <a:lvl8pPr marL="3350042" indent="0">
              <a:buNone/>
              <a:defRPr sz="1000"/>
            </a:lvl8pPr>
            <a:lvl9pPr marL="382862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AD70-B584-174E-A2D4-B03B35849A9E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Powerpoint_A4_DanishAgro_s3-01-0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80000" y="719999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80000" y="1620000"/>
            <a:ext cx="8820000" cy="435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1"/>
            <a:r>
              <a:rPr lang="da-DK" dirty="0"/>
              <a:t>Tredje niveau</a:t>
            </a:r>
          </a:p>
          <a:p>
            <a:pPr lvl="1"/>
            <a:r>
              <a:rPr lang="da-DK" dirty="0"/>
              <a:t>Fjerde niveau</a:t>
            </a:r>
          </a:p>
          <a:p>
            <a:pPr lvl="1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80000" y="6300000"/>
            <a:ext cx="2494016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37AA-4A99-E846-8955-2DC9B41B5F96}" type="datetimeFigureOut">
              <a:rPr lang="da-DK"/>
              <a:pPr/>
              <a:t>06-03-2015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51952" y="6300000"/>
            <a:ext cx="3384735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405984" y="6300000"/>
            <a:ext cx="2494016" cy="402652"/>
          </a:xfrm>
          <a:prstGeom prst="rect">
            <a:avLst/>
          </a:prstGeom>
        </p:spPr>
        <p:txBody>
          <a:bodyPr vert="horz" lIns="95715" tIns="47858" rIns="95715" bIns="478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AD70-B584-174E-A2D4-B03B35849A9E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78578" rtl="0" eaLnBrk="1" latinLnBrk="0" hangingPunct="1">
        <a:spcBef>
          <a:spcPct val="0"/>
        </a:spcBef>
        <a:buNone/>
        <a:defRPr sz="2800" b="0" i="0" kern="1200" cap="all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58933" indent="-358933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Arial"/>
        <a:buChar char="•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1pPr>
      <a:lvl2pPr marL="777688" indent="-299111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2pPr>
      <a:lvl3pPr marL="1196444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3pPr>
      <a:lvl4pPr marL="1675020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4pPr>
      <a:lvl5pPr marL="2153598" indent="-239289" algn="l" defTabSz="478578" rtl="0" eaLnBrk="1" latinLnBrk="0" hangingPunct="1">
        <a:spcBef>
          <a:spcPct val="20000"/>
        </a:spcBef>
        <a:buClr>
          <a:srgbClr val="8DA22D"/>
        </a:buClr>
        <a:buSzPct val="100000"/>
        <a:buFont typeface="Lucida Grande"/>
        <a:buChar char="–"/>
        <a:defRPr sz="2200" kern="1200" baseline="0">
          <a:solidFill>
            <a:schemeClr val="tx1"/>
          </a:solidFill>
          <a:latin typeface="Calibri Light"/>
          <a:ea typeface="+mn-ea"/>
          <a:cs typeface="+mn-cs"/>
        </a:defRPr>
      </a:lvl5pPr>
      <a:lvl6pPr marL="2632176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753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331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909" indent="-239289" algn="l" defTabSz="4785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78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155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33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309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887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464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042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620" algn="l" defTabSz="478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owerpoint_A4_DanishAgro_s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79"/>
            <a:ext cx="10691672" cy="7558536"/>
          </a:xfrm>
          <a:prstGeom prst="rect">
            <a:avLst/>
          </a:prstGeom>
          <a:solidFill>
            <a:srgbClr val="8DA22D"/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4140000"/>
            <a:ext cx="8819999" cy="522000"/>
          </a:xfrm>
        </p:spPr>
        <p:txBody>
          <a:bodyPr wrap="none" anchor="t">
            <a:noAutofit/>
          </a:bodyPr>
          <a:lstStyle/>
          <a:p>
            <a:pPr algn="l"/>
            <a:r>
              <a:rPr lang="lv-LV" sz="2800" cap="all" dirty="0" smtClean="0">
                <a:solidFill>
                  <a:schemeClr val="bg1"/>
                </a:solidFill>
                <a:latin typeface="Calibri"/>
                <a:cs typeface="Calibri"/>
              </a:rPr>
              <a:t>Sēklu piedāvājums 2015</a:t>
            </a:r>
            <a:endParaRPr lang="da-DK" sz="2800" cap="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80000" y="5040000"/>
            <a:ext cx="8820000" cy="673200"/>
          </a:xfrm>
        </p:spPr>
        <p:txBody>
          <a:bodyPr>
            <a:normAutofit lnSpcReduction="10000"/>
          </a:bodyPr>
          <a:lstStyle/>
          <a:p>
            <a:pPr algn="l"/>
            <a:r>
              <a:rPr lang="lv-LV" b="1" dirty="0" smtClean="0">
                <a:solidFill>
                  <a:schemeClr val="bg1"/>
                </a:solidFill>
                <a:cs typeface="Calibri Light"/>
              </a:rPr>
              <a:t>Aiga Siliņa</a:t>
            </a:r>
          </a:p>
          <a:p>
            <a:pPr algn="l"/>
            <a:r>
              <a:rPr lang="lv-LV" dirty="0" smtClean="0">
                <a:solidFill>
                  <a:schemeClr val="bg1"/>
                </a:solidFill>
                <a:cs typeface="Calibri Light"/>
              </a:rPr>
              <a:t>produktu </a:t>
            </a:r>
            <a:r>
              <a:rPr lang="lv-LV" sz="2200" dirty="0" smtClean="0">
                <a:solidFill>
                  <a:schemeClr val="bg1"/>
                </a:solidFill>
                <a:latin typeface="Calibri Light"/>
                <a:cs typeface="Calibri Light"/>
              </a:rPr>
              <a:t>menedžere</a:t>
            </a:r>
            <a:endParaRPr lang="da-DK" sz="2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granny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47862"/>
              </p:ext>
            </p:extLst>
          </p:nvPr>
        </p:nvGraphicFramePr>
        <p:xfrm>
          <a:off x="711199" y="1589000"/>
          <a:ext cx="9341200" cy="4811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3201"/>
                <a:gridCol w="959632"/>
                <a:gridCol w="1135868"/>
                <a:gridCol w="857980"/>
                <a:gridCol w="867268"/>
                <a:gridCol w="1094152"/>
                <a:gridCol w="952500"/>
                <a:gridCol w="1041400"/>
                <a:gridCol w="959199"/>
              </a:tblGrid>
              <a:tr h="812490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 err="1">
                          <a:effectLst/>
                        </a:rPr>
                        <a:t>Tilpum-masa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Krišanas skaitlis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Lipeklis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50620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9,78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50,2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14,5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805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281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9,00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47,4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13,6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N90+N60+LM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9,78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50,2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14,5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805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281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95843">
                <a:tc gridSpan="9">
                  <a:txBody>
                    <a:bodyPr/>
                    <a:lstStyle/>
                    <a:p>
                      <a:pPr marL="0" algn="l" defTabSz="478578" rtl="0" eaLnBrk="1" fontAlgn="ctr" latinLnBrk="0" hangingPunct="1"/>
                      <a:r>
                        <a:rPr lang="lv-LV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2013.gads</a:t>
                      </a:r>
                      <a:endParaRPr lang="lv-LV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Granny</a:t>
                      </a:r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10,09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42,4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12,6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791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272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25,9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9886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10,26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82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42,5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13,4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306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28,6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408543">
                <a:tc gridSpan="9">
                  <a:txBody>
                    <a:bodyPr/>
                    <a:lstStyle/>
                    <a:p>
                      <a:pPr marL="0" algn="l" defTabSz="478578" rtl="0" eaLnBrk="1" fontAlgn="ctr" latinLnBrk="0" hangingPunct="1"/>
                      <a:r>
                        <a:rPr lang="lv-LV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2012.gads</a:t>
                      </a:r>
                      <a:endParaRPr lang="lv-LV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Granny</a:t>
                      </a:r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9,02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43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13,7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748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157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9,22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43,3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754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194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25,5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24557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Licamero</a:t>
            </a:r>
            <a:r>
              <a:rPr lang="lv-LV" sz="3600" b="1" dirty="0" smtClean="0"/>
              <a:t>   </a:t>
            </a:r>
            <a:r>
              <a:rPr lang="lv-LV" sz="3600" b="1" i="1" dirty="0" smtClean="0">
                <a:solidFill>
                  <a:srgbClr val="FF0000"/>
                </a:solidFill>
              </a:rPr>
              <a:t>Jaunums!</a:t>
            </a:r>
            <a:endParaRPr lang="da-DK" sz="3600" b="1" i="1" dirty="0">
              <a:solidFill>
                <a:srgbClr val="FF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2400" y="1778000"/>
            <a:ext cx="8629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E</a:t>
            </a:r>
            <a:r>
              <a:rPr lang="lv-LV" sz="2000" b="1" dirty="0" smtClean="0"/>
              <a:t> </a:t>
            </a:r>
            <a:r>
              <a:rPr lang="lv-LV" sz="2000" b="1" dirty="0"/>
              <a:t>klases kvalitāte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Vidēji agrīna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Augstražīga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Augsts miltu iznākums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Vidēji </a:t>
            </a:r>
            <a:r>
              <a:rPr lang="lv-LV" sz="2000" dirty="0"/>
              <a:t>rupji </a:t>
            </a:r>
            <a:r>
              <a:rPr lang="lv-LV" sz="2000" dirty="0" smtClean="0"/>
              <a:t>graudi</a:t>
            </a:r>
            <a:endParaRPr lang="lv-LV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 ar labu veldres noturību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Laba slimību noturība</a:t>
            </a:r>
            <a:endParaRPr lang="lv-LV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57" y="1955800"/>
            <a:ext cx="4523841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licamero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89847"/>
              </p:ext>
            </p:extLst>
          </p:nvPr>
        </p:nvGraphicFramePr>
        <p:xfrm>
          <a:off x="673719" y="1944600"/>
          <a:ext cx="9341200" cy="2703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3201"/>
                <a:gridCol w="959632"/>
                <a:gridCol w="1135868"/>
                <a:gridCol w="857980"/>
                <a:gridCol w="867268"/>
                <a:gridCol w="1094152"/>
                <a:gridCol w="952500"/>
                <a:gridCol w="1041400"/>
                <a:gridCol w="959199"/>
              </a:tblGrid>
              <a:tr h="109338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 err="1">
                          <a:effectLst/>
                        </a:rPr>
                        <a:t>Tilpum-masa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Krišanas skaitlis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Lipeklis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93204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508503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8,90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90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12,0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22,1</a:t>
                      </a:r>
                    </a:p>
                  </a:txBody>
                  <a:tcPr marL="7620" marR="7620" marT="7620" marB="0" anchor="ctr"/>
                </a:tc>
              </a:tr>
              <a:tr h="508503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9,89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90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25,7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3604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16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licamero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SĪN izmēģinājuma rezultāti, 2012.- 2014.gads</a:t>
            </a:r>
            <a:endParaRPr lang="lv-LV" i="1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83485"/>
              </p:ext>
            </p:extLst>
          </p:nvPr>
        </p:nvGraphicFramePr>
        <p:xfrm>
          <a:off x="812801" y="1658099"/>
          <a:ext cx="8857698" cy="266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511"/>
                <a:gridCol w="865467"/>
                <a:gridCol w="1029607"/>
                <a:gridCol w="1014685"/>
                <a:gridCol w="1014685"/>
                <a:gridCol w="1074372"/>
                <a:gridCol w="746092"/>
                <a:gridCol w="984841"/>
                <a:gridCol w="889438"/>
              </a:tblGrid>
              <a:tr h="775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Šķirnes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Raža, 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Izturība pret </a:t>
                      </a:r>
                      <a:r>
                        <a:rPr lang="lv-LV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veldri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Auga garums, 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Veģetācijas perioda garums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Tilpummasa</a:t>
                      </a:r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Proteīna saturs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1000 graudu masa,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  <a:tr h="51522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 ha</a:t>
                      </a:r>
                      <a:r>
                        <a:rPr lang="lv-LV" sz="180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lv-LV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no standarta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balles</a:t>
                      </a:r>
                      <a:endParaRPr lang="lv-LV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cm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dienas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 L</a:t>
                      </a:r>
                      <a:r>
                        <a:rPr lang="lv-LV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  <a:tr h="472639">
                <a:tc gridSpan="9"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2014.gads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2250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Arabella</a:t>
                      </a:r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6,92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751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13,1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35,7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50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Licamero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7,03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102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 smtClean="0">
                          <a:effectLst/>
                          <a:latin typeface="+mn-lt"/>
                        </a:rPr>
                        <a:t>94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752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14,2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38,8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50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Hamlet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6,98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101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 smtClean="0">
                          <a:effectLst/>
                          <a:latin typeface="+mn-lt"/>
                        </a:rPr>
                        <a:t>94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764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13,8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41,5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68872"/>
              </p:ext>
            </p:extLst>
          </p:nvPr>
        </p:nvGraphicFramePr>
        <p:xfrm>
          <a:off x="812802" y="4338177"/>
          <a:ext cx="8857697" cy="160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818"/>
                <a:gridCol w="850005"/>
                <a:gridCol w="957468"/>
                <a:gridCol w="948284"/>
                <a:gridCol w="1037186"/>
                <a:gridCol w="1066820"/>
                <a:gridCol w="726029"/>
                <a:gridCol w="1007552"/>
                <a:gridCol w="1016535"/>
              </a:tblGrid>
              <a:tr h="52824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lv-L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2013.</a:t>
                      </a:r>
                      <a:r>
                        <a:rPr lang="lv-LV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gada ražas dati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/>
                </a:tc>
              </a:tr>
              <a:tr h="44304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Licamero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5,96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113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783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13,6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41,6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44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Arabella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6,16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117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786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13,1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>
                          <a:effectLst/>
                          <a:latin typeface="+mn-lt"/>
                        </a:rPr>
                        <a:t>38,2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44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Hamlet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5,92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112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87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773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13,8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</a:rPr>
                        <a:t>43,6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10688638" cy="78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046419"/>
            <a:ext cx="31257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7" y="3975675"/>
            <a:ext cx="31257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849819"/>
            <a:ext cx="31257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413" y="3046419"/>
            <a:ext cx="312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PROPINO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398" y="3934181"/>
            <a:ext cx="312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PUBLICAN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4713" y="4798295"/>
            <a:ext cx="312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IRON</a:t>
            </a:r>
            <a:endParaRPr lang="lv-LV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propino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2400" y="1778000"/>
            <a:ext cx="862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Plaši audzēta </a:t>
            </a:r>
            <a:r>
              <a:rPr lang="lv-LV" sz="2000" dirty="0"/>
              <a:t>vasaras iesala miežu </a:t>
            </a:r>
            <a:r>
              <a:rPr lang="lv-LV" sz="2000" dirty="0" smtClean="0"/>
              <a:t>šķirne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agrīna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Rupji graudi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Liels rupjo graudu </a:t>
            </a:r>
            <a:r>
              <a:rPr lang="lv-LV" sz="2000" dirty="0" smtClean="0"/>
              <a:t>īpatsvars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Stabilas ražas visos Latvijas reģionos</a:t>
            </a:r>
            <a:endParaRPr lang="lv-LV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40299" y="6378497"/>
            <a:ext cx="42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Selekcionārs: </a:t>
            </a:r>
            <a:r>
              <a:rPr lang="lv-LV" i="1" dirty="0" err="1" smtClean="0"/>
              <a:t>Syngenta</a:t>
            </a:r>
            <a:r>
              <a:rPr lang="lv-LV" i="1" dirty="0" smtClean="0"/>
              <a:t> Seed, Anglija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634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16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propino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24189"/>
              </p:ext>
            </p:extLst>
          </p:nvPr>
        </p:nvGraphicFramePr>
        <p:xfrm>
          <a:off x="1232399" y="1589000"/>
          <a:ext cx="8254501" cy="3916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3623"/>
                <a:gridCol w="1240006"/>
                <a:gridCol w="1467732"/>
                <a:gridCol w="1108655"/>
                <a:gridCol w="1120656"/>
                <a:gridCol w="1413829"/>
              </a:tblGrid>
              <a:tr h="90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57486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lv-LV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34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45,5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8,91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7620" marR="7620" marT="7620" marB="0" anchor="ctr"/>
                </a:tc>
              </a:tr>
              <a:tr h="47788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89718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lv-LV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2013.gads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34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8,26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85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60,5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8,82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85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7620" marR="7620" marT="7620" marB="0" anchor="ctr"/>
                </a:tc>
              </a:tr>
              <a:tr h="47788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858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publican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600" y="1778000"/>
            <a:ext cx="862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Intensīva tipa iesala miežu </a:t>
            </a:r>
            <a:r>
              <a:rPr lang="lv-LV" sz="2000" dirty="0" smtClean="0"/>
              <a:t>šķirne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rupji </a:t>
            </a:r>
            <a:r>
              <a:rPr lang="lv-LV" sz="2000" dirty="0" smtClean="0"/>
              <a:t>graudi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Vidēji </a:t>
            </a:r>
            <a:r>
              <a:rPr lang="lv-LV" sz="2000" dirty="0"/>
              <a:t>a</a:t>
            </a:r>
            <a:r>
              <a:rPr lang="lv-LV" sz="2000" dirty="0" smtClean="0"/>
              <a:t>grīna nogatavošanās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Laba veldres noturība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Pielāgoties spējīga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299" y="6193831"/>
            <a:ext cx="42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Selekcionārs: </a:t>
            </a:r>
            <a:r>
              <a:rPr lang="lv-LV" i="1" dirty="0" err="1"/>
              <a:t>Syngenta</a:t>
            </a:r>
            <a:r>
              <a:rPr lang="lv-LV" i="1" dirty="0"/>
              <a:t> Seed, Anglija</a:t>
            </a:r>
          </a:p>
        </p:txBody>
      </p:sp>
    </p:spTree>
    <p:extLst>
      <p:ext uri="{BB962C8B-B14F-4D97-AF65-F5344CB8AC3E}">
        <p14:creationId xmlns:p14="http://schemas.microsoft.com/office/powerpoint/2010/main" val="1606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Sēklu piedāvājums pavasara sezonai 2015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50894" y="1757518"/>
            <a:ext cx="82343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lv-LV" sz="2400" dirty="0" smtClean="0"/>
              <a:t>VASARAS KVIEŠI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VASARAS MIEŽI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AUZAS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LAUKU PUPAS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VASARAS RAPSIS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KUKURŪZA</a:t>
            </a:r>
          </a:p>
          <a:p>
            <a:pPr>
              <a:spcBef>
                <a:spcPts val="1200"/>
              </a:spcBef>
            </a:pPr>
            <a:r>
              <a:rPr lang="lv-LV" sz="2400" dirty="0" smtClean="0"/>
              <a:t>ZĀLĀJU SĒKLAS</a:t>
            </a:r>
          </a:p>
          <a:p>
            <a:endParaRPr lang="lv-LV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7" y="1259999"/>
            <a:ext cx="4351886" cy="612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iron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600" y="1778000"/>
            <a:ext cx="862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Intensīva tipa iesala miežu </a:t>
            </a:r>
            <a:r>
              <a:rPr lang="lv-LV" sz="2000" dirty="0" smtClean="0"/>
              <a:t>šķirne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rupji </a:t>
            </a:r>
            <a:r>
              <a:rPr lang="lv-LV" sz="2000" dirty="0" smtClean="0"/>
              <a:t>graudi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Vidēji </a:t>
            </a:r>
            <a:r>
              <a:rPr lang="lv-LV" sz="2000" dirty="0"/>
              <a:t>a</a:t>
            </a:r>
            <a:r>
              <a:rPr lang="lv-LV" sz="2000" dirty="0" smtClean="0"/>
              <a:t>grīna nogatavošanās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Laba veldres noturība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Pielāgoties spējīga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299" y="6378497"/>
            <a:ext cx="42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Selekcionārs</a:t>
            </a:r>
            <a:r>
              <a:rPr lang="lv-LV" i="1" dirty="0" smtClean="0"/>
              <a:t>: Nordic Seed, Dānija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5346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iron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39851"/>
              </p:ext>
            </p:extLst>
          </p:nvPr>
        </p:nvGraphicFramePr>
        <p:xfrm>
          <a:off x="1079999" y="1893800"/>
          <a:ext cx="8419601" cy="32530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98"/>
                <a:gridCol w="1264808"/>
                <a:gridCol w="1497089"/>
                <a:gridCol w="1130830"/>
                <a:gridCol w="1143070"/>
                <a:gridCol w="1442106"/>
              </a:tblGrid>
              <a:tr h="829552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50062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lv-LV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 gads</a:t>
                      </a:r>
                      <a:r>
                        <a:rPr lang="lv-L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8219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9,51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79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44,8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10,41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79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44,9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7620" marR="7620" marT="7620" marB="0" anchor="ctr"/>
                </a:tc>
              </a:tr>
              <a:tr h="3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08037">
                <a:tc gridSpan="6">
                  <a:txBody>
                    <a:bodyPr/>
                    <a:lstStyle/>
                    <a:p>
                      <a:pPr marL="0" algn="l" defTabSz="478578" rtl="0" eaLnBrk="1" fontAlgn="ctr" latinLnBrk="0" hangingPunct="1"/>
                      <a:r>
                        <a:rPr lang="lv-LV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2012. gads</a:t>
                      </a:r>
                      <a:r>
                        <a:rPr lang="lv-L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82197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8,57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94</a:t>
                      </a:r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12,0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2197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9,21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94</a:t>
                      </a:r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754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smtClean="0"/>
              <a:t>Lauka pupas </a:t>
            </a:r>
            <a:r>
              <a:rPr lang="lv-LV" sz="3600" b="1" dirty="0" err="1" smtClean="0"/>
              <a:t>fuego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05978"/>
              </p:ext>
            </p:extLst>
          </p:nvPr>
        </p:nvGraphicFramePr>
        <p:xfrm>
          <a:off x="701040" y="1512708"/>
          <a:ext cx="6156960" cy="365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023"/>
                <a:gridCol w="3120937"/>
              </a:tblGrid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Nogatavošanās: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Vidēji</a:t>
                      </a:r>
                      <a:r>
                        <a:rPr lang="lv-LV" baseline="0" dirty="0" smtClean="0"/>
                        <a:t> agrīna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Augu garums: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Vidēji garš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Ziedēšanas sākums: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Vidēji agrīns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Veldres noturība: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Ļoti laba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Ražas potenciāls: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Ļoti augsts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Proteīna saturs: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Vidēji</a:t>
                      </a:r>
                      <a:r>
                        <a:rPr lang="lv-LV" baseline="0" dirty="0" smtClean="0"/>
                        <a:t> a</a:t>
                      </a:r>
                      <a:r>
                        <a:rPr lang="lv-LV" dirty="0" smtClean="0"/>
                        <a:t>ugsts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Proteīna raža: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Ļoti augsta</a:t>
                      </a:r>
                      <a:endParaRPr lang="lv-LV" dirty="0"/>
                    </a:p>
                  </a:txBody>
                  <a:tcPr/>
                </a:tc>
              </a:tr>
              <a:tr h="457024">
                <a:tc>
                  <a:txBody>
                    <a:bodyPr/>
                    <a:lstStyle/>
                    <a:p>
                      <a:r>
                        <a:rPr lang="lv-LV" dirty="0" smtClean="0"/>
                        <a:t>1000</a:t>
                      </a:r>
                      <a:r>
                        <a:rPr lang="lv-LV" baseline="0" dirty="0" smtClean="0"/>
                        <a:t> graudu svars: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Augsts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1039" y="5535692"/>
            <a:ext cx="587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Rekomendējamā izsējas norma: 35 – 50 dīgstošas sēklas m</a:t>
            </a:r>
            <a:r>
              <a:rPr lang="lv-LV" baseline="30000" dirty="0" smtClean="0"/>
              <a:t>2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25" y="1868308"/>
            <a:ext cx="3149943" cy="30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Fanfare</a:t>
            </a:r>
            <a:r>
              <a:rPr lang="lv-LV" sz="3600" b="1" dirty="0" smtClean="0"/>
              <a:t>  </a:t>
            </a:r>
            <a:r>
              <a:rPr lang="lv-LV" sz="3600" b="1" i="1" dirty="0" smtClean="0">
                <a:solidFill>
                  <a:srgbClr val="FF0000"/>
                </a:solidFill>
              </a:rPr>
              <a:t>jaunums!</a:t>
            </a:r>
            <a:endParaRPr lang="da-DK" sz="3600" b="1" i="1" dirty="0">
              <a:solidFill>
                <a:srgbClr val="FF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9999" y="1620000"/>
            <a:ext cx="81075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Līdz 7% augstāks ražas potenciāls kā FUEGO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Vidēji agrīna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Augstāks proteīna saturs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Laba sēklu krāsa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Laba slimību noturība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b="1" dirty="0" smtClean="0"/>
              <a:t>Ļoti laba veldres noturība</a:t>
            </a:r>
            <a:endParaRPr lang="lv-LV" sz="2000" dirty="0" smtClean="0"/>
          </a:p>
          <a:p>
            <a:endParaRPr lang="lv-LV" sz="2000" dirty="0" smtClean="0"/>
          </a:p>
        </p:txBody>
      </p:sp>
    </p:spTree>
    <p:extLst>
      <p:ext uri="{BB962C8B-B14F-4D97-AF65-F5344CB8AC3E}">
        <p14:creationId xmlns:p14="http://schemas.microsoft.com/office/powerpoint/2010/main" val="30449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96736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Vasaras rapšu </a:t>
            </a:r>
            <a:r>
              <a:rPr lang="lv-LV" b="1" dirty="0" err="1" smtClean="0"/>
              <a:t>hibrīdšķirnes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5" y="1757518"/>
            <a:ext cx="903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836" y="1849788"/>
            <a:ext cx="914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 </a:t>
            </a:r>
            <a:endParaRPr lang="lv-LV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01021"/>
              </p:ext>
            </p:extLst>
          </p:nvPr>
        </p:nvGraphicFramePr>
        <p:xfrm>
          <a:off x="382137" y="1381156"/>
          <a:ext cx="9962866" cy="31099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51093"/>
                <a:gridCol w="3438437"/>
                <a:gridCol w="3373336"/>
              </a:tblGrid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TRAPPER</a:t>
                      </a:r>
                      <a:endParaRPr lang="lv-LV" sz="20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KALIBER</a:t>
                      </a:r>
                      <a:endParaRPr lang="lv-LV" sz="20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ACHAT</a:t>
                      </a:r>
                      <a:endParaRPr lang="lv-LV" sz="20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43504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Izteikti</a:t>
                      </a:r>
                      <a:r>
                        <a:rPr lang="lv-LV" baseline="0" dirty="0" smtClean="0"/>
                        <a:t> agrīns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Vidēji agrīns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Vidēji</a:t>
                      </a:r>
                      <a:r>
                        <a:rPr lang="lv-LV" baseline="0" dirty="0" smtClean="0"/>
                        <a:t> vēlīns</a:t>
                      </a:r>
                      <a:endParaRPr lang="lv-LV" b="1" dirty="0"/>
                    </a:p>
                  </a:txBody>
                  <a:tcPr/>
                </a:tc>
              </a:tr>
              <a:tr h="234796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dirty="0" smtClean="0"/>
                        <a:t>īsāks</a:t>
                      </a:r>
                      <a:r>
                        <a:rPr lang="lv-LV" sz="1400" baseline="0" dirty="0" smtClean="0"/>
                        <a:t> veģetācijas periods;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spēcīgs, pietiekami īss augums ar labu veldres noturību;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izteikti rupji graudi;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piemērots vēlīnākiem sējas termiņiem;</a:t>
                      </a:r>
                    </a:p>
                    <a:p>
                      <a:pPr marL="285750" marR="0" indent="-285750" algn="l" defTabSz="47857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v-LV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strauja augu attīstība sākumposmā;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spēcīga sakņu sistēma – piemērots minimālajai augsnes apstrādei;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Pielāgoties spējīgs augšanai vieglākās augsnēs;</a:t>
                      </a:r>
                    </a:p>
                    <a:p>
                      <a:pPr marL="285750" marR="0" indent="-285750" algn="l" defTabSz="47857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v-LV" sz="1400" kern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piemērots apgabaliem ar iespējami garāku veģetācijas periodu;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strauja augu attīstība sākumposmā, spēcīga sakņu sistēma;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Ideāli piemērots kombinācijai ar agrīnākām šķirnēm;</a:t>
                      </a:r>
                    </a:p>
                    <a:p>
                      <a:pPr marL="285750" marR="0" indent="-285750" algn="l" defTabSz="47857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v-LV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5" b="7318"/>
          <a:stretch>
            <a:fillRect/>
          </a:stretch>
        </p:blipFill>
        <p:spPr bwMode="auto">
          <a:xfrm>
            <a:off x="382137" y="4237509"/>
            <a:ext cx="9962866" cy="23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2137" y="6935986"/>
            <a:ext cx="43879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Iepakojums: 2.1mlj dīgstošu sēklu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77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47783" y="689581"/>
            <a:ext cx="9704617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Vasaras rapšu </a:t>
            </a:r>
            <a:r>
              <a:rPr lang="lv-LV" b="1" dirty="0" err="1" smtClean="0"/>
              <a:t>līnijšķirnes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5" y="1757518"/>
            <a:ext cx="903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836" y="1849788"/>
            <a:ext cx="914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 </a:t>
            </a:r>
            <a:endParaRPr lang="lv-LV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19299"/>
              </p:ext>
            </p:extLst>
          </p:nvPr>
        </p:nvGraphicFramePr>
        <p:xfrm>
          <a:off x="347783" y="1377765"/>
          <a:ext cx="9962865" cy="31852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51093"/>
                <a:gridCol w="3511234"/>
                <a:gridCol w="3300538"/>
              </a:tblGrid>
              <a:tr h="432913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STELLA</a:t>
                      </a:r>
                      <a:endParaRPr lang="lv-LV" sz="2000" b="1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CLIPPER</a:t>
                      </a:r>
                      <a:endParaRPr lang="lv-LV" sz="20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/>
                        <a:t>LARISSA</a:t>
                      </a:r>
                      <a:endParaRPr lang="lv-LV" sz="20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48322">
                <a:tc>
                  <a:txBody>
                    <a:bodyPr/>
                    <a:lstStyle/>
                    <a:p>
                      <a:pPr algn="ctr"/>
                      <a:r>
                        <a:rPr lang="lv-LV" baseline="0" dirty="0" smtClean="0"/>
                        <a:t>Vidēji agrīna šķirne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Vidēji vēlīna</a:t>
                      </a:r>
                      <a:r>
                        <a:rPr lang="lv-LV" baseline="0" dirty="0" smtClean="0"/>
                        <a:t> šķirne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Vidēji</a:t>
                      </a:r>
                      <a:r>
                        <a:rPr lang="lv-LV" baseline="0" dirty="0" smtClean="0"/>
                        <a:t> vēlīna šķirne</a:t>
                      </a:r>
                      <a:endParaRPr lang="lv-LV" b="1" dirty="0"/>
                    </a:p>
                  </a:txBody>
                  <a:tcPr/>
                </a:tc>
              </a:tr>
              <a:tr h="238655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jauna, augstražīga šķirne ar vidēji agrīnu sēklu nogatavošanās laiku;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vidēji agra sēklu nogatavošanās;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veido nelielu augumu – zemas biomasas šķirne;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izteikti augsts eļļas saturs graudos;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vidēji gari, spēcīgi augi ar labu veldres noturību;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sz="1400" kern="1200" baseline="0" dirty="0" smtClean="0"/>
                        <a:t>piemērota agriem sējas termiņiem, kad augsne tikko iesilusi;</a:t>
                      </a:r>
                    </a:p>
                    <a:p>
                      <a:pPr marL="285750" marR="0" indent="-285750" algn="l" defTabSz="47857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altLang="lv-LV" sz="1400" dirty="0" smtClean="0"/>
                        <a:t>laba veldres noturība, kas nodrošina ērtu ražas novākšanu;</a:t>
                      </a:r>
                    </a:p>
                    <a:p>
                      <a:pPr marL="285750" indent="-285750" algn="l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altLang="lv-LV" sz="1400" dirty="0" smtClean="0"/>
                        <a:t>šķirne nav īpaši izvēlīga uz augsnes kvalitāti. </a:t>
                      </a:r>
                    </a:p>
                    <a:p>
                      <a:pPr marL="285750" indent="-285750" algn="l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lv-LV" altLang="lv-LV" sz="1400" dirty="0" smtClean="0"/>
                        <a:t>šķirnei raksturīgas vidēji rupji</a:t>
                      </a:r>
                      <a:r>
                        <a:rPr lang="lv-LV" altLang="lv-LV" sz="1400" baseline="0" dirty="0" smtClean="0"/>
                        <a:t> graudi;</a:t>
                      </a:r>
                    </a:p>
                    <a:p>
                      <a:pPr marL="285750" marR="0" indent="-285750" algn="l" defTabSz="47857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400" baseline="0" dirty="0" smtClean="0"/>
                        <a:t>Veģetācijas periods 2014.g. -</a:t>
                      </a:r>
                    </a:p>
                    <a:p>
                      <a:pPr marL="285750" indent="-285750" algn="l" eaLnBrk="1" hangingPunct="1">
                        <a:buFont typeface="Arial" panose="020B0604020202020204" pitchFamily="34" charset="0"/>
                        <a:buChar char="•"/>
                      </a:pPr>
                      <a:endParaRPr lang="lv-LV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5" b="7318"/>
          <a:stretch>
            <a:fillRect/>
          </a:stretch>
        </p:blipFill>
        <p:spPr bwMode="auto">
          <a:xfrm>
            <a:off x="341192" y="4242759"/>
            <a:ext cx="9969456" cy="22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47783" y="689581"/>
            <a:ext cx="9704617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Vasaras rapšu ražība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5" y="1757518"/>
            <a:ext cx="903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0836" y="1849788"/>
            <a:ext cx="914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 </a:t>
            </a:r>
            <a:endParaRPr lang="lv-LV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60673564"/>
              </p:ext>
            </p:extLst>
          </p:nvPr>
        </p:nvGraphicFramePr>
        <p:xfrm>
          <a:off x="844548" y="1727706"/>
          <a:ext cx="8999540" cy="421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800" y="6146800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Vasaras rapšu šķirņu salīdzinājums SIA LLZC, 2013.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7160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Kukurūzas sēklas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5" y="1757518"/>
            <a:ext cx="9032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 smtClean="0"/>
              <a:t>FOR ALL	  </a:t>
            </a:r>
            <a:r>
              <a:rPr lang="lv-LV" dirty="0" smtClean="0"/>
              <a:t>- universāls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3 </a:t>
            </a:r>
            <a:r>
              <a:rPr lang="lv-LV" dirty="0"/>
              <a:t>-</a:t>
            </a:r>
            <a:r>
              <a:rPr lang="lv-LV" dirty="0" smtClean="0"/>
              <a:t> vieglām, sausākām augsnēm</a:t>
            </a:r>
            <a:r>
              <a:rPr lang="lv-LV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4 </a:t>
            </a:r>
            <a:r>
              <a:rPr lang="lv-LV" dirty="0" smtClean="0"/>
              <a:t>- </a:t>
            </a:r>
            <a:r>
              <a:rPr lang="lv-LV" dirty="0"/>
              <a:t>organiskām augsnēm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5 </a:t>
            </a:r>
            <a:r>
              <a:rPr lang="lv-LV" dirty="0" smtClean="0"/>
              <a:t>- maisījums ar  </a:t>
            </a:r>
            <a:r>
              <a:rPr lang="lv-LV" dirty="0"/>
              <a:t>viengadīgo aireni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6 </a:t>
            </a:r>
            <a:r>
              <a:rPr lang="lv-LV" dirty="0"/>
              <a:t>-</a:t>
            </a:r>
            <a:r>
              <a:rPr lang="lv-LV" dirty="0" smtClean="0"/>
              <a:t>  </a:t>
            </a:r>
            <a:r>
              <a:rPr lang="lv-LV" dirty="0"/>
              <a:t>maisījums ar lucernu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7 </a:t>
            </a:r>
            <a:r>
              <a:rPr lang="lv-LV" dirty="0"/>
              <a:t>- ganību ierīkošanai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4" y="1259999"/>
            <a:ext cx="9928266" cy="53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b="1" dirty="0" smtClean="0"/>
              <a:t>Lopbarības Zālāju sēklas un sēklu maisījumi</a:t>
            </a:r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5" y="1757518"/>
            <a:ext cx="90322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 smtClean="0"/>
              <a:t>FOR ALL	  </a:t>
            </a:r>
            <a:r>
              <a:rPr lang="lv-LV" dirty="0" smtClean="0"/>
              <a:t>- universāls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3 </a:t>
            </a:r>
            <a:r>
              <a:rPr lang="lv-LV" dirty="0"/>
              <a:t>-</a:t>
            </a:r>
            <a:r>
              <a:rPr lang="lv-LV" dirty="0" smtClean="0"/>
              <a:t> vieglām, sausākām augsnēm</a:t>
            </a:r>
            <a:r>
              <a:rPr lang="lv-LV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4 </a:t>
            </a:r>
            <a:r>
              <a:rPr lang="lv-LV" dirty="0" smtClean="0"/>
              <a:t>- </a:t>
            </a:r>
            <a:r>
              <a:rPr lang="lv-LV" dirty="0"/>
              <a:t>organiskām augsnēm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5 </a:t>
            </a:r>
            <a:r>
              <a:rPr lang="lv-LV" dirty="0" smtClean="0"/>
              <a:t>- maisījums ar  </a:t>
            </a:r>
            <a:r>
              <a:rPr lang="lv-LV" dirty="0"/>
              <a:t>viengadīgo aireni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6 </a:t>
            </a:r>
            <a:r>
              <a:rPr lang="lv-LV" dirty="0"/>
              <a:t>-</a:t>
            </a:r>
            <a:r>
              <a:rPr lang="lv-LV" dirty="0" smtClean="0"/>
              <a:t>  </a:t>
            </a:r>
            <a:r>
              <a:rPr lang="lv-LV" dirty="0"/>
              <a:t>maisījums ar lucernu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FOR CUT 7 </a:t>
            </a:r>
            <a:r>
              <a:rPr lang="lv-LV" dirty="0"/>
              <a:t>- ganību ierīkošanai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8" y="5637658"/>
            <a:ext cx="3793565" cy="4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7" y="5073325"/>
            <a:ext cx="3793565" cy="4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8" y="6237896"/>
            <a:ext cx="3870325" cy="3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123" y="5180857"/>
            <a:ext cx="481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- zaļās masas ieguvei un ganīšanai 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484362" y="5740400"/>
            <a:ext cx="37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 - zaļās masas ieguvei un arī ganībām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4561123" y="6237896"/>
            <a:ext cx="36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 - zaļās masas ieguvei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65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a-DK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032" y="2331645"/>
            <a:ext cx="90322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4400" b="1" dirty="0" smtClean="0"/>
              <a:t>PALDIES PAR UZMANĪBU!</a:t>
            </a:r>
          </a:p>
          <a:p>
            <a:pPr algn="ctr"/>
            <a:r>
              <a:rPr lang="lv-LV" sz="4400" b="1" dirty="0" smtClean="0"/>
              <a:t>VEIKSMĪGU SEZONU!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959581"/>
            <a:ext cx="9442800" cy="66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6594412"/>
            <a:ext cx="2790145" cy="93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8" y="3394073"/>
            <a:ext cx="3038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06" y="4279898"/>
            <a:ext cx="3038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12" y="5151365"/>
            <a:ext cx="3038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518" y="3394074"/>
            <a:ext cx="292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HAMLET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706" y="4284657"/>
            <a:ext cx="303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ARABELLA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7612" y="5151365"/>
            <a:ext cx="303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GRANNY</a:t>
            </a:r>
            <a:endParaRPr lang="lv-LV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/>
              <a:t>HAMLET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2400" y="1731481"/>
            <a:ext cx="862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E klases kvalitāte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Stabili ražas un kvalitātes </a:t>
            </a:r>
            <a:r>
              <a:rPr lang="lv-LV" sz="2000" dirty="0" smtClean="0"/>
              <a:t>rādītāji </a:t>
            </a:r>
            <a:endParaRPr lang="lv-LV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agrīna graudu </a:t>
            </a:r>
            <a:r>
              <a:rPr lang="lv-LV" sz="2000" dirty="0" smtClean="0"/>
              <a:t>nogatavošanās</a:t>
            </a:r>
            <a:endParaRPr lang="lv-LV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Rupji </a:t>
            </a:r>
            <a:r>
              <a:rPr lang="lv-LV" sz="2000" dirty="0" smtClean="0"/>
              <a:t>graudi</a:t>
            </a:r>
            <a:endParaRPr lang="lv-LV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Šķirne noturīga pret </a:t>
            </a:r>
            <a:r>
              <a:rPr lang="lv-LV" sz="2000" dirty="0"/>
              <a:t>graudu sadīgšanu </a:t>
            </a:r>
            <a:r>
              <a:rPr lang="lv-LV" sz="2000" dirty="0" smtClean="0"/>
              <a:t>vārpās</a:t>
            </a:r>
            <a:endParaRPr lang="lv-LV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65700" y="6216134"/>
            <a:ext cx="702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Augstražīga un stabila vasaras kviešu šķirne izcilam rezultātam!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65700" y="5284414"/>
            <a:ext cx="6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lv-LV" altLang="lv-LV" sz="2000" i="1" dirty="0"/>
              <a:t>Selekcionārs: </a:t>
            </a:r>
            <a:r>
              <a:rPr lang="lv-LV" altLang="lv-LV" sz="2000" i="1" dirty="0" err="1"/>
              <a:t>Wiersum</a:t>
            </a:r>
            <a:r>
              <a:rPr lang="lv-LV" altLang="lv-LV" sz="2000" i="1" dirty="0"/>
              <a:t> </a:t>
            </a:r>
            <a:r>
              <a:rPr lang="lv-LV" altLang="lv-LV" sz="2000" i="1" dirty="0" err="1"/>
              <a:t>Plantbreeding</a:t>
            </a:r>
            <a:r>
              <a:rPr lang="lv-LV" altLang="lv-LV" sz="2000" i="1" dirty="0"/>
              <a:t> BV, Holande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435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smtClean="0"/>
              <a:t>Hamlet 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27651"/>
              </p:ext>
            </p:extLst>
          </p:nvPr>
        </p:nvGraphicFramePr>
        <p:xfrm>
          <a:off x="711199" y="1589000"/>
          <a:ext cx="9341201" cy="4405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3202"/>
                <a:gridCol w="959632"/>
                <a:gridCol w="1135868"/>
                <a:gridCol w="857980"/>
                <a:gridCol w="867268"/>
                <a:gridCol w="1094152"/>
                <a:gridCol w="952500"/>
                <a:gridCol w="1041400"/>
                <a:gridCol w="959199"/>
              </a:tblGrid>
              <a:tr h="812490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 err="1">
                          <a:effectLst/>
                        </a:rPr>
                        <a:t>Tilpum-masa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Krišanas skaitlis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Lipeklis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50620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N90+N30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8,51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8,92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44,4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</a:t>
                      </a:r>
                      <a:endParaRPr lang="lv-LV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N90+N30+LM</a:t>
                      </a:r>
                      <a:endParaRPr lang="lv-LV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2013.Gads</a:t>
                      </a:r>
                      <a:endParaRPr lang="lv-LV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N90+N30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10,14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 </a:t>
                      </a:r>
                      <a:r>
                        <a:rPr lang="lv-LV" sz="1800" u="none" strike="noStrike" dirty="0" smtClean="0">
                          <a:effectLst/>
                        </a:rPr>
                        <a:t>100</a:t>
                      </a:r>
                      <a:endParaRPr lang="lv-LV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80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44,5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13,3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802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310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29,0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N90+N30+LM</a:t>
                      </a:r>
                      <a:endParaRPr lang="lv-LV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10,44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 </a:t>
                      </a:r>
                      <a:r>
                        <a:rPr lang="lv-LV" sz="1800" u="none" strike="noStrike" dirty="0" smtClean="0">
                          <a:effectLst/>
                        </a:rPr>
                        <a:t>100</a:t>
                      </a:r>
                      <a:endParaRPr lang="lv-LV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79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44,4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13,3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805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308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28,8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05032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2012.Gads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N90+N30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9,03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 </a:t>
                      </a:r>
                      <a:r>
                        <a:rPr lang="lv-LV" sz="1800" u="none" strike="noStrike" dirty="0" smtClean="0">
                          <a:effectLst/>
                        </a:rPr>
                        <a:t>109</a:t>
                      </a:r>
                      <a:endParaRPr lang="lv-LV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78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42,8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12,5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728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221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21,0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N90+N30+LM</a:t>
                      </a:r>
                      <a:endParaRPr lang="lv-LV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9,16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 </a:t>
                      </a:r>
                      <a:r>
                        <a:rPr lang="lv-LV" sz="1800" u="none" strike="noStrike" dirty="0" smtClean="0">
                          <a:effectLst/>
                        </a:rPr>
                        <a:t>109</a:t>
                      </a:r>
                      <a:endParaRPr lang="lv-LV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79</a:t>
                      </a:r>
                      <a:endParaRPr lang="lv-LV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46,8</a:t>
                      </a:r>
                      <a:endParaRPr lang="lv-LV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13,9</a:t>
                      </a:r>
                      <a:endParaRPr lang="lv-LV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724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246</a:t>
                      </a:r>
                      <a:endParaRPr lang="lv-LV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25,6</a:t>
                      </a:r>
                      <a:endParaRPr lang="lv-LV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23288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arabella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2400" y="1778000"/>
            <a:ext cx="8629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E/A </a:t>
            </a:r>
            <a:r>
              <a:rPr lang="lv-LV" sz="2000" b="1" dirty="0"/>
              <a:t>klases kvalitāte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agrīna graudu </a:t>
            </a:r>
            <a:r>
              <a:rPr lang="lv-LV" sz="2000" dirty="0" smtClean="0"/>
              <a:t>nogatavošanās</a:t>
            </a:r>
            <a:endParaRPr lang="lv-LV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 Vidēji </a:t>
            </a:r>
            <a:r>
              <a:rPr lang="lv-LV" sz="2000" dirty="0"/>
              <a:t>rupji </a:t>
            </a:r>
            <a:r>
              <a:rPr lang="lv-LV" sz="2000" dirty="0" smtClean="0"/>
              <a:t>graudi</a:t>
            </a:r>
            <a:endParaRPr lang="lv-LV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</a:t>
            </a:r>
            <a:endParaRPr lang="lv-LV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Augsts ražas </a:t>
            </a:r>
            <a:r>
              <a:rPr lang="lv-LV" sz="2000" dirty="0" smtClean="0"/>
              <a:t>potenciāls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Noturīga pret graudu sadīgšanu vārpās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Piemērota arī vēlīnākiem sējas termiņiem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49625" y="6193831"/>
            <a:ext cx="6232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Augstākas ražas arī zemākas produktivitātes augsnēs!</a:t>
            </a:r>
            <a:endParaRPr lang="lv-LV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49625" y="5511800"/>
            <a:ext cx="6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 smtClean="0"/>
              <a:t>Selekcionārs: </a:t>
            </a:r>
            <a:r>
              <a:rPr lang="lv-LV" sz="2000" i="1" dirty="0" err="1"/>
              <a:t>Danko</a:t>
            </a:r>
            <a:r>
              <a:rPr lang="lv-LV" sz="2000" i="1" dirty="0"/>
              <a:t> </a:t>
            </a:r>
            <a:r>
              <a:rPr lang="lv-LV" sz="2000" i="1" dirty="0" err="1"/>
              <a:t>Plant</a:t>
            </a:r>
            <a:r>
              <a:rPr lang="lv-LV" sz="2000" i="1" dirty="0"/>
              <a:t> </a:t>
            </a:r>
            <a:r>
              <a:rPr lang="lv-LV" sz="2000" i="1" dirty="0" err="1"/>
              <a:t>Breeders</a:t>
            </a:r>
            <a:r>
              <a:rPr lang="lv-LV" sz="2000" i="1" dirty="0"/>
              <a:t> LTD, Polija</a:t>
            </a:r>
          </a:p>
        </p:txBody>
      </p:sp>
    </p:spTree>
    <p:extLst>
      <p:ext uri="{BB962C8B-B14F-4D97-AF65-F5344CB8AC3E}">
        <p14:creationId xmlns:p14="http://schemas.microsoft.com/office/powerpoint/2010/main" val="20699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arabella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6733"/>
              </p:ext>
            </p:extLst>
          </p:nvPr>
        </p:nvGraphicFramePr>
        <p:xfrm>
          <a:off x="711200" y="1913600"/>
          <a:ext cx="9341201" cy="3244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3202"/>
                <a:gridCol w="959632"/>
                <a:gridCol w="1135868"/>
                <a:gridCol w="857980"/>
                <a:gridCol w="867268"/>
                <a:gridCol w="1094152"/>
                <a:gridCol w="952500"/>
                <a:gridCol w="1041400"/>
                <a:gridCol w="959199"/>
              </a:tblGrid>
              <a:tr h="812490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 err="1">
                          <a:effectLst/>
                        </a:rPr>
                        <a:t>Tilpum-masa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Krišanas skaitlis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Lipeklis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50620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smtClean="0">
                          <a:effectLst/>
                          <a:latin typeface="+mn-lt"/>
                        </a:rPr>
                        <a:t>7,49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88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81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37,1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12,7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778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319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23,4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88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39,8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25,0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5843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2012.gads</a:t>
                      </a:r>
                      <a:endParaRPr lang="lv-LV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8,28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101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41,5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744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8,80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800" b="0" i="0" u="none" strike="noStrike" dirty="0" smtClean="0">
                          <a:effectLst/>
                          <a:latin typeface="+mn-lt"/>
                        </a:rPr>
                        <a:t>101</a:t>
                      </a:r>
                      <a:endParaRPr lang="lv-LV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760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 dirty="0">
                          <a:effectLst/>
                          <a:latin typeface="+mn-lt"/>
                        </a:rPr>
                        <a:t>25,1</a:t>
                      </a:r>
                    </a:p>
                  </a:txBody>
                  <a:tcPr marL="7620" marR="7620" marT="7620" marB="0" anchor="ctr"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N90+N60+LM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1199" y="5597568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601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18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/>
              <a:t>G</a:t>
            </a:r>
            <a:r>
              <a:rPr lang="lv-LV" sz="3600" b="1" dirty="0" err="1" smtClean="0"/>
              <a:t>ranny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2400" y="1778000"/>
            <a:ext cx="8629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A </a:t>
            </a:r>
            <a:r>
              <a:rPr lang="lv-LV" sz="2000" b="1" dirty="0"/>
              <a:t>klases kvalitāte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Akotaina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 smtClean="0"/>
              <a:t>Agrīna </a:t>
            </a:r>
            <a:r>
              <a:rPr lang="lv-LV" sz="2000" dirty="0"/>
              <a:t>graudu </a:t>
            </a:r>
            <a:r>
              <a:rPr lang="lv-LV" sz="2000" dirty="0" smtClean="0"/>
              <a:t>nogatavošanās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Augsts ražas </a:t>
            </a:r>
            <a:r>
              <a:rPr lang="lv-LV" sz="2000" dirty="0" smtClean="0"/>
              <a:t>potenciāls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rupji </a:t>
            </a:r>
            <a:r>
              <a:rPr lang="lv-LV" sz="2000" dirty="0" smtClean="0"/>
              <a:t>graudi</a:t>
            </a:r>
            <a:endParaRPr lang="lv-LV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Vidēji </a:t>
            </a:r>
            <a:r>
              <a:rPr lang="lv-LV" sz="2000" dirty="0" smtClean="0"/>
              <a:t>gara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700" y="6256923"/>
            <a:ext cx="6232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Akotaina, augstražīga vasaras kviešu šķirne!</a:t>
            </a:r>
            <a:endParaRPr lang="lv-LV" sz="2000" dirty="0"/>
          </a:p>
        </p:txBody>
      </p:sp>
      <p:pic>
        <p:nvPicPr>
          <p:cNvPr id="4099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095500"/>
            <a:ext cx="5102768" cy="31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700" y="5727700"/>
            <a:ext cx="714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u="sng" dirty="0" smtClean="0"/>
              <a:t> </a:t>
            </a:r>
            <a:endParaRPr lang="lv-LV" dirty="0"/>
          </a:p>
          <a:p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838700" y="5568459"/>
            <a:ext cx="5993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 smtClean="0"/>
              <a:t>Selekcionārs: </a:t>
            </a:r>
            <a:r>
              <a:rPr lang="lv-LV" sz="2000" i="1" dirty="0" err="1" smtClean="0"/>
              <a:t>Saatzucht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Schweiger</a:t>
            </a:r>
            <a:r>
              <a:rPr lang="lv-LV" sz="2000" i="1" dirty="0" smtClean="0"/>
              <a:t> </a:t>
            </a:r>
            <a:r>
              <a:rPr lang="lv-LV" sz="2000" i="1" dirty="0" err="1"/>
              <a:t>GbR</a:t>
            </a:r>
            <a:r>
              <a:rPr lang="lv-LV" sz="2000" i="1" dirty="0"/>
              <a:t>, </a:t>
            </a:r>
            <a:r>
              <a:rPr lang="lv-LV" sz="2000" i="1" dirty="0" smtClean="0"/>
              <a:t>Vācija</a:t>
            </a:r>
            <a:endParaRPr lang="lv-LV" sz="2000" i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1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DIAS UDEN BAGGRUND: HEADER Calibri regular 28 pkt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da-DK"/>
              <a:t>Bullets Calibri Light 22 pkt</a:t>
            </a:r>
          </a:p>
          <a:p>
            <a:pPr lvl="1"/>
            <a:r>
              <a:rPr lang="da-DK"/>
              <a:t>Brug ikke bullet til næste niveau / indrykning</a:t>
            </a:r>
          </a:p>
          <a:p>
            <a:pPr lvl="1"/>
            <a:r>
              <a:rPr lang="da-DK"/>
              <a:t>Brug i stedet tankestreg og samme skriftstørrelse</a:t>
            </a:r>
          </a:p>
          <a:p>
            <a:r>
              <a:rPr lang="da-DK"/>
              <a:t>Brug max 6-8 bullets pr. slide (eller 10 linjeskift, som vist her)</a:t>
            </a:r>
          </a:p>
          <a:p>
            <a:r>
              <a:rPr lang="da-DK"/>
              <a:t>Indsæt hellere en ekstra slide…</a:t>
            </a:r>
          </a:p>
          <a:p>
            <a:r>
              <a:rPr lang="da-DK"/>
              <a:t>Hvis der er meget indhold</a:t>
            </a:r>
          </a:p>
          <a:p>
            <a:r>
              <a:rPr lang="da-DK"/>
              <a:t>5. bullet</a:t>
            </a:r>
          </a:p>
          <a:p>
            <a:r>
              <a:rPr lang="da-DK"/>
              <a:t>6. bullet</a:t>
            </a:r>
          </a:p>
          <a:p>
            <a:r>
              <a:rPr lang="da-DK"/>
              <a:t>7. bullet</a:t>
            </a:r>
          </a:p>
          <a:p>
            <a:r>
              <a:rPr lang="da-DK"/>
              <a:t>8. bullet </a:t>
            </a:r>
          </a:p>
        </p:txBody>
      </p:sp>
      <p:pic>
        <p:nvPicPr>
          <p:cNvPr id="5" name="Billede 4" descr="Powerpoint_A4_DanishAgro_s2-0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56391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232400" y="689581"/>
            <a:ext cx="88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78578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lv-LV" sz="3600" b="1" dirty="0" err="1" smtClean="0"/>
              <a:t>granny</a:t>
            </a:r>
            <a:endParaRPr lang="da-DK" sz="3600" b="1" dirty="0"/>
          </a:p>
        </p:txBody>
      </p:sp>
      <p:sp>
        <p:nvSpPr>
          <p:cNvPr id="11" name="Rektangel 10"/>
          <p:cNvSpPr/>
          <p:nvPr/>
        </p:nvSpPr>
        <p:spPr>
          <a:xfrm>
            <a:off x="7405984" y="6563163"/>
            <a:ext cx="2904664" cy="99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C:\Users\r66smn\Desktop\Identitet\LOGOER+PAYOFF+BOMAERKE\Baltic-Agro\_PNG\Baltic-Agr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102" y="6563163"/>
            <a:ext cx="1797164" cy="626471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31141"/>
              </p:ext>
            </p:extLst>
          </p:nvPr>
        </p:nvGraphicFramePr>
        <p:xfrm>
          <a:off x="711199" y="1589000"/>
          <a:ext cx="9341200" cy="4811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3201"/>
                <a:gridCol w="959632"/>
                <a:gridCol w="1135868"/>
                <a:gridCol w="857980"/>
                <a:gridCol w="867268"/>
                <a:gridCol w="1094152"/>
                <a:gridCol w="952500"/>
                <a:gridCol w="1041400"/>
                <a:gridCol w="959199"/>
              </a:tblGrid>
              <a:tr h="812490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effectLst/>
                        </a:rPr>
                        <a:t>Šķirne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Raža</a:t>
                      </a:r>
                      <a:r>
                        <a:rPr lang="lv-LV" sz="1800" u="none" strike="noStrike" dirty="0" smtClean="0">
                          <a:effectLst/>
                        </a:rPr>
                        <a:t>,</a:t>
                      </a:r>
                      <a:br>
                        <a:rPr lang="lv-LV" sz="1800" u="none" strike="noStrike" dirty="0" smtClean="0">
                          <a:effectLst/>
                        </a:rPr>
                      </a:br>
                      <a:r>
                        <a:rPr lang="lv-LV" sz="1800" u="none" strike="noStrike" dirty="0" smtClean="0">
                          <a:effectLst/>
                        </a:rPr>
                        <a:t> </a:t>
                      </a:r>
                      <a:r>
                        <a:rPr lang="lv-LV" sz="1800" u="none" strike="noStrike" dirty="0">
                          <a:effectLst/>
                        </a:rPr>
                        <a:t>t ha</a:t>
                      </a:r>
                      <a:r>
                        <a:rPr lang="lv-LV" sz="1800" u="none" strike="noStrike" baseline="30000" dirty="0">
                          <a:effectLst/>
                        </a:rPr>
                        <a:t>-1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Veģetācija, dienas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Auga garums, cm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TGS, grami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Proteīna saturs, %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 err="1">
                          <a:effectLst/>
                        </a:rPr>
                        <a:t>Tilpum-masa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Krišanas skaitlis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 dirty="0">
                          <a:effectLst/>
                        </a:rPr>
                        <a:t>Lipeklis</a:t>
                      </a:r>
                      <a:endParaRPr lang="lv-L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50620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lv-LV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2014.gads</a:t>
                      </a:r>
                      <a:r>
                        <a:rPr lang="lv-L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9,78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50,2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14,5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805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281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9,00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47,4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13,6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N90+N60+LM</a:t>
                      </a:r>
                      <a:endParaRPr lang="lv-L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7620" marR="7620" marT="7620" marB="0" anchor="ctr"/>
                </a:tc>
              </a:tr>
              <a:tr h="386279">
                <a:tc>
                  <a:txBody>
                    <a:bodyPr/>
                    <a:lstStyle/>
                    <a:p>
                      <a:pPr algn="l" rtl="0" fontAlgn="ctr"/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9,78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 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87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50,2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14,5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805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281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29,2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95843">
                <a:tc gridSpan="9">
                  <a:txBody>
                    <a:bodyPr/>
                    <a:lstStyle/>
                    <a:p>
                      <a:pPr marL="0" algn="l" defTabSz="478578" rtl="0" eaLnBrk="1" fontAlgn="ctr" latinLnBrk="0" hangingPunct="1"/>
                      <a:r>
                        <a:rPr lang="lv-LV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2013.gads</a:t>
                      </a:r>
                      <a:endParaRPr lang="lv-LV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Granny</a:t>
                      </a:r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10,09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42,4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12,6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791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272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25,9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9886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10,26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82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42,5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13,4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787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306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28,6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408543">
                <a:tc gridSpan="9">
                  <a:txBody>
                    <a:bodyPr/>
                    <a:lstStyle/>
                    <a:p>
                      <a:pPr marL="0" algn="l" defTabSz="478578" rtl="0" eaLnBrk="1" fontAlgn="ctr" latinLnBrk="0" hangingPunct="1"/>
                      <a:r>
                        <a:rPr lang="lv-LV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2012.gads</a:t>
                      </a:r>
                      <a:endParaRPr lang="lv-LV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lv-LV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Granny</a:t>
                      </a:r>
                      <a:endParaRPr lang="lv-L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9,02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86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43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13,7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748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157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82671">
                <a:tc vMerge="1">
                  <a:txBody>
                    <a:bodyPr/>
                    <a:lstStyle/>
                    <a:p>
                      <a:pPr algn="l" rtl="0" fontAlgn="ctr"/>
                      <a:endParaRPr lang="lv-L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9,22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 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88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43,3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754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>
                          <a:effectLst/>
                        </a:rPr>
                        <a:t>194</a:t>
                      </a:r>
                      <a:endParaRPr lang="lv-LV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78578" rtl="0" eaLnBrk="1" fontAlgn="ctr" latinLnBrk="0" hangingPunct="1"/>
                      <a:r>
                        <a:rPr lang="lv-LV" sz="1800" u="none" strike="noStrike" kern="1200" dirty="0">
                          <a:effectLst/>
                        </a:rPr>
                        <a:t>25,5</a:t>
                      </a:r>
                      <a:endParaRPr lang="lv-LV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802" y="6108700"/>
            <a:ext cx="5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Dati: SIA LLZC izmēģinājuma rezultāti, 2012. – 2014.gads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22555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Danish Agr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A3E13"/>
      </a:accent1>
      <a:accent2>
        <a:srgbClr val="739600"/>
      </a:accent2>
      <a:accent3>
        <a:srgbClr val="DBEDF6"/>
      </a:accent3>
      <a:accent4>
        <a:srgbClr val="D7C700"/>
      </a:accent4>
      <a:accent5>
        <a:srgbClr val="91BE00"/>
      </a:accent5>
      <a:accent6>
        <a:srgbClr val="A1B469"/>
      </a:accent6>
      <a:hlink>
        <a:srgbClr val="B71234"/>
      </a:hlink>
      <a:folHlink>
        <a:srgbClr val="739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2796</Words>
  <Application>Microsoft Office PowerPoint</Application>
  <PresentationFormat>Custom</PresentationFormat>
  <Paragraphs>864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Kontortema</vt:lpstr>
      <vt:lpstr>Sēklu piedāvājums 2015</vt:lpstr>
      <vt:lpstr>DIAS UDEN BAGGRUND: HEADER Calibri regular 28 pkt </vt:lpstr>
      <vt:lpstr>PowerPoint Presentation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PowerPoint Presentation</vt:lpstr>
      <vt:lpstr>PowerPoint Presentation</vt:lpstr>
      <vt:lpstr>PowerPoint Presentation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  <vt:lpstr>DIAS UDEN BAGGRUND: HEADER Calibri regular 28 pkt </vt:lpstr>
    </vt:vector>
  </TitlesOfParts>
  <Company>Papmaché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Jane Jacobsen</dc:creator>
  <cp:lastModifiedBy>Aiga Siliņa</cp:lastModifiedBy>
  <cp:revision>75</cp:revision>
  <dcterms:created xsi:type="dcterms:W3CDTF">2013-11-19T17:47:39Z</dcterms:created>
  <dcterms:modified xsi:type="dcterms:W3CDTF">2015-03-06T07:58:55Z</dcterms:modified>
</cp:coreProperties>
</file>