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8" r:id="rId3"/>
    <p:sldId id="312" r:id="rId4"/>
    <p:sldId id="330" r:id="rId5"/>
    <p:sldId id="329" r:id="rId6"/>
    <p:sldId id="313" r:id="rId7"/>
    <p:sldId id="298" r:id="rId8"/>
    <p:sldId id="299" r:id="rId9"/>
    <p:sldId id="311" r:id="rId10"/>
    <p:sldId id="300" r:id="rId11"/>
    <p:sldId id="301" r:id="rId12"/>
    <p:sldId id="308" r:id="rId13"/>
    <p:sldId id="309" r:id="rId14"/>
    <p:sldId id="306" r:id="rId15"/>
    <p:sldId id="302" r:id="rId16"/>
    <p:sldId id="304" r:id="rId17"/>
    <p:sldId id="319" r:id="rId18"/>
    <p:sldId id="303" r:id="rId19"/>
    <p:sldId id="262" r:id="rId20"/>
    <p:sldId id="264" r:id="rId21"/>
    <p:sldId id="265" r:id="rId22"/>
    <p:sldId id="266" r:id="rId23"/>
    <p:sldId id="269" r:id="rId24"/>
    <p:sldId id="270" r:id="rId25"/>
    <p:sldId id="271" r:id="rId26"/>
    <p:sldId id="272" r:id="rId27"/>
    <p:sldId id="273" r:id="rId28"/>
    <p:sldId id="276" r:id="rId29"/>
    <p:sldId id="257" r:id="rId30"/>
    <p:sldId id="259" r:id="rId31"/>
    <p:sldId id="258" r:id="rId32"/>
    <p:sldId id="327" r:id="rId33"/>
    <p:sldId id="291" r:id="rId34"/>
    <p:sldId id="288" r:id="rId35"/>
    <p:sldId id="296" r:id="rId36"/>
    <p:sldId id="294" r:id="rId37"/>
    <p:sldId id="292" r:id="rId38"/>
    <p:sldId id="297" r:id="rId39"/>
    <p:sldId id="293" r:id="rId40"/>
    <p:sldId id="315" r:id="rId41"/>
    <p:sldId id="316" r:id="rId42"/>
    <p:sldId id="321" r:id="rId43"/>
    <p:sldId id="322" r:id="rId44"/>
    <p:sldId id="323" r:id="rId45"/>
    <p:sldId id="324" r:id="rId46"/>
    <p:sldId id="325" r:id="rId47"/>
    <p:sldId id="278" r:id="rId48"/>
    <p:sldId id="279" r:id="rId49"/>
    <p:sldId id="280" r:id="rId50"/>
    <p:sldId id="281" r:id="rId51"/>
    <p:sldId id="282" r:id="rId52"/>
    <p:sldId id="283" r:id="rId53"/>
    <p:sldId id="285" r:id="rId54"/>
    <p:sldId id="286" r:id="rId55"/>
    <p:sldId id="328" r:id="rId56"/>
    <p:sldId id="331" r:id="rId57"/>
    <p:sldId id="332" r:id="rId5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88" autoAdjust="0"/>
    <p:restoredTop sz="94660"/>
  </p:normalViewPr>
  <p:slideViewPr>
    <p:cSldViewPr snapToGrid="0">
      <p:cViewPr varScale="1">
        <p:scale>
          <a:sx n="78" d="100"/>
          <a:sy n="78" d="100"/>
        </p:scale>
        <p:origin x="73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86AFEE-5FC6-459D-A8DB-D14662925B37}"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DC67C-C304-43EE-8FED-D186F23DADFC}" type="slidenum">
              <a:rPr lang="en-US" smtClean="0"/>
              <a:t>‹#›</a:t>
            </a:fld>
            <a:endParaRPr lang="en-US"/>
          </a:p>
        </p:txBody>
      </p:sp>
    </p:spTree>
    <p:extLst>
      <p:ext uri="{BB962C8B-B14F-4D97-AF65-F5344CB8AC3E}">
        <p14:creationId xmlns:p14="http://schemas.microsoft.com/office/powerpoint/2010/main" val="2297907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86AFEE-5FC6-459D-A8DB-D14662925B37}"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DC67C-C304-43EE-8FED-D186F23DADFC}" type="slidenum">
              <a:rPr lang="en-US" smtClean="0"/>
              <a:t>‹#›</a:t>
            </a:fld>
            <a:endParaRPr lang="en-US"/>
          </a:p>
        </p:txBody>
      </p:sp>
    </p:spTree>
    <p:extLst>
      <p:ext uri="{BB962C8B-B14F-4D97-AF65-F5344CB8AC3E}">
        <p14:creationId xmlns:p14="http://schemas.microsoft.com/office/powerpoint/2010/main" val="2953837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86AFEE-5FC6-459D-A8DB-D14662925B37}"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DC67C-C304-43EE-8FED-D186F23DADFC}" type="slidenum">
              <a:rPr lang="en-US" smtClean="0"/>
              <a:t>‹#›</a:t>
            </a:fld>
            <a:endParaRPr lang="en-US"/>
          </a:p>
        </p:txBody>
      </p:sp>
    </p:spTree>
    <p:extLst>
      <p:ext uri="{BB962C8B-B14F-4D97-AF65-F5344CB8AC3E}">
        <p14:creationId xmlns:p14="http://schemas.microsoft.com/office/powerpoint/2010/main" val="3145217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86AFEE-5FC6-459D-A8DB-D14662925B37}"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DC67C-C304-43EE-8FED-D186F23DADFC}" type="slidenum">
              <a:rPr lang="en-US" smtClean="0"/>
              <a:t>‹#›</a:t>
            </a:fld>
            <a:endParaRPr lang="en-US"/>
          </a:p>
        </p:txBody>
      </p:sp>
    </p:spTree>
    <p:extLst>
      <p:ext uri="{BB962C8B-B14F-4D97-AF65-F5344CB8AC3E}">
        <p14:creationId xmlns:p14="http://schemas.microsoft.com/office/powerpoint/2010/main" val="1609439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986AFEE-5FC6-459D-A8DB-D14662925B37}"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DC67C-C304-43EE-8FED-D186F23DADFC}" type="slidenum">
              <a:rPr lang="en-US" smtClean="0"/>
              <a:t>‹#›</a:t>
            </a:fld>
            <a:endParaRPr lang="en-US"/>
          </a:p>
        </p:txBody>
      </p:sp>
    </p:spTree>
    <p:extLst>
      <p:ext uri="{BB962C8B-B14F-4D97-AF65-F5344CB8AC3E}">
        <p14:creationId xmlns:p14="http://schemas.microsoft.com/office/powerpoint/2010/main" val="4234948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86AFEE-5FC6-459D-A8DB-D14662925B37}"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5DC67C-C304-43EE-8FED-D186F23DADFC}" type="slidenum">
              <a:rPr lang="en-US" smtClean="0"/>
              <a:t>‹#›</a:t>
            </a:fld>
            <a:endParaRPr lang="en-US"/>
          </a:p>
        </p:txBody>
      </p:sp>
    </p:spTree>
    <p:extLst>
      <p:ext uri="{BB962C8B-B14F-4D97-AF65-F5344CB8AC3E}">
        <p14:creationId xmlns:p14="http://schemas.microsoft.com/office/powerpoint/2010/main" val="1602201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86AFEE-5FC6-459D-A8DB-D14662925B37}" type="datetimeFigureOut">
              <a:rPr lang="en-US" smtClean="0"/>
              <a:t>12/4/2017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5DC67C-C304-43EE-8FED-D186F23DADFC}" type="slidenum">
              <a:rPr lang="en-US" smtClean="0"/>
              <a:t>‹#›</a:t>
            </a:fld>
            <a:endParaRPr lang="en-US"/>
          </a:p>
        </p:txBody>
      </p:sp>
    </p:spTree>
    <p:extLst>
      <p:ext uri="{BB962C8B-B14F-4D97-AF65-F5344CB8AC3E}">
        <p14:creationId xmlns:p14="http://schemas.microsoft.com/office/powerpoint/2010/main" val="1375845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86AFEE-5FC6-459D-A8DB-D14662925B37}" type="datetimeFigureOut">
              <a:rPr lang="en-US" smtClean="0"/>
              <a:t>12/4/2017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5DC67C-C304-43EE-8FED-D186F23DADFC}" type="slidenum">
              <a:rPr lang="en-US" smtClean="0"/>
              <a:t>‹#›</a:t>
            </a:fld>
            <a:endParaRPr lang="en-US"/>
          </a:p>
        </p:txBody>
      </p:sp>
    </p:spTree>
    <p:extLst>
      <p:ext uri="{BB962C8B-B14F-4D97-AF65-F5344CB8AC3E}">
        <p14:creationId xmlns:p14="http://schemas.microsoft.com/office/powerpoint/2010/main" val="1854453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86AFEE-5FC6-459D-A8DB-D14662925B37}" type="datetimeFigureOut">
              <a:rPr lang="en-US" smtClean="0"/>
              <a:t>12/4/2017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5DC67C-C304-43EE-8FED-D186F23DADFC}" type="slidenum">
              <a:rPr lang="en-US" smtClean="0"/>
              <a:t>‹#›</a:t>
            </a:fld>
            <a:endParaRPr lang="en-US"/>
          </a:p>
        </p:txBody>
      </p:sp>
    </p:spTree>
    <p:extLst>
      <p:ext uri="{BB962C8B-B14F-4D97-AF65-F5344CB8AC3E}">
        <p14:creationId xmlns:p14="http://schemas.microsoft.com/office/powerpoint/2010/main" val="171692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986AFEE-5FC6-459D-A8DB-D14662925B37}"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5DC67C-C304-43EE-8FED-D186F23DADFC}" type="slidenum">
              <a:rPr lang="en-US" smtClean="0"/>
              <a:t>‹#›</a:t>
            </a:fld>
            <a:endParaRPr lang="en-US"/>
          </a:p>
        </p:txBody>
      </p:sp>
    </p:spTree>
    <p:extLst>
      <p:ext uri="{BB962C8B-B14F-4D97-AF65-F5344CB8AC3E}">
        <p14:creationId xmlns:p14="http://schemas.microsoft.com/office/powerpoint/2010/main" val="3202846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986AFEE-5FC6-459D-A8DB-D14662925B37}"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5DC67C-C304-43EE-8FED-D186F23DADFC}" type="slidenum">
              <a:rPr lang="en-US" smtClean="0"/>
              <a:t>‹#›</a:t>
            </a:fld>
            <a:endParaRPr lang="en-US"/>
          </a:p>
        </p:txBody>
      </p:sp>
    </p:spTree>
    <p:extLst>
      <p:ext uri="{BB962C8B-B14F-4D97-AF65-F5344CB8AC3E}">
        <p14:creationId xmlns:p14="http://schemas.microsoft.com/office/powerpoint/2010/main" val="1027520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86AFEE-5FC6-459D-A8DB-D14662925B37}" type="datetimeFigureOut">
              <a:rPr lang="en-US" smtClean="0"/>
              <a:t>12/4/2017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5DC67C-C304-43EE-8FED-D186F23DADFC}" type="slidenum">
              <a:rPr lang="en-US" smtClean="0"/>
              <a:t>‹#›</a:t>
            </a:fld>
            <a:endParaRPr lang="en-US"/>
          </a:p>
        </p:txBody>
      </p:sp>
    </p:spTree>
    <p:extLst>
      <p:ext uri="{BB962C8B-B14F-4D97-AF65-F5344CB8AC3E}">
        <p14:creationId xmlns:p14="http://schemas.microsoft.com/office/powerpoint/2010/main" val="9569842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eur-lex.europa.eu/eli/reg/2006/562/oj/?locale=LV"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mailto:aija.kuzminska@inbox.l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lv-LV" dirty="0" smtClean="0"/>
              <a:t/>
            </a:r>
            <a:br>
              <a:rPr lang="lv-LV" dirty="0" smtClean="0"/>
            </a:br>
            <a:r>
              <a:rPr lang="lv-LV" dirty="0"/>
              <a:t/>
            </a:r>
            <a:br>
              <a:rPr lang="lv-LV" dirty="0"/>
            </a:br>
            <a:r>
              <a:rPr lang="lv-LV" dirty="0" smtClean="0"/>
              <a:t/>
            </a:r>
            <a:br>
              <a:rPr lang="lv-LV" dirty="0" smtClean="0"/>
            </a:br>
            <a:r>
              <a:rPr lang="lv-LV" dirty="0" smtClean="0"/>
              <a:t>Darba tiesiskās attiecības</a:t>
            </a:r>
            <a:br>
              <a:rPr lang="lv-LV" dirty="0" smtClean="0"/>
            </a:br>
            <a:r>
              <a:rPr lang="lv-LV" dirty="0"/>
              <a:t/>
            </a:r>
            <a:br>
              <a:rPr lang="lv-LV" dirty="0"/>
            </a:br>
            <a:r>
              <a:rPr lang="lv-LV" dirty="0" smtClean="0"/>
              <a:t/>
            </a:r>
            <a:br>
              <a:rPr lang="lv-LV" dirty="0" smtClean="0"/>
            </a:br>
            <a:r>
              <a:rPr lang="lv-LV" dirty="0"/>
              <a:t/>
            </a:r>
            <a:br>
              <a:rPr lang="lv-LV" dirty="0"/>
            </a:br>
            <a:r>
              <a:rPr lang="lv-LV" dirty="0" smtClean="0"/>
              <a:t/>
            </a:r>
            <a:br>
              <a:rPr lang="lv-LV" dirty="0" smtClean="0"/>
            </a:br>
            <a:r>
              <a:rPr lang="lv-LV" dirty="0" smtClean="0"/>
              <a:t/>
            </a:r>
            <a:br>
              <a:rPr lang="lv-LV" dirty="0" smtClean="0"/>
            </a:br>
            <a:r>
              <a:rPr lang="lv-LV" dirty="0" smtClean="0"/>
              <a:t/>
            </a:r>
            <a:br>
              <a:rPr lang="lv-LV" dirty="0" smtClean="0"/>
            </a:br>
            <a:r>
              <a:rPr lang="lv-LV" dirty="0"/>
              <a:t/>
            </a:r>
            <a:br>
              <a:rPr lang="lv-LV" dirty="0"/>
            </a:br>
            <a:r>
              <a:rPr lang="lv-LV" b="1" dirty="0" smtClean="0"/>
              <a:t>Darba tiesiskās attiecības</a:t>
            </a:r>
            <a:r>
              <a:rPr lang="lv-LV" dirty="0" smtClean="0"/>
              <a:t/>
            </a:r>
            <a:br>
              <a:rPr lang="lv-LV" dirty="0" smtClean="0"/>
            </a:br>
            <a:r>
              <a:rPr lang="lv-LV" sz="2700" dirty="0" smtClean="0"/>
              <a:t>Lekcija/Seminārs</a:t>
            </a:r>
            <a:r>
              <a:rPr lang="lv-LV" dirty="0" smtClean="0"/>
              <a:t/>
            </a:r>
            <a:br>
              <a:rPr lang="lv-LV" dirty="0" smtClean="0"/>
            </a:br>
            <a:r>
              <a:rPr lang="lv-LV" dirty="0" smtClean="0"/>
              <a:t> </a:t>
            </a:r>
            <a:endParaRPr lang="en-US" dirty="0"/>
          </a:p>
        </p:txBody>
      </p:sp>
      <p:sp>
        <p:nvSpPr>
          <p:cNvPr id="3" name="Subtitle 2"/>
          <p:cNvSpPr>
            <a:spLocks noGrp="1"/>
          </p:cNvSpPr>
          <p:nvPr>
            <p:ph type="subTitle" idx="1"/>
          </p:nvPr>
        </p:nvSpPr>
        <p:spPr/>
        <p:txBody>
          <a:bodyPr/>
          <a:lstStyle/>
          <a:p>
            <a:r>
              <a:rPr lang="lv-LV" dirty="0" smtClean="0"/>
              <a:t>Semināra vadītāja:  RTA lektore, Mg.iur.Aija Kuzminska</a:t>
            </a:r>
          </a:p>
          <a:p>
            <a:r>
              <a:rPr lang="lv-LV" smtClean="0"/>
              <a:t>05.12.2017.</a:t>
            </a:r>
            <a:endParaRPr lang="en-US" dirty="0"/>
          </a:p>
        </p:txBody>
      </p:sp>
    </p:spTree>
    <p:extLst>
      <p:ext uri="{BB962C8B-B14F-4D97-AF65-F5344CB8AC3E}">
        <p14:creationId xmlns:p14="http://schemas.microsoft.com/office/powerpoint/2010/main" val="2824585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b="1" dirty="0" smtClean="0"/>
              <a:t>Blakus darbs </a:t>
            </a:r>
            <a:r>
              <a:rPr lang="lv-LV" dirty="0" smtClean="0"/>
              <a:t> (DL91.p.)</a:t>
            </a:r>
            <a:endParaRPr lang="en-US" dirty="0"/>
          </a:p>
        </p:txBody>
      </p:sp>
      <p:sp>
        <p:nvSpPr>
          <p:cNvPr id="3" name="Content Placeholder 2"/>
          <p:cNvSpPr>
            <a:spLocks noGrp="1"/>
          </p:cNvSpPr>
          <p:nvPr>
            <p:ph idx="1"/>
          </p:nvPr>
        </p:nvSpPr>
        <p:spPr/>
        <p:txBody>
          <a:bodyPr/>
          <a:lstStyle/>
          <a:p>
            <a:pPr marL="0" indent="0">
              <a:buNone/>
            </a:pPr>
            <a:r>
              <a:rPr lang="lv-LV" dirty="0" smtClean="0"/>
              <a:t>Darba </a:t>
            </a:r>
            <a:r>
              <a:rPr lang="lv-LV" dirty="0"/>
              <a:t>devējam noteikts pienākums </a:t>
            </a:r>
            <a:r>
              <a:rPr lang="lv-LV" dirty="0" smtClean="0"/>
              <a:t>strīdus </a:t>
            </a:r>
            <a:r>
              <a:rPr lang="lv-LV" dirty="0"/>
              <a:t>gadījumā pierādīt, ka ierobežojums veikt blakus darbu ir attaisnojams ar darba devēja pamatotām un aizsargājamām interesēm. </a:t>
            </a:r>
          </a:p>
          <a:p>
            <a:endParaRPr lang="en-US" dirty="0"/>
          </a:p>
        </p:txBody>
      </p:sp>
    </p:spTree>
    <p:extLst>
      <p:ext uri="{BB962C8B-B14F-4D97-AF65-F5344CB8AC3E}">
        <p14:creationId xmlns:p14="http://schemas.microsoft.com/office/powerpoint/2010/main" val="1199368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b="1" dirty="0" smtClean="0"/>
              <a:t>Virsstundu darbs</a:t>
            </a:r>
            <a:endParaRPr lang="en-US" b="1" dirty="0"/>
          </a:p>
        </p:txBody>
      </p:sp>
      <p:sp>
        <p:nvSpPr>
          <p:cNvPr id="3" name="Content Placeholder 2"/>
          <p:cNvSpPr>
            <a:spLocks noGrp="1"/>
          </p:cNvSpPr>
          <p:nvPr>
            <p:ph idx="1"/>
          </p:nvPr>
        </p:nvSpPr>
        <p:spPr/>
        <p:txBody>
          <a:bodyPr>
            <a:normAutofit/>
          </a:bodyPr>
          <a:lstStyle/>
          <a:p>
            <a:pPr marL="0" indent="0">
              <a:buNone/>
            </a:pPr>
            <a:endParaRPr lang="lv-LV" dirty="0"/>
          </a:p>
          <a:p>
            <a:r>
              <a:rPr lang="lv-LV" dirty="0"/>
              <a:t>DL 136. </a:t>
            </a:r>
            <a:r>
              <a:rPr lang="lv-LV" dirty="0" smtClean="0"/>
              <a:t>p. </a:t>
            </a:r>
            <a:r>
              <a:rPr lang="lv-LV" dirty="0"/>
              <a:t>-</a:t>
            </a:r>
            <a:r>
              <a:rPr lang="lv-LV" dirty="0" smtClean="0"/>
              <a:t>noteikti </a:t>
            </a:r>
            <a:r>
              <a:rPr lang="lv-LV" dirty="0"/>
              <a:t>gadījumi, kad ir pieļaujams darbiniekiem veikt virsstundu darbu</a:t>
            </a:r>
            <a:r>
              <a:rPr lang="lv-LV" dirty="0" smtClean="0"/>
              <a:t>.</a:t>
            </a:r>
          </a:p>
          <a:p>
            <a:r>
              <a:rPr lang="lv-LV" dirty="0" smtClean="0"/>
              <a:t> </a:t>
            </a:r>
            <a:r>
              <a:rPr lang="lv-LV" dirty="0"/>
              <a:t>DL 68. </a:t>
            </a:r>
            <a:r>
              <a:rPr lang="lv-LV" dirty="0" smtClean="0"/>
              <a:t>p. -par </a:t>
            </a:r>
            <a:r>
              <a:rPr lang="lv-LV" dirty="0"/>
              <a:t>virsstundu darbu ir veicama piemaksa ne mazāk kā </a:t>
            </a:r>
            <a:endParaRPr lang="lv-LV" dirty="0" smtClean="0"/>
          </a:p>
          <a:p>
            <a:pPr marL="0" indent="0">
              <a:buNone/>
            </a:pPr>
            <a:r>
              <a:rPr lang="lv-LV" dirty="0" smtClean="0"/>
              <a:t>100 </a:t>
            </a:r>
            <a:r>
              <a:rPr lang="lv-LV" dirty="0"/>
              <a:t>%</a:t>
            </a:r>
            <a:r>
              <a:rPr lang="lv-LV" dirty="0" smtClean="0"/>
              <a:t> </a:t>
            </a:r>
            <a:r>
              <a:rPr lang="lv-LV" dirty="0"/>
              <a:t>apmērā no darbiniekam noteiktās stundas vai dienas algas likmes. </a:t>
            </a:r>
            <a:r>
              <a:rPr lang="lv-LV" dirty="0" smtClean="0"/>
              <a:t> </a:t>
            </a:r>
          </a:p>
          <a:p>
            <a:pPr marL="0" indent="0">
              <a:buNone/>
            </a:pPr>
            <a:endParaRPr lang="lv-LV" dirty="0" smtClean="0"/>
          </a:p>
          <a:p>
            <a:pPr marL="0" indent="0">
              <a:buNone/>
            </a:pPr>
            <a:endParaRPr lang="lv-LV" dirty="0"/>
          </a:p>
          <a:p>
            <a:endParaRPr lang="en-US" dirty="0"/>
          </a:p>
        </p:txBody>
      </p:sp>
    </p:spTree>
    <p:extLst>
      <p:ext uri="{BB962C8B-B14F-4D97-AF65-F5344CB8AC3E}">
        <p14:creationId xmlns:p14="http://schemas.microsoft.com/office/powerpoint/2010/main" val="3165347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smtClean="0"/>
              <a:t>Virsstundu darbs</a:t>
            </a:r>
            <a:endParaRPr lang="en-US" dirty="0"/>
          </a:p>
        </p:txBody>
      </p:sp>
      <p:sp>
        <p:nvSpPr>
          <p:cNvPr id="3" name="Content Placeholder 2"/>
          <p:cNvSpPr>
            <a:spLocks noGrp="1"/>
          </p:cNvSpPr>
          <p:nvPr>
            <p:ph idx="1"/>
          </p:nvPr>
        </p:nvSpPr>
        <p:spPr>
          <a:xfrm>
            <a:off x="356937" y="1690688"/>
            <a:ext cx="10515600" cy="4351338"/>
          </a:xfrm>
        </p:spPr>
        <p:txBody>
          <a:bodyPr>
            <a:normAutofit fontScale="85000" lnSpcReduction="20000"/>
          </a:bodyPr>
          <a:lstStyle/>
          <a:p>
            <a:r>
              <a:rPr lang="lv-LV" b="1" dirty="0"/>
              <a:t>Iespēja vienoties, ka piemaksas par virsstundu darbu vietā var tikt piešķirta apmaksāta atpūta citā laikā</a:t>
            </a:r>
            <a:r>
              <a:rPr lang="lv-LV" dirty="0"/>
              <a:t>. Likumā noteikta kārtība, kāda </a:t>
            </a:r>
            <a:r>
              <a:rPr lang="lv-LV" dirty="0" smtClean="0"/>
              <a:t>obligāti </a:t>
            </a:r>
            <a:r>
              <a:rPr lang="lv-LV" dirty="0"/>
              <a:t>jāievēro šādas atpūtas piešķiršanā: Tomēr šādas atpūtas piešķiršanā ir jāievēro DL 136. </a:t>
            </a:r>
            <a:r>
              <a:rPr lang="lv-LV" dirty="0" smtClean="0"/>
              <a:t>p. </a:t>
            </a:r>
            <a:r>
              <a:rPr lang="lv-LV" dirty="0"/>
              <a:t>10. un 11. </a:t>
            </a:r>
            <a:r>
              <a:rPr lang="lv-LV" dirty="0" smtClean="0"/>
              <a:t>d. </a:t>
            </a:r>
            <a:r>
              <a:rPr lang="lv-LV" dirty="0"/>
              <a:t>noteiktie noteikumi:</a:t>
            </a:r>
          </a:p>
          <a:p>
            <a:pPr>
              <a:buFont typeface="Wingdings" panose="05000000000000000000" pitchFamily="2" charset="2"/>
              <a:buChar char="ü"/>
            </a:pPr>
            <a:r>
              <a:rPr lang="lv-LV" dirty="0"/>
              <a:t>Šādu apmaksātu atpūtu </a:t>
            </a:r>
            <a:r>
              <a:rPr lang="lv-LV" b="1" u="sng" dirty="0"/>
              <a:t>piešķir mēneša laikā no virsstundu darba veikšanas dienas</a:t>
            </a:r>
            <a:r>
              <a:rPr lang="lv-LV" dirty="0"/>
              <a:t>, bet</a:t>
            </a:r>
            <a:r>
              <a:rPr lang="lv-LV" b="1" dirty="0"/>
              <a:t>, ja darbiniekam ir noteikts summētais darba laiks, apmaksātu atpūtu </a:t>
            </a:r>
            <a:r>
              <a:rPr lang="lv-LV" b="1" u="sng" dirty="0"/>
              <a:t>piešķir nākamajā pārskata periodā, bet ne vēlāk kā triju mēnešu laikā;</a:t>
            </a:r>
            <a:endParaRPr lang="lv-LV" b="1" dirty="0"/>
          </a:p>
          <a:p>
            <a:pPr>
              <a:buFont typeface="Wingdings" panose="05000000000000000000" pitchFamily="2" charset="2"/>
              <a:buChar char="ü"/>
            </a:pPr>
            <a:r>
              <a:rPr lang="lv-LV" dirty="0"/>
              <a:t>Darbiniekam un </a:t>
            </a:r>
            <a:r>
              <a:rPr lang="lv-LV" dirty="0" smtClean="0"/>
              <a:t>DD </a:t>
            </a:r>
            <a:r>
              <a:rPr lang="lv-LV" dirty="0"/>
              <a:t>vienojoties, </a:t>
            </a:r>
            <a:r>
              <a:rPr lang="lv-LV" b="1" u="sng" dirty="0"/>
              <a:t>apmaksāto atpūtu var pievienot ikgadējam apmaksātajam atvaļinājumam</a:t>
            </a:r>
            <a:r>
              <a:rPr lang="lv-LV" b="1" dirty="0"/>
              <a:t>;</a:t>
            </a:r>
          </a:p>
          <a:p>
            <a:pPr>
              <a:buFont typeface="Wingdings" panose="05000000000000000000" pitchFamily="2" charset="2"/>
              <a:buChar char="ü"/>
            </a:pPr>
            <a:r>
              <a:rPr lang="lv-LV" dirty="0"/>
              <a:t>Ja darbinieks un darba devējs ir vienojušies, ka par virsstundu darbu darbiniekam piešķir apmaksātu atpūtu, bet darba tiesiskās attiecības tiek izbeigtas līdz apmaksātas atpūtas izlietošanas dienai, darba devējam ir pienākums izmaksāt attiecīgo piemaksu par virsstundu darbu – ne mazāk kā 100 procentu apmērā no darbiniekam noteiktās stundas vai dienas algas likmes.</a:t>
            </a:r>
          </a:p>
          <a:p>
            <a:endParaRPr lang="lv-LV" dirty="0" smtClean="0"/>
          </a:p>
          <a:p>
            <a:endParaRPr lang="en-US" dirty="0"/>
          </a:p>
        </p:txBody>
      </p:sp>
    </p:spTree>
    <p:extLst>
      <p:ext uri="{BB962C8B-B14F-4D97-AF65-F5344CB8AC3E}">
        <p14:creationId xmlns:p14="http://schemas.microsoft.com/office/powerpoint/2010/main" val="1919862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smtClean="0"/>
              <a:t>Virsstundu darbs</a:t>
            </a:r>
            <a:endParaRPr lang="en-US" dirty="0"/>
          </a:p>
        </p:txBody>
      </p:sp>
      <p:sp>
        <p:nvSpPr>
          <p:cNvPr id="3" name="Content Placeholder 2"/>
          <p:cNvSpPr>
            <a:spLocks noGrp="1"/>
          </p:cNvSpPr>
          <p:nvPr>
            <p:ph idx="1"/>
          </p:nvPr>
        </p:nvSpPr>
        <p:spPr/>
        <p:txBody>
          <a:bodyPr/>
          <a:lstStyle/>
          <a:p>
            <a:pPr marL="0" indent="0">
              <a:buNone/>
            </a:pPr>
            <a:r>
              <a:rPr lang="lv-LV" dirty="0"/>
              <a:t>Piem</a:t>
            </a:r>
            <a:r>
              <a:rPr lang="lv-LV" dirty="0" smtClean="0"/>
              <a:t>.:</a:t>
            </a:r>
          </a:p>
          <a:p>
            <a:pPr marL="0" indent="0">
              <a:buNone/>
            </a:pPr>
            <a:r>
              <a:rPr lang="lv-LV" dirty="0"/>
              <a:t>D</a:t>
            </a:r>
            <a:r>
              <a:rPr lang="lv-LV" dirty="0" smtClean="0"/>
              <a:t>arbiniekam </a:t>
            </a:r>
            <a:r>
              <a:rPr lang="lv-LV" dirty="0"/>
              <a:t>ir noteikta stundas likme 5 eiro apmērā un piemaksa par virsstundu darbu ir 100%, tad darbiniekam ir tiesības saņemt par attiecīgo virsstundu 5 eiro (stundas likme) + 5 eiro (piemaksa</a:t>
            </a:r>
            <a:r>
              <a:rPr lang="lv-LV" dirty="0" smtClean="0"/>
              <a:t>).</a:t>
            </a:r>
          </a:p>
          <a:p>
            <a:pPr marL="0" indent="0">
              <a:buNone/>
            </a:pPr>
            <a:r>
              <a:rPr lang="lv-LV" dirty="0" smtClean="0"/>
              <a:t> </a:t>
            </a:r>
            <a:r>
              <a:rPr lang="lv-LV" dirty="0"/>
              <a:t>Ja puses vienotos, ka piemaksa tiks aizstāta ar apmaksātu atpūtas laiku, tad tas nozīmētu, ka darbiniekam par attiecīgo virsstundu tiek izmaksāti 5 eiro (stundas likme), bet piemaksa (5 eiro apmērā) tiek aizstāta ar vienu apmaksātu atpūtas stundu citā dienā.</a:t>
            </a:r>
          </a:p>
          <a:p>
            <a:endParaRPr lang="en-US" dirty="0"/>
          </a:p>
        </p:txBody>
      </p:sp>
    </p:spTree>
    <p:extLst>
      <p:ext uri="{BB962C8B-B14F-4D97-AF65-F5344CB8AC3E}">
        <p14:creationId xmlns:p14="http://schemas.microsoft.com/office/powerpoint/2010/main" val="997664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b="1" dirty="0" smtClean="0"/>
              <a:t>Papildatvaļinājums (DL 151.p.)</a:t>
            </a:r>
            <a:endParaRPr lang="en-US" b="1" dirty="0"/>
          </a:p>
        </p:txBody>
      </p:sp>
      <p:sp>
        <p:nvSpPr>
          <p:cNvPr id="3" name="Content Placeholder 2"/>
          <p:cNvSpPr>
            <a:spLocks noGrp="1"/>
          </p:cNvSpPr>
          <p:nvPr>
            <p:ph idx="1"/>
          </p:nvPr>
        </p:nvSpPr>
        <p:spPr/>
        <p:txBody>
          <a:bodyPr>
            <a:normAutofit/>
          </a:bodyPr>
          <a:lstStyle/>
          <a:p>
            <a:pPr marL="0" indent="0">
              <a:buNone/>
            </a:pPr>
            <a:r>
              <a:rPr lang="lv-LV" dirty="0" smtClean="0"/>
              <a:t>Nosaka:</a:t>
            </a:r>
          </a:p>
          <a:p>
            <a:r>
              <a:rPr lang="lv-LV" dirty="0" smtClean="0"/>
              <a:t>DL   </a:t>
            </a:r>
          </a:p>
          <a:p>
            <a:pPr marL="0" indent="0">
              <a:buNone/>
            </a:pPr>
            <a:r>
              <a:rPr lang="lv-LV" dirty="0" smtClean="0"/>
              <a:t> </a:t>
            </a:r>
          </a:p>
          <a:p>
            <a:r>
              <a:rPr lang="lv-LV" dirty="0" smtClean="0"/>
              <a:t>D līgums/ D Koplīgums</a:t>
            </a:r>
            <a:endParaRPr lang="en-US" dirty="0"/>
          </a:p>
        </p:txBody>
      </p:sp>
    </p:spTree>
    <p:extLst>
      <p:ext uri="{BB962C8B-B14F-4D97-AF65-F5344CB8AC3E}">
        <p14:creationId xmlns:p14="http://schemas.microsoft.com/office/powerpoint/2010/main" val="2447361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b="1" dirty="0" smtClean="0"/>
              <a:t>Papildatvaļinājums</a:t>
            </a:r>
            <a:endParaRPr lang="en-US" b="1" dirty="0"/>
          </a:p>
        </p:txBody>
      </p:sp>
      <p:sp>
        <p:nvSpPr>
          <p:cNvPr id="3" name="Content Placeholder 2"/>
          <p:cNvSpPr>
            <a:spLocks noGrp="1"/>
          </p:cNvSpPr>
          <p:nvPr>
            <p:ph idx="1"/>
          </p:nvPr>
        </p:nvSpPr>
        <p:spPr/>
        <p:txBody>
          <a:bodyPr>
            <a:normAutofit/>
          </a:bodyPr>
          <a:lstStyle/>
          <a:p>
            <a:pPr marL="0" indent="0">
              <a:buNone/>
            </a:pPr>
            <a:endParaRPr lang="lv-LV" dirty="0"/>
          </a:p>
          <a:p>
            <a:r>
              <a:rPr lang="lv-LV" dirty="0" smtClean="0"/>
              <a:t> </a:t>
            </a:r>
            <a:r>
              <a:rPr lang="lv-LV" b="1" dirty="0"/>
              <a:t>DL </a:t>
            </a:r>
            <a:r>
              <a:rPr lang="lv-LV" dirty="0"/>
              <a:t>151. </a:t>
            </a:r>
            <a:r>
              <a:rPr lang="lv-LV" dirty="0" smtClean="0"/>
              <a:t>p. </a:t>
            </a:r>
            <a:r>
              <a:rPr lang="lv-LV" dirty="0"/>
              <a:t>papildināts ar </a:t>
            </a:r>
            <a:r>
              <a:rPr lang="lv-LV" dirty="0" smtClean="0"/>
              <a:t>4.d. </a:t>
            </a:r>
            <a:r>
              <a:rPr lang="lv-LV" dirty="0"/>
              <a:t>un </a:t>
            </a:r>
            <a:r>
              <a:rPr lang="lv-LV" dirty="0" smtClean="0"/>
              <a:t>5. d., </a:t>
            </a:r>
            <a:r>
              <a:rPr lang="lv-LV" b="1" dirty="0"/>
              <a:t>nosakot</a:t>
            </a:r>
            <a:r>
              <a:rPr lang="lv-LV" dirty="0"/>
              <a:t>, ka </a:t>
            </a:r>
            <a:r>
              <a:rPr lang="lv-LV" b="1" u="sng" dirty="0"/>
              <a:t>ikgadējo apmaksāto papildatvaļinājumu par kārtējo gadu piešķir un to izmanto līdz nākamā gada ikgadējam apmaksātajam atvaļinājumam</a:t>
            </a:r>
            <a:r>
              <a:rPr lang="lv-LV" b="1" u="sng" dirty="0" smtClean="0"/>
              <a:t>.</a:t>
            </a:r>
          </a:p>
          <a:p>
            <a:pPr marL="0" indent="0">
              <a:buNone/>
            </a:pPr>
            <a:endParaRPr lang="lv-LV" b="1" dirty="0"/>
          </a:p>
          <a:p>
            <a:r>
              <a:rPr lang="lv-LV" b="1" dirty="0"/>
              <a:t>Ikgadējā apmaksātā papildatvaļinājuma atlīdzināšana naudā nav pieļaujama, izņemot gadījumu</a:t>
            </a:r>
            <a:r>
              <a:rPr lang="lv-LV" dirty="0"/>
              <a:t>, kad darba tiesiskās attiecības tiek izbeigtas un darbinieks ikgadējo apmaksāto papildatvaļinājumu nav izmantojis.</a:t>
            </a:r>
          </a:p>
          <a:p>
            <a:endParaRPr lang="en-US" dirty="0"/>
          </a:p>
        </p:txBody>
      </p:sp>
    </p:spTree>
    <p:extLst>
      <p:ext uri="{BB962C8B-B14F-4D97-AF65-F5344CB8AC3E}">
        <p14:creationId xmlns:p14="http://schemas.microsoft.com/office/powerpoint/2010/main" val="4292608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smtClean="0"/>
              <a:t>Apmācību izdevumu </a:t>
            </a:r>
            <a:r>
              <a:rPr lang="lv-LV" b="1" smtClean="0"/>
              <a:t>atlīdzināšana (DL 96.p.)</a:t>
            </a:r>
            <a:endParaRPr lang="en-US" b="1" dirty="0"/>
          </a:p>
        </p:txBody>
      </p:sp>
      <p:sp>
        <p:nvSpPr>
          <p:cNvPr id="3" name="Content Placeholder 2"/>
          <p:cNvSpPr>
            <a:spLocks noGrp="1"/>
          </p:cNvSpPr>
          <p:nvPr>
            <p:ph idx="1"/>
          </p:nvPr>
        </p:nvSpPr>
        <p:spPr/>
        <p:txBody>
          <a:bodyPr>
            <a:normAutofit/>
          </a:bodyPr>
          <a:lstStyle/>
          <a:p>
            <a:pPr marL="0" indent="0">
              <a:buNone/>
            </a:pPr>
            <a:r>
              <a:rPr lang="lv-LV" dirty="0" smtClean="0"/>
              <a:t> DD var </a:t>
            </a:r>
            <a:r>
              <a:rPr lang="lv-LV" dirty="0"/>
              <a:t>prasīt, lai </a:t>
            </a:r>
            <a:r>
              <a:rPr lang="lv-LV" b="1" dirty="0"/>
              <a:t>darbinieks atlīdzina </a:t>
            </a:r>
            <a:r>
              <a:rPr lang="lv-LV" b="1" dirty="0" smtClean="0"/>
              <a:t>DD </a:t>
            </a:r>
            <a:r>
              <a:rPr lang="lv-LV" b="1" dirty="0"/>
              <a:t>izdevumus </a:t>
            </a:r>
            <a:r>
              <a:rPr lang="lv-LV" dirty="0"/>
              <a:t>par darbinieka profesionālo apmācību vai kvalifikācijas paaugstināšanu, kas notikusi saskaņā ar noslēgto vienošanos, arī </a:t>
            </a:r>
            <a:r>
              <a:rPr lang="lv-LV" b="1" dirty="0"/>
              <a:t>gadījumos,</a:t>
            </a:r>
            <a:r>
              <a:rPr lang="lv-LV" dirty="0"/>
              <a:t> </a:t>
            </a:r>
            <a:r>
              <a:rPr lang="lv-LV" b="1" dirty="0"/>
              <a:t>ja darbinieks ar savu uzvedību vai rīcību ir veicinājis darba </a:t>
            </a:r>
            <a:r>
              <a:rPr lang="lv-LV" b="1" dirty="0" smtClean="0"/>
              <a:t>tiesisko </a:t>
            </a:r>
            <a:r>
              <a:rPr lang="lv-LV" b="1" dirty="0"/>
              <a:t>attiecību izbeigšanos un </a:t>
            </a:r>
            <a:r>
              <a:rPr lang="lv-LV" b="1" dirty="0" smtClean="0"/>
              <a:t>DD </a:t>
            </a:r>
            <a:r>
              <a:rPr lang="lv-LV" b="1" dirty="0"/>
              <a:t>ir uzteicis darba līgumu. </a:t>
            </a:r>
            <a:endParaRPr lang="lv-LV" b="1" dirty="0" smtClean="0"/>
          </a:p>
          <a:p>
            <a:pPr marL="0" indent="0">
              <a:buNone/>
            </a:pPr>
            <a:endParaRPr lang="lv-LV" dirty="0" smtClean="0"/>
          </a:p>
          <a:p>
            <a:pPr marL="0" indent="0">
              <a:buNone/>
            </a:pPr>
            <a:endParaRPr lang="en-US" dirty="0"/>
          </a:p>
        </p:txBody>
      </p:sp>
    </p:spTree>
    <p:extLst>
      <p:ext uri="{BB962C8B-B14F-4D97-AF65-F5344CB8AC3E}">
        <p14:creationId xmlns:p14="http://schemas.microsoft.com/office/powerpoint/2010/main" val="3386462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Apmācību izdevumu atlīdzināšana </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lv-LV" dirty="0"/>
              <a:t> Pamatojoties uz DL 101. panta pirmās daļas 1., 2., 3., 4. un 5. punktā noteiktajiem gadījumiem, un  101. panta </a:t>
            </a:r>
            <a:r>
              <a:rPr lang="lv-LV" dirty="0" smtClean="0"/>
              <a:t>5. </a:t>
            </a:r>
            <a:r>
              <a:rPr lang="lv-LV" dirty="0"/>
              <a:t>daļā noteiktajā gadījumā. Gadījumi:</a:t>
            </a:r>
          </a:p>
          <a:p>
            <a:r>
              <a:rPr lang="lv-LV" b="1" dirty="0"/>
              <a:t>darbinieks bez attaisnojoša iemesla būtiski pārkāpis darba līgumu vai noteikto darba kārtību;</a:t>
            </a:r>
          </a:p>
          <a:p>
            <a:r>
              <a:rPr lang="lv-LV" b="1" dirty="0"/>
              <a:t>darbinieks, veicot darbu, rīkojies prettiesiski un tādēļ zaudējis darba devēja uzticību;</a:t>
            </a:r>
          </a:p>
          <a:p>
            <a:r>
              <a:rPr lang="lv-LV" b="1" dirty="0"/>
              <a:t>darbinieks, veicot darbu, rīkojies pretēji labiem tikumiem, un šāda rīcība nav savienojama ar darba tiesisko attiecību turpināšanu;</a:t>
            </a:r>
          </a:p>
          <a:p>
            <a:r>
              <a:rPr lang="lv-LV" b="1" dirty="0"/>
              <a:t>darbinieks, veicot darbu, ir alkohola, narkotiku vai toksiska reibuma stāvoklī;</a:t>
            </a:r>
          </a:p>
          <a:p>
            <a:r>
              <a:rPr lang="lv-LV" b="1" dirty="0"/>
              <a:t>darbinieks rupji pārkāpis darba aizsardzības noteikumus un apdraudējis citu personu drošību un veselību;</a:t>
            </a:r>
          </a:p>
          <a:p>
            <a:r>
              <a:rPr lang="lv-LV" b="1" dirty="0"/>
              <a:t>darba devējam ir bijis svarīgs iemesls, kas pamatojoties uz tikumības un savstarpējās taisnprātības apsvērumiem, neļauj turpināt darba tiesiskās attiecības.</a:t>
            </a:r>
          </a:p>
          <a:p>
            <a:endParaRPr lang="en-US" dirty="0"/>
          </a:p>
        </p:txBody>
      </p:sp>
    </p:spTree>
    <p:extLst>
      <p:ext uri="{BB962C8B-B14F-4D97-AF65-F5344CB8AC3E}">
        <p14:creationId xmlns:p14="http://schemas.microsoft.com/office/powerpoint/2010/main" val="27018525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b="1" dirty="0" smtClean="0"/>
              <a:t>Pārtraukumi darbā( DL 145.p.)</a:t>
            </a:r>
            <a:endParaRPr lang="en-US" b="1" dirty="0"/>
          </a:p>
        </p:txBody>
      </p:sp>
      <p:sp>
        <p:nvSpPr>
          <p:cNvPr id="3" name="Content Placeholder 2"/>
          <p:cNvSpPr>
            <a:spLocks noGrp="1"/>
          </p:cNvSpPr>
          <p:nvPr>
            <p:ph idx="1"/>
          </p:nvPr>
        </p:nvSpPr>
        <p:spPr/>
        <p:txBody>
          <a:bodyPr/>
          <a:lstStyle/>
          <a:p>
            <a:pPr marL="0" indent="0">
              <a:buNone/>
            </a:pPr>
            <a:r>
              <a:rPr lang="lv-LV" dirty="0" smtClean="0"/>
              <a:t>  Darba laika pārtraukumu veidi:</a:t>
            </a:r>
          </a:p>
          <a:p>
            <a:r>
              <a:rPr lang="lv-LV" dirty="0" smtClean="0"/>
              <a:t> Netiek ieskaitīts;</a:t>
            </a:r>
          </a:p>
          <a:p>
            <a:r>
              <a:rPr lang="lv-LV" dirty="0" smtClean="0"/>
              <a:t>Tiek ieskaitīts.</a:t>
            </a:r>
          </a:p>
          <a:p>
            <a:pPr marL="0" indent="0">
              <a:buNone/>
            </a:pPr>
            <a:r>
              <a:rPr lang="lv-LV" dirty="0" smtClean="0"/>
              <a:t>DL ir </a:t>
            </a:r>
            <a:r>
              <a:rPr lang="lv-LV" dirty="0"/>
              <a:t>precīzi noteikts, ka gadījumā, </a:t>
            </a:r>
            <a:r>
              <a:rPr lang="lv-LV" b="1" dirty="0"/>
              <a:t>ja darbiniekam pārtraukuma laikā ir noteikts aizliegums atstāt savu darba vietu un darbinieks nevar izmantot šo laikposmu pēc sava ieskata,</a:t>
            </a:r>
            <a:r>
              <a:rPr lang="lv-LV" dirty="0"/>
              <a:t> šāds pārtraukums ieskaitāms darba laikā</a:t>
            </a:r>
            <a:r>
              <a:rPr lang="lv-LV" dirty="0" smtClean="0"/>
              <a:t>.</a:t>
            </a:r>
          </a:p>
          <a:p>
            <a:pPr marL="0" indent="0">
              <a:buNone/>
            </a:pPr>
            <a:r>
              <a:rPr lang="lv-LV" dirty="0" smtClean="0"/>
              <a:t>Piem.: Apsargs</a:t>
            </a:r>
            <a:endParaRPr lang="lv-LV" dirty="0"/>
          </a:p>
          <a:p>
            <a:endParaRPr lang="en-US" dirty="0"/>
          </a:p>
        </p:txBody>
      </p:sp>
    </p:spTree>
    <p:extLst>
      <p:ext uri="{BB962C8B-B14F-4D97-AF65-F5344CB8AC3E}">
        <p14:creationId xmlns:p14="http://schemas.microsoft.com/office/powerpoint/2010/main" val="26331823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Darba līguma sastādīšana</a:t>
            </a:r>
            <a:endParaRPr lang="en-US" dirty="0"/>
          </a:p>
        </p:txBody>
      </p:sp>
      <p:sp>
        <p:nvSpPr>
          <p:cNvPr id="3" name="Content Placeholder 2"/>
          <p:cNvSpPr>
            <a:spLocks noGrp="1"/>
          </p:cNvSpPr>
          <p:nvPr>
            <p:ph idx="1"/>
          </p:nvPr>
        </p:nvSpPr>
        <p:spPr/>
        <p:txBody>
          <a:bodyPr/>
          <a:lstStyle/>
          <a:p>
            <a:pPr marL="0" indent="0">
              <a:buNone/>
            </a:pPr>
            <a:r>
              <a:rPr lang="lv-LV" b="1" dirty="0" smtClean="0"/>
              <a:t> DL </a:t>
            </a:r>
            <a:r>
              <a:rPr lang="en-US" b="1" dirty="0" smtClean="0"/>
              <a:t>35</a:t>
            </a:r>
            <a:r>
              <a:rPr lang="lv-LV" b="1" dirty="0" smtClean="0"/>
              <a:t>.p.</a:t>
            </a:r>
            <a:r>
              <a:rPr lang="en-US" b="1" dirty="0" smtClean="0"/>
              <a:t> </a:t>
            </a:r>
            <a:r>
              <a:rPr lang="en-US" b="1" dirty="0" err="1"/>
              <a:t>Darba</a:t>
            </a:r>
            <a:r>
              <a:rPr lang="en-US" b="1" dirty="0"/>
              <a:t> </a:t>
            </a:r>
            <a:r>
              <a:rPr lang="en-US" b="1" dirty="0" err="1"/>
              <a:t>līguma</a:t>
            </a:r>
            <a:r>
              <a:rPr lang="en-US" b="1" dirty="0"/>
              <a:t> </a:t>
            </a:r>
            <a:r>
              <a:rPr lang="en-US" b="1" dirty="0" err="1"/>
              <a:t>sagatavošanai</a:t>
            </a:r>
            <a:r>
              <a:rPr lang="en-US" b="1" dirty="0"/>
              <a:t> </a:t>
            </a:r>
            <a:r>
              <a:rPr lang="en-US" b="1" dirty="0" err="1"/>
              <a:t>nepieciešamie</a:t>
            </a:r>
            <a:r>
              <a:rPr lang="en-US" b="1" dirty="0"/>
              <a:t> </a:t>
            </a:r>
            <a:r>
              <a:rPr lang="en-US" b="1" dirty="0" err="1" smtClean="0"/>
              <a:t>dokumenti</a:t>
            </a:r>
            <a:r>
              <a:rPr lang="lv-LV" b="1" dirty="0" smtClean="0"/>
              <a:t>:</a:t>
            </a:r>
            <a:r>
              <a:rPr lang="en-US" b="1" dirty="0" smtClean="0"/>
              <a:t> </a:t>
            </a:r>
            <a:endParaRPr lang="en-US" dirty="0"/>
          </a:p>
          <a:p>
            <a:pPr marL="0" indent="0">
              <a:buNone/>
            </a:pPr>
            <a:r>
              <a:rPr lang="en-US" dirty="0"/>
              <a:t>(1) </a:t>
            </a:r>
            <a:r>
              <a:rPr lang="en-US" dirty="0" err="1"/>
              <a:t>Sagatavojot</a:t>
            </a:r>
            <a:r>
              <a:rPr lang="en-US" dirty="0"/>
              <a:t> </a:t>
            </a:r>
            <a:r>
              <a:rPr lang="en-US" dirty="0" err="1"/>
              <a:t>darba</a:t>
            </a:r>
            <a:r>
              <a:rPr lang="en-US" dirty="0"/>
              <a:t> </a:t>
            </a:r>
            <a:r>
              <a:rPr lang="en-US" dirty="0" err="1"/>
              <a:t>līgumu</a:t>
            </a:r>
            <a:r>
              <a:rPr lang="en-US" dirty="0"/>
              <a:t>, </a:t>
            </a:r>
            <a:r>
              <a:rPr lang="en-US" b="1" dirty="0" err="1"/>
              <a:t>pretendentam</a:t>
            </a:r>
            <a:r>
              <a:rPr lang="en-US" b="1" dirty="0"/>
              <a:t> </a:t>
            </a:r>
            <a:r>
              <a:rPr lang="en-US" b="1" dirty="0" err="1"/>
              <a:t>ir</a:t>
            </a:r>
            <a:r>
              <a:rPr lang="en-US" b="1" dirty="0"/>
              <a:t> </a:t>
            </a:r>
            <a:r>
              <a:rPr lang="en-US" b="1" dirty="0" err="1"/>
              <a:t>pienākums</a:t>
            </a:r>
            <a:r>
              <a:rPr lang="en-US" dirty="0"/>
              <a:t>:</a:t>
            </a:r>
          </a:p>
          <a:p>
            <a:endParaRPr lang="lv-LV" dirty="0" smtClean="0"/>
          </a:p>
          <a:p>
            <a:r>
              <a:rPr lang="en-US" dirty="0" smtClean="0"/>
              <a:t>1</a:t>
            </a:r>
            <a:r>
              <a:rPr lang="en-US" dirty="0"/>
              <a:t>) </a:t>
            </a:r>
            <a:r>
              <a:rPr lang="en-US" b="1" dirty="0" err="1"/>
              <a:t>uzrādīt</a:t>
            </a:r>
            <a:r>
              <a:rPr lang="en-US" dirty="0"/>
              <a:t> </a:t>
            </a:r>
            <a:r>
              <a:rPr lang="en-US" dirty="0" err="1"/>
              <a:t>personu</a:t>
            </a:r>
            <a:r>
              <a:rPr lang="en-US" dirty="0"/>
              <a:t> </a:t>
            </a:r>
            <a:r>
              <a:rPr lang="en-US" dirty="0" err="1"/>
              <a:t>apliecinošu</a:t>
            </a:r>
            <a:r>
              <a:rPr lang="en-US" dirty="0"/>
              <a:t> </a:t>
            </a:r>
            <a:r>
              <a:rPr lang="en-US" dirty="0" err="1" smtClean="0"/>
              <a:t>dokumentu</a:t>
            </a:r>
            <a:r>
              <a:rPr lang="lv-LV" dirty="0" smtClean="0"/>
              <a:t>(Personu apliecinošu dokumentu likums)</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400991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smtClean="0"/>
              <a:t>Semināra tēmas</a:t>
            </a:r>
            <a:endParaRPr lang="en-US" dirty="0"/>
          </a:p>
        </p:txBody>
      </p:sp>
      <p:sp>
        <p:nvSpPr>
          <p:cNvPr id="3" name="Content Placeholder 2"/>
          <p:cNvSpPr>
            <a:spLocks noGrp="1"/>
          </p:cNvSpPr>
          <p:nvPr>
            <p:ph idx="1"/>
          </p:nvPr>
        </p:nvSpPr>
        <p:spPr/>
        <p:txBody>
          <a:bodyPr/>
          <a:lstStyle/>
          <a:p>
            <a:r>
              <a:rPr lang="lv-LV" dirty="0" smtClean="0"/>
              <a:t>Darba likuma grozījumi;</a:t>
            </a:r>
          </a:p>
          <a:p>
            <a:r>
              <a:rPr lang="lv-LV" dirty="0" smtClean="0"/>
              <a:t>Darba līguma sastādīšana;</a:t>
            </a:r>
          </a:p>
          <a:p>
            <a:r>
              <a:rPr lang="lv-LV" dirty="0" smtClean="0"/>
              <a:t>Darbinieka amata apraksts;</a:t>
            </a:r>
          </a:p>
          <a:p>
            <a:r>
              <a:rPr lang="lv-LV" dirty="0" smtClean="0"/>
              <a:t>Darba laika organizācija;</a:t>
            </a:r>
          </a:p>
          <a:p>
            <a:r>
              <a:rPr lang="lv-LV" dirty="0" smtClean="0"/>
              <a:t>Darbinieka un darba devēja  tiesības/pienākumi atvaļinājuma laikā;</a:t>
            </a:r>
          </a:p>
          <a:p>
            <a:r>
              <a:rPr lang="lv-LV" dirty="0" smtClean="0"/>
              <a:t>Darba disciplīnas pārkāpumi;</a:t>
            </a:r>
          </a:p>
          <a:p>
            <a:r>
              <a:rPr lang="lv-LV" dirty="0" smtClean="0"/>
              <a:t>Darbinieka iepazīstināšana ar rīkojumu;</a:t>
            </a:r>
          </a:p>
          <a:p>
            <a:r>
              <a:rPr lang="lv-LV" dirty="0" smtClean="0"/>
              <a:t>Darbinieka personas lieta</a:t>
            </a:r>
          </a:p>
          <a:p>
            <a:endParaRPr lang="en-US" dirty="0"/>
          </a:p>
        </p:txBody>
      </p:sp>
    </p:spTree>
    <p:extLst>
      <p:ext uri="{BB962C8B-B14F-4D97-AF65-F5344CB8AC3E}">
        <p14:creationId xmlns:p14="http://schemas.microsoft.com/office/powerpoint/2010/main" val="71323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2) </a:t>
            </a:r>
            <a:r>
              <a:rPr lang="en-US" dirty="0" err="1"/>
              <a:t>iesniegt</a:t>
            </a:r>
            <a:r>
              <a:rPr lang="en-US" dirty="0"/>
              <a:t> </a:t>
            </a:r>
            <a:r>
              <a:rPr lang="en-US" dirty="0" err="1"/>
              <a:t>citus</a:t>
            </a:r>
            <a:r>
              <a:rPr lang="en-US" dirty="0"/>
              <a:t> </a:t>
            </a:r>
            <a:r>
              <a:rPr lang="en-US" dirty="0" err="1"/>
              <a:t>dokumentus</a:t>
            </a:r>
            <a:r>
              <a:rPr lang="en-US" dirty="0"/>
              <a:t> </a:t>
            </a:r>
            <a:r>
              <a:rPr lang="en-US" dirty="0" err="1"/>
              <a:t>normatīvajos</a:t>
            </a:r>
            <a:r>
              <a:rPr lang="en-US" dirty="0"/>
              <a:t> </a:t>
            </a:r>
            <a:r>
              <a:rPr lang="en-US" dirty="0" err="1"/>
              <a:t>aktos</a:t>
            </a:r>
            <a:r>
              <a:rPr lang="en-US" dirty="0"/>
              <a:t> </a:t>
            </a:r>
            <a:r>
              <a:rPr lang="en-US" dirty="0" err="1"/>
              <a:t>paredzētajos</a:t>
            </a:r>
            <a:r>
              <a:rPr lang="en-US" dirty="0"/>
              <a:t> </a:t>
            </a:r>
            <a:r>
              <a:rPr lang="en-US" dirty="0" err="1"/>
              <a:t>gadījumos</a:t>
            </a:r>
            <a:r>
              <a:rPr lang="en-US" dirty="0" smtClean="0"/>
              <a:t>.</a:t>
            </a:r>
            <a:endParaRPr lang="lv-LV" dirty="0" smtClean="0"/>
          </a:p>
          <a:p>
            <a:pPr marL="0" indent="0">
              <a:buNone/>
            </a:pPr>
            <a:r>
              <a:rPr lang="lv-LV" dirty="0" smtClean="0"/>
              <a:t>(2)...</a:t>
            </a:r>
            <a:r>
              <a:rPr lang="lv-LV" dirty="0"/>
              <a:t> darba devējam ir tiesības pieprasīt, lai </a:t>
            </a:r>
            <a:r>
              <a:rPr lang="lv-LV" b="1" dirty="0"/>
              <a:t>pretendents uzrāda </a:t>
            </a:r>
            <a:r>
              <a:rPr lang="lv-LV" dirty="0"/>
              <a:t>dokumentus, kas apliecina viņa izglītību vai profesionālo sagatavotību.</a:t>
            </a:r>
            <a:endParaRPr lang="en-US" dirty="0"/>
          </a:p>
          <a:p>
            <a:pPr marL="0" indent="0">
              <a:buNone/>
            </a:pPr>
            <a:r>
              <a:rPr lang="lv-LV" dirty="0" smtClean="0"/>
              <a:t>.</a:t>
            </a:r>
            <a:endParaRPr lang="en-US" dirty="0"/>
          </a:p>
        </p:txBody>
      </p:sp>
    </p:spTree>
    <p:extLst>
      <p:ext uri="{BB962C8B-B14F-4D97-AF65-F5344CB8AC3E}">
        <p14:creationId xmlns:p14="http://schemas.microsoft.com/office/powerpoint/2010/main" val="1944995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lv-LV" dirty="0"/>
              <a:t>(3) Sagatavojot darba līgumu, darba devējam ir pienākums pieprasīt, lai ārzemnieks </a:t>
            </a:r>
            <a:r>
              <a:rPr lang="lv-LV" b="1" dirty="0"/>
              <a:t>uzrāda vīzu </a:t>
            </a:r>
            <a:r>
              <a:rPr lang="lv-LV" dirty="0"/>
              <a:t>vai uzturēšanās atļauju, kas apliecina, ka ārzemniekam piešķirtas tiesības uz nodarbinātību, izņemot normatīvajos aktos noteiktos gadījumus, kad apliecinājums par tiesībām uz nodarbinātību pie noteikta darba devēja un noteiktā specialitātē (profesijā) nav nepieciešams. Šis noteikums neattiecas uz Eiropas Savienības pilsoņiem un personām, kurām ir brīvas pārvietošanās tiesības Eiropas Savienībā atbilstoši Eiropas Parlamenta un Padomes 2006.gada 15.marta regulas Nr. </a:t>
            </a:r>
            <a:r>
              <a:rPr lang="lv-LV" dirty="0">
                <a:hlinkClick r:id="rId2"/>
              </a:rPr>
              <a:t>562/2006</a:t>
            </a:r>
            <a:r>
              <a:rPr lang="lv-LV" dirty="0"/>
              <a:t>, ar kuru ievieš Kopienas Kodeksu par noteikumiem, kas reglamentē personu pārvietošanos pār robežām (Šengenas Robežu kodekss), 2.panta 5.punktam</a:t>
            </a:r>
            <a:endParaRPr lang="en-US" dirty="0"/>
          </a:p>
        </p:txBody>
      </p:sp>
    </p:spTree>
    <p:extLst>
      <p:ext uri="{BB962C8B-B14F-4D97-AF65-F5344CB8AC3E}">
        <p14:creationId xmlns:p14="http://schemas.microsoft.com/office/powerpoint/2010/main" val="18760668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lv-LV" dirty="0" smtClean="0"/>
              <a:t>DD 36.p. var pieprasīt pretendenta veselības pārbaudi(apmaksā DD)</a:t>
            </a:r>
            <a:endParaRPr lang="en-US" dirty="0"/>
          </a:p>
        </p:txBody>
      </p:sp>
    </p:spTree>
    <p:extLst>
      <p:ext uri="{BB962C8B-B14F-4D97-AF65-F5344CB8AC3E}">
        <p14:creationId xmlns:p14="http://schemas.microsoft.com/office/powerpoint/2010/main" val="38560057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Darba līguma saturs</a:t>
            </a:r>
            <a:endParaRPr lang="en-US" dirty="0"/>
          </a:p>
        </p:txBody>
      </p:sp>
      <p:sp>
        <p:nvSpPr>
          <p:cNvPr id="3" name="Content Placeholder 2"/>
          <p:cNvSpPr>
            <a:spLocks noGrp="1"/>
          </p:cNvSpPr>
          <p:nvPr>
            <p:ph idx="1"/>
          </p:nvPr>
        </p:nvSpPr>
        <p:spPr/>
        <p:txBody>
          <a:bodyPr>
            <a:normAutofit/>
          </a:bodyPr>
          <a:lstStyle/>
          <a:p>
            <a:pPr marL="0" indent="0">
              <a:buNone/>
            </a:pPr>
            <a:r>
              <a:rPr lang="lv-LV" dirty="0"/>
              <a:t>Darba līgumā norāda(DL40.p.2.d.):</a:t>
            </a:r>
          </a:p>
          <a:p>
            <a:pPr marL="0" indent="0">
              <a:buNone/>
            </a:pPr>
            <a:endParaRPr lang="lv-LV" dirty="0"/>
          </a:p>
          <a:p>
            <a:r>
              <a:rPr lang="lv-LV" dirty="0"/>
              <a:t>1) darbinieka vārdu, uzvārdu, personas kodu (ārzemniekam, kuram nav personas koda, — dzimšanas datumu), dzīvesvietu, darba devēja vārdu, uzvārdu (</a:t>
            </a:r>
            <a:r>
              <a:rPr lang="lv-LV" dirty="0" smtClean="0"/>
              <a:t>nosaukumu) vai </a:t>
            </a:r>
            <a:r>
              <a:rPr lang="lv-LV" dirty="0"/>
              <a:t>reģistrācijas numuru un adresi</a:t>
            </a:r>
            <a:r>
              <a:rPr lang="lv-LV" dirty="0" smtClean="0"/>
              <a:t>;</a:t>
            </a:r>
          </a:p>
          <a:p>
            <a:r>
              <a:rPr lang="en-US" dirty="0"/>
              <a:t>2) </a:t>
            </a:r>
            <a:r>
              <a:rPr lang="en-US" dirty="0" err="1"/>
              <a:t>darba</a:t>
            </a:r>
            <a:r>
              <a:rPr lang="en-US" dirty="0"/>
              <a:t> </a:t>
            </a:r>
            <a:r>
              <a:rPr lang="en-US" dirty="0" err="1"/>
              <a:t>tiesisko</a:t>
            </a:r>
            <a:r>
              <a:rPr lang="en-US" dirty="0"/>
              <a:t> </a:t>
            </a:r>
            <a:r>
              <a:rPr lang="en-US" dirty="0" err="1"/>
              <a:t>attiecību</a:t>
            </a:r>
            <a:r>
              <a:rPr lang="en-US" dirty="0"/>
              <a:t> </a:t>
            </a:r>
            <a:r>
              <a:rPr lang="en-US" dirty="0" err="1"/>
              <a:t>sākuma</a:t>
            </a:r>
            <a:r>
              <a:rPr lang="en-US" dirty="0"/>
              <a:t> </a:t>
            </a:r>
            <a:r>
              <a:rPr lang="en-US" dirty="0" err="1"/>
              <a:t>datumu</a:t>
            </a:r>
            <a:r>
              <a:rPr lang="en-US" dirty="0"/>
              <a:t>;</a:t>
            </a:r>
          </a:p>
          <a:p>
            <a:r>
              <a:rPr lang="en-US" dirty="0"/>
              <a:t>3) </a:t>
            </a:r>
            <a:r>
              <a:rPr lang="en-US" dirty="0" err="1"/>
              <a:t>darba</a:t>
            </a:r>
            <a:r>
              <a:rPr lang="en-US" dirty="0"/>
              <a:t> </a:t>
            </a:r>
            <a:r>
              <a:rPr lang="en-US" dirty="0" err="1"/>
              <a:t>tiesisko</a:t>
            </a:r>
            <a:r>
              <a:rPr lang="en-US" dirty="0"/>
              <a:t> </a:t>
            </a:r>
            <a:r>
              <a:rPr lang="en-US" dirty="0" err="1"/>
              <a:t>attiecību</a:t>
            </a:r>
            <a:r>
              <a:rPr lang="en-US" dirty="0"/>
              <a:t> </a:t>
            </a:r>
            <a:r>
              <a:rPr lang="en-US" dirty="0" err="1"/>
              <a:t>paredzamo</a:t>
            </a:r>
            <a:r>
              <a:rPr lang="en-US" dirty="0"/>
              <a:t> </a:t>
            </a:r>
            <a:r>
              <a:rPr lang="en-US" dirty="0" err="1"/>
              <a:t>ilgumu</a:t>
            </a:r>
            <a:r>
              <a:rPr lang="en-US" dirty="0"/>
              <a:t> (ja </a:t>
            </a:r>
            <a:r>
              <a:rPr lang="en-US" dirty="0" err="1"/>
              <a:t>darba</a:t>
            </a:r>
            <a:r>
              <a:rPr lang="en-US" dirty="0"/>
              <a:t> </a:t>
            </a:r>
            <a:r>
              <a:rPr lang="en-US" dirty="0" err="1"/>
              <a:t>līgums</a:t>
            </a:r>
            <a:r>
              <a:rPr lang="en-US" dirty="0"/>
              <a:t> </a:t>
            </a:r>
            <a:r>
              <a:rPr lang="en-US" dirty="0" err="1"/>
              <a:t>noslēgts</a:t>
            </a:r>
            <a:r>
              <a:rPr lang="en-US" dirty="0"/>
              <a:t> </a:t>
            </a:r>
            <a:r>
              <a:rPr lang="en-US" dirty="0" err="1"/>
              <a:t>uz</a:t>
            </a:r>
            <a:r>
              <a:rPr lang="en-US" dirty="0"/>
              <a:t> </a:t>
            </a:r>
            <a:r>
              <a:rPr lang="en-US" dirty="0" err="1"/>
              <a:t>noteiktu</a:t>
            </a:r>
            <a:r>
              <a:rPr lang="en-US" dirty="0"/>
              <a:t> </a:t>
            </a:r>
            <a:r>
              <a:rPr lang="en-US" dirty="0" err="1"/>
              <a:t>laiku</a:t>
            </a:r>
            <a:r>
              <a:rPr lang="en-US" dirty="0"/>
              <a:t>);</a:t>
            </a:r>
          </a:p>
          <a:p>
            <a:endParaRPr lang="en-US" dirty="0"/>
          </a:p>
        </p:txBody>
      </p:sp>
    </p:spTree>
    <p:extLst>
      <p:ext uri="{BB962C8B-B14F-4D97-AF65-F5344CB8AC3E}">
        <p14:creationId xmlns:p14="http://schemas.microsoft.com/office/powerpoint/2010/main" val="35072230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4) </a:t>
            </a:r>
            <a:r>
              <a:rPr lang="en-US" dirty="0" err="1"/>
              <a:t>darba</a:t>
            </a:r>
            <a:r>
              <a:rPr lang="en-US" dirty="0"/>
              <a:t> </a:t>
            </a:r>
            <a:r>
              <a:rPr lang="en-US" dirty="0" err="1"/>
              <a:t>vietu</a:t>
            </a:r>
            <a:r>
              <a:rPr lang="en-US" dirty="0"/>
              <a:t> (ja </a:t>
            </a:r>
            <a:r>
              <a:rPr lang="en-US" dirty="0" err="1"/>
              <a:t>darba</a:t>
            </a:r>
            <a:r>
              <a:rPr lang="en-US" dirty="0"/>
              <a:t> </a:t>
            </a:r>
            <a:r>
              <a:rPr lang="en-US" dirty="0" err="1"/>
              <a:t>pienākumu</a:t>
            </a:r>
            <a:r>
              <a:rPr lang="en-US" dirty="0"/>
              <a:t> </a:t>
            </a:r>
            <a:r>
              <a:rPr lang="en-US" dirty="0" err="1"/>
              <a:t>veikšana</a:t>
            </a:r>
            <a:r>
              <a:rPr lang="en-US" dirty="0"/>
              <a:t> </a:t>
            </a:r>
            <a:r>
              <a:rPr lang="en-US" dirty="0" err="1"/>
              <a:t>nav</a:t>
            </a:r>
            <a:r>
              <a:rPr lang="en-US" dirty="0"/>
              <a:t> </a:t>
            </a:r>
            <a:r>
              <a:rPr lang="en-US" dirty="0" err="1"/>
              <a:t>paredzēta</a:t>
            </a:r>
            <a:r>
              <a:rPr lang="en-US" dirty="0"/>
              <a:t> </a:t>
            </a:r>
            <a:r>
              <a:rPr lang="en-US" dirty="0" err="1"/>
              <a:t>kādā</a:t>
            </a:r>
            <a:r>
              <a:rPr lang="en-US" dirty="0"/>
              <a:t> </a:t>
            </a:r>
            <a:r>
              <a:rPr lang="en-US" dirty="0" err="1"/>
              <a:t>noteiktā</a:t>
            </a:r>
            <a:r>
              <a:rPr lang="en-US" dirty="0"/>
              <a:t> </a:t>
            </a:r>
            <a:r>
              <a:rPr lang="en-US" dirty="0" err="1"/>
              <a:t>darba</a:t>
            </a:r>
            <a:r>
              <a:rPr lang="en-US" dirty="0"/>
              <a:t> </a:t>
            </a:r>
            <a:r>
              <a:rPr lang="en-US" dirty="0" err="1"/>
              <a:t>vietā</a:t>
            </a:r>
            <a:r>
              <a:rPr lang="en-US" dirty="0"/>
              <a:t>, to, </a:t>
            </a:r>
            <a:r>
              <a:rPr lang="en-US" dirty="0" err="1"/>
              <a:t>ka</a:t>
            </a:r>
            <a:r>
              <a:rPr lang="en-US" dirty="0"/>
              <a:t> </a:t>
            </a:r>
            <a:r>
              <a:rPr lang="en-US" dirty="0" err="1"/>
              <a:t>darbinieku</a:t>
            </a:r>
            <a:r>
              <a:rPr lang="en-US" dirty="0"/>
              <a:t> </a:t>
            </a:r>
            <a:r>
              <a:rPr lang="en-US" dirty="0" err="1"/>
              <a:t>var</a:t>
            </a:r>
            <a:r>
              <a:rPr lang="en-US" dirty="0"/>
              <a:t> </a:t>
            </a:r>
            <a:r>
              <a:rPr lang="en-US" dirty="0" err="1"/>
              <a:t>nodarbināt</a:t>
            </a:r>
            <a:r>
              <a:rPr lang="en-US" dirty="0"/>
              <a:t> </a:t>
            </a:r>
            <a:r>
              <a:rPr lang="en-US" dirty="0" err="1"/>
              <a:t>dažādās</a:t>
            </a:r>
            <a:r>
              <a:rPr lang="en-US" dirty="0"/>
              <a:t> </a:t>
            </a:r>
            <a:r>
              <a:rPr lang="en-US" dirty="0" err="1"/>
              <a:t>vietās</a:t>
            </a:r>
            <a:r>
              <a:rPr lang="en-US" dirty="0"/>
              <a:t>);</a:t>
            </a:r>
          </a:p>
          <a:p>
            <a:r>
              <a:rPr lang="en-US" dirty="0"/>
              <a:t>5) </a:t>
            </a:r>
            <a:r>
              <a:rPr lang="en-US" dirty="0" err="1"/>
              <a:t>darbinieka</a:t>
            </a:r>
            <a:r>
              <a:rPr lang="en-US" dirty="0"/>
              <a:t> </a:t>
            </a:r>
            <a:r>
              <a:rPr lang="en-US" dirty="0" err="1"/>
              <a:t>arodu</a:t>
            </a:r>
            <a:r>
              <a:rPr lang="en-US" dirty="0"/>
              <a:t>, </a:t>
            </a:r>
            <a:r>
              <a:rPr lang="en-US" dirty="0" err="1"/>
              <a:t>amatu</a:t>
            </a:r>
            <a:r>
              <a:rPr lang="en-US" dirty="0"/>
              <a:t>, </a:t>
            </a:r>
            <a:r>
              <a:rPr lang="en-US" dirty="0" err="1"/>
              <a:t>specialitāti</a:t>
            </a:r>
            <a:r>
              <a:rPr lang="en-US" dirty="0"/>
              <a:t> (</a:t>
            </a:r>
            <a:r>
              <a:rPr lang="en-US" dirty="0" err="1"/>
              <a:t>turpmāk</a:t>
            </a:r>
            <a:r>
              <a:rPr lang="en-US" dirty="0"/>
              <a:t> - </a:t>
            </a:r>
            <a:r>
              <a:rPr lang="en-US" dirty="0" err="1"/>
              <a:t>profesija</a:t>
            </a:r>
            <a:r>
              <a:rPr lang="en-US" dirty="0"/>
              <a:t>) </a:t>
            </a:r>
            <a:r>
              <a:rPr lang="en-US" dirty="0" err="1"/>
              <a:t>atbilstoši</a:t>
            </a:r>
            <a:r>
              <a:rPr lang="en-US" dirty="0"/>
              <a:t> </a:t>
            </a:r>
            <a:r>
              <a:rPr lang="en-US" dirty="0" err="1"/>
              <a:t>Profesiju</a:t>
            </a:r>
            <a:r>
              <a:rPr lang="en-US" dirty="0"/>
              <a:t> </a:t>
            </a:r>
            <a:r>
              <a:rPr lang="en-US" dirty="0" err="1"/>
              <a:t>klasifikatoram</a:t>
            </a:r>
            <a:r>
              <a:rPr lang="en-US" dirty="0"/>
              <a:t> un </a:t>
            </a:r>
            <a:r>
              <a:rPr lang="en-US" dirty="0" err="1"/>
              <a:t>vispārīgu</a:t>
            </a:r>
            <a:r>
              <a:rPr lang="en-US" dirty="0"/>
              <a:t> </a:t>
            </a:r>
            <a:r>
              <a:rPr lang="en-US" dirty="0" err="1"/>
              <a:t>nolīgtā</a:t>
            </a:r>
            <a:r>
              <a:rPr lang="en-US" dirty="0"/>
              <a:t> </a:t>
            </a:r>
            <a:r>
              <a:rPr lang="en-US" dirty="0" err="1"/>
              <a:t>darba</a:t>
            </a:r>
            <a:r>
              <a:rPr lang="en-US" dirty="0"/>
              <a:t> </a:t>
            </a:r>
            <a:r>
              <a:rPr lang="en-US" dirty="0" err="1"/>
              <a:t>raksturojumu</a:t>
            </a:r>
            <a:r>
              <a:rPr lang="en-US" dirty="0"/>
              <a:t>;</a:t>
            </a:r>
          </a:p>
          <a:p>
            <a:r>
              <a:rPr lang="lv-LV" dirty="0"/>
              <a:t>6) darba samaksas apmēru un izmaksas laiku;</a:t>
            </a:r>
          </a:p>
          <a:p>
            <a:r>
              <a:rPr lang="lv-LV" dirty="0"/>
              <a:t>7) nolīgto dienas vai nedēļas darba laiku;</a:t>
            </a:r>
          </a:p>
          <a:p>
            <a:endParaRPr lang="en-US" dirty="0"/>
          </a:p>
        </p:txBody>
      </p:sp>
    </p:spTree>
    <p:extLst>
      <p:ext uri="{BB962C8B-B14F-4D97-AF65-F5344CB8AC3E}">
        <p14:creationId xmlns:p14="http://schemas.microsoft.com/office/powerpoint/2010/main" val="7378585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lv-LV" dirty="0"/>
              <a:t>8) ikgadējā apmaksātā atvaļinājuma ilgumu;</a:t>
            </a:r>
          </a:p>
          <a:p>
            <a:r>
              <a:rPr lang="lv-LV" dirty="0"/>
              <a:t>9) darba līguma uzteikuma termiņu;</a:t>
            </a:r>
          </a:p>
          <a:p>
            <a:r>
              <a:rPr lang="en-US" dirty="0"/>
              <a:t>10) </a:t>
            </a:r>
            <a:r>
              <a:rPr lang="en-US" dirty="0" err="1"/>
              <a:t>uz</a:t>
            </a:r>
            <a:r>
              <a:rPr lang="en-US" dirty="0"/>
              <a:t> </a:t>
            </a:r>
            <a:r>
              <a:rPr lang="en-US" dirty="0" err="1"/>
              <a:t>darba</a:t>
            </a:r>
            <a:r>
              <a:rPr lang="en-US" dirty="0"/>
              <a:t> </a:t>
            </a:r>
            <a:r>
              <a:rPr lang="en-US" dirty="0" err="1"/>
              <a:t>koplīgumu</a:t>
            </a:r>
            <a:r>
              <a:rPr lang="en-US" dirty="0"/>
              <a:t>, </a:t>
            </a:r>
            <a:r>
              <a:rPr lang="en-US" dirty="0" err="1"/>
              <a:t>darba</a:t>
            </a:r>
            <a:r>
              <a:rPr lang="en-US" dirty="0"/>
              <a:t> </a:t>
            </a:r>
            <a:r>
              <a:rPr lang="en-US" dirty="0" err="1"/>
              <a:t>kārtības</a:t>
            </a:r>
            <a:r>
              <a:rPr lang="en-US" dirty="0"/>
              <a:t> </a:t>
            </a:r>
            <a:r>
              <a:rPr lang="en-US" dirty="0" err="1"/>
              <a:t>noteikumiem</a:t>
            </a:r>
            <a:r>
              <a:rPr lang="en-US" dirty="0"/>
              <a:t>, </a:t>
            </a:r>
            <a:r>
              <a:rPr lang="en-US" dirty="0" err="1"/>
              <a:t>kas</a:t>
            </a:r>
            <a:r>
              <a:rPr lang="en-US" dirty="0"/>
              <a:t> </a:t>
            </a:r>
            <a:r>
              <a:rPr lang="en-US" dirty="0" err="1"/>
              <a:t>piemērojami</a:t>
            </a:r>
            <a:r>
              <a:rPr lang="en-US" dirty="0"/>
              <a:t> </a:t>
            </a:r>
            <a:r>
              <a:rPr lang="en-US" dirty="0" err="1"/>
              <a:t>darba</a:t>
            </a:r>
            <a:r>
              <a:rPr lang="en-US" dirty="0"/>
              <a:t> </a:t>
            </a:r>
            <a:r>
              <a:rPr lang="en-US" dirty="0" err="1"/>
              <a:t>tiesiskajām</a:t>
            </a:r>
            <a:r>
              <a:rPr lang="en-US" dirty="0"/>
              <a:t> </a:t>
            </a:r>
            <a:r>
              <a:rPr lang="en-US" dirty="0" err="1"/>
              <a:t>attiecībām</a:t>
            </a:r>
            <a:r>
              <a:rPr lang="en-US" dirty="0"/>
              <a:t>. </a:t>
            </a:r>
          </a:p>
        </p:txBody>
      </p:sp>
    </p:spTree>
    <p:extLst>
      <p:ext uri="{BB962C8B-B14F-4D97-AF65-F5344CB8AC3E}">
        <p14:creationId xmlns:p14="http://schemas.microsoft.com/office/powerpoint/2010/main" val="40564796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lv-LV" dirty="0" smtClean="0"/>
          </a:p>
          <a:p>
            <a:r>
              <a:rPr lang="lv-LV" dirty="0" smtClean="0"/>
              <a:t>Var ietvert citas ziņas, ja puses to uzskata par nepieciešamu (pārbaudes laiks)</a:t>
            </a:r>
            <a:endParaRPr lang="en-US" dirty="0"/>
          </a:p>
        </p:txBody>
      </p:sp>
    </p:spTree>
    <p:extLst>
      <p:ext uri="{BB962C8B-B14F-4D97-AF65-F5344CB8AC3E}">
        <p14:creationId xmlns:p14="http://schemas.microsoft.com/office/powerpoint/2010/main" val="11627743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lv-LV" dirty="0" smtClean="0"/>
              <a:t>Darba līgumu var noslēgt uz :</a:t>
            </a:r>
          </a:p>
          <a:p>
            <a:r>
              <a:rPr lang="lv-LV" dirty="0" smtClean="0"/>
              <a:t>Nenoteiktu laiku;</a:t>
            </a:r>
          </a:p>
          <a:p>
            <a:r>
              <a:rPr lang="lv-LV" dirty="0" smtClean="0"/>
              <a:t>Noteiktu laiku.</a:t>
            </a:r>
          </a:p>
          <a:p>
            <a:pPr marL="0" indent="0">
              <a:buNone/>
            </a:pPr>
            <a:endParaRPr lang="en-US" dirty="0"/>
          </a:p>
        </p:txBody>
      </p:sp>
    </p:spTree>
    <p:extLst>
      <p:ext uri="{BB962C8B-B14F-4D97-AF65-F5344CB8AC3E}">
        <p14:creationId xmlns:p14="http://schemas.microsoft.com/office/powerpoint/2010/main" val="9271339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err="1"/>
              <a:t>Uz</a:t>
            </a:r>
            <a:r>
              <a:rPr lang="en-US" b="1" dirty="0"/>
              <a:t> </a:t>
            </a:r>
            <a:r>
              <a:rPr lang="en-US" b="1" dirty="0" err="1"/>
              <a:t>darbinieku</a:t>
            </a:r>
            <a:r>
              <a:rPr lang="en-US" b="1" dirty="0"/>
              <a:t>, </a:t>
            </a:r>
            <a:r>
              <a:rPr lang="en-US" b="1" dirty="0" err="1"/>
              <a:t>ar</a:t>
            </a:r>
            <a:r>
              <a:rPr lang="en-US" b="1" dirty="0"/>
              <a:t> </a:t>
            </a:r>
            <a:r>
              <a:rPr lang="en-US" b="1" dirty="0" err="1"/>
              <a:t>kuru</a:t>
            </a:r>
            <a:r>
              <a:rPr lang="en-US" b="1" dirty="0"/>
              <a:t> </a:t>
            </a:r>
            <a:r>
              <a:rPr lang="en-US" b="1" dirty="0" err="1"/>
              <a:t>noslēgts</a:t>
            </a:r>
            <a:r>
              <a:rPr lang="en-US" b="1" dirty="0"/>
              <a:t> </a:t>
            </a:r>
            <a:r>
              <a:rPr lang="en-US" b="1" dirty="0" err="1"/>
              <a:t>darba</a:t>
            </a:r>
            <a:r>
              <a:rPr lang="en-US" b="1" dirty="0"/>
              <a:t> </a:t>
            </a:r>
            <a:r>
              <a:rPr lang="en-US" b="1" dirty="0" err="1"/>
              <a:t>līgums</a:t>
            </a:r>
            <a:r>
              <a:rPr lang="en-US" b="1" dirty="0"/>
              <a:t> </a:t>
            </a:r>
            <a:r>
              <a:rPr lang="en-US" b="1" dirty="0" err="1"/>
              <a:t>uz</a:t>
            </a:r>
            <a:r>
              <a:rPr lang="en-US" b="1" dirty="0"/>
              <a:t> </a:t>
            </a:r>
            <a:r>
              <a:rPr lang="en-US" b="1" dirty="0" err="1"/>
              <a:t>noteiktu</a:t>
            </a:r>
            <a:r>
              <a:rPr lang="en-US" b="1" dirty="0"/>
              <a:t> </a:t>
            </a:r>
            <a:r>
              <a:rPr lang="en-US" b="1" dirty="0" err="1"/>
              <a:t>laiku</a:t>
            </a:r>
            <a:r>
              <a:rPr lang="en-US" b="1" dirty="0"/>
              <a:t>, </a:t>
            </a:r>
            <a:r>
              <a:rPr lang="en-US" b="1" dirty="0" err="1"/>
              <a:t>attiecināmi</a:t>
            </a:r>
            <a:r>
              <a:rPr lang="en-US" b="1" dirty="0"/>
              <a:t> </a:t>
            </a:r>
            <a:r>
              <a:rPr lang="en-US" b="1" dirty="0" err="1"/>
              <a:t>tādi</a:t>
            </a:r>
            <a:r>
              <a:rPr lang="en-US" b="1" dirty="0"/>
              <a:t> </a:t>
            </a:r>
            <a:r>
              <a:rPr lang="en-US" b="1" dirty="0" err="1"/>
              <a:t>paši</a:t>
            </a:r>
            <a:r>
              <a:rPr lang="en-US" b="1" dirty="0"/>
              <a:t> </a:t>
            </a:r>
            <a:r>
              <a:rPr lang="en-US" b="1" dirty="0" err="1"/>
              <a:t>noteikumi</a:t>
            </a:r>
            <a:r>
              <a:rPr lang="en-US" b="1" dirty="0"/>
              <a:t> </a:t>
            </a:r>
            <a:r>
              <a:rPr lang="en-US" b="1" dirty="0" err="1"/>
              <a:t>kā</a:t>
            </a:r>
            <a:r>
              <a:rPr lang="en-US" b="1" dirty="0"/>
              <a:t> </a:t>
            </a:r>
            <a:r>
              <a:rPr lang="en-US" b="1" dirty="0" err="1"/>
              <a:t>uz</a:t>
            </a:r>
            <a:r>
              <a:rPr lang="en-US" b="1" dirty="0"/>
              <a:t> </a:t>
            </a:r>
            <a:r>
              <a:rPr lang="en-US" b="1" dirty="0" err="1"/>
              <a:t>darbinieku</a:t>
            </a:r>
            <a:r>
              <a:rPr lang="en-US" b="1" dirty="0"/>
              <a:t>, </a:t>
            </a:r>
            <a:r>
              <a:rPr lang="en-US" b="1" dirty="0" err="1"/>
              <a:t>ar</a:t>
            </a:r>
            <a:r>
              <a:rPr lang="en-US" b="1" dirty="0"/>
              <a:t> </a:t>
            </a:r>
            <a:r>
              <a:rPr lang="en-US" b="1" dirty="0" err="1"/>
              <a:t>kuru</a:t>
            </a:r>
            <a:r>
              <a:rPr lang="en-US" b="1" dirty="0"/>
              <a:t> </a:t>
            </a:r>
            <a:r>
              <a:rPr lang="en-US" b="1" dirty="0" err="1"/>
              <a:t>noslēgts</a:t>
            </a:r>
            <a:r>
              <a:rPr lang="en-US" b="1" dirty="0"/>
              <a:t> </a:t>
            </a:r>
            <a:r>
              <a:rPr lang="en-US" b="1" dirty="0" err="1"/>
              <a:t>darba</a:t>
            </a:r>
            <a:r>
              <a:rPr lang="en-US" b="1" dirty="0"/>
              <a:t> </a:t>
            </a:r>
            <a:r>
              <a:rPr lang="en-US" b="1" dirty="0" err="1"/>
              <a:t>līgums</a:t>
            </a:r>
            <a:r>
              <a:rPr lang="en-US" b="1" dirty="0"/>
              <a:t> </a:t>
            </a:r>
            <a:r>
              <a:rPr lang="en-US" b="1" dirty="0" err="1"/>
              <a:t>uz</a:t>
            </a:r>
            <a:r>
              <a:rPr lang="en-US" b="1" dirty="0"/>
              <a:t> </a:t>
            </a:r>
            <a:r>
              <a:rPr lang="en-US" b="1" dirty="0" err="1"/>
              <a:t>nenoteiktu</a:t>
            </a:r>
            <a:r>
              <a:rPr lang="en-US" b="1" dirty="0"/>
              <a:t> </a:t>
            </a:r>
            <a:r>
              <a:rPr lang="en-US" b="1" dirty="0" err="1" smtClean="0"/>
              <a:t>laiku</a:t>
            </a:r>
            <a:r>
              <a:rPr lang="lv-LV" dirty="0" smtClean="0"/>
              <a:t>( DL 43.p.6.d.)</a:t>
            </a:r>
            <a:endParaRPr lang="en-US" dirty="0"/>
          </a:p>
        </p:txBody>
      </p:sp>
    </p:spTree>
    <p:extLst>
      <p:ext uri="{BB962C8B-B14F-4D97-AF65-F5344CB8AC3E}">
        <p14:creationId xmlns:p14="http://schemas.microsoft.com/office/powerpoint/2010/main" val="11841993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smtClean="0"/>
              <a:t> Darbinieka amata apraksts</a:t>
            </a:r>
            <a:endParaRPr lang="en-US" dirty="0"/>
          </a:p>
        </p:txBody>
      </p:sp>
      <p:sp>
        <p:nvSpPr>
          <p:cNvPr id="3" name="Content Placeholder 2"/>
          <p:cNvSpPr>
            <a:spLocks noGrp="1"/>
          </p:cNvSpPr>
          <p:nvPr>
            <p:ph idx="1"/>
          </p:nvPr>
        </p:nvSpPr>
        <p:spPr/>
        <p:txBody>
          <a:bodyPr/>
          <a:lstStyle/>
          <a:p>
            <a:pPr marL="0" indent="0">
              <a:buNone/>
            </a:pPr>
            <a:r>
              <a:rPr lang="lv-LV" b="1" dirty="0" smtClean="0"/>
              <a:t>Amata apraksta veidi:</a:t>
            </a:r>
          </a:p>
          <a:p>
            <a:r>
              <a:rPr lang="lv-LV" b="1" dirty="0" smtClean="0"/>
              <a:t>Ierēdņa</a:t>
            </a:r>
            <a:r>
              <a:rPr lang="lv-LV" dirty="0" smtClean="0"/>
              <a:t>(obligāta prasība)</a:t>
            </a:r>
          </a:p>
          <a:p>
            <a:r>
              <a:rPr lang="lv-LV" b="1" dirty="0" smtClean="0"/>
              <a:t>Darbinieka</a:t>
            </a:r>
            <a:r>
              <a:rPr lang="lv-LV" dirty="0" smtClean="0"/>
              <a:t>(nav obligāta prasība)</a:t>
            </a:r>
          </a:p>
          <a:p>
            <a:pPr marL="0" indent="0">
              <a:buNone/>
            </a:pPr>
            <a:endParaRPr lang="lv-LV" dirty="0"/>
          </a:p>
          <a:p>
            <a:pPr marL="0" indent="0">
              <a:buNone/>
            </a:pPr>
            <a:endParaRPr lang="lv-LV" dirty="0" smtClean="0"/>
          </a:p>
          <a:p>
            <a:pPr marL="0" indent="0">
              <a:buNone/>
            </a:pPr>
            <a:r>
              <a:rPr lang="lv-LV" dirty="0" smtClean="0"/>
              <a:t>Amatu apraksta paveids:</a:t>
            </a:r>
          </a:p>
          <a:p>
            <a:r>
              <a:rPr lang="lv-LV" dirty="0" smtClean="0"/>
              <a:t>Darba apraksts</a:t>
            </a:r>
            <a:endParaRPr lang="en-US" dirty="0"/>
          </a:p>
        </p:txBody>
      </p:sp>
    </p:spTree>
    <p:extLst>
      <p:ext uri="{BB962C8B-B14F-4D97-AF65-F5344CB8AC3E}">
        <p14:creationId xmlns:p14="http://schemas.microsoft.com/office/powerpoint/2010/main" val="355615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Darba likuma (DL) grozījumi</a:t>
            </a:r>
            <a:endParaRPr lang="en-US" dirty="0"/>
          </a:p>
        </p:txBody>
      </p:sp>
      <p:sp>
        <p:nvSpPr>
          <p:cNvPr id="3" name="Content Placeholder 2"/>
          <p:cNvSpPr>
            <a:spLocks noGrp="1"/>
          </p:cNvSpPr>
          <p:nvPr>
            <p:ph idx="1"/>
          </p:nvPr>
        </p:nvSpPr>
        <p:spPr>
          <a:xfrm>
            <a:off x="786714" y="1690688"/>
            <a:ext cx="10515600" cy="4351338"/>
          </a:xfrm>
        </p:spPr>
        <p:txBody>
          <a:bodyPr>
            <a:normAutofit fontScale="85000" lnSpcReduction="20000"/>
          </a:bodyPr>
          <a:lstStyle/>
          <a:p>
            <a:pPr marL="0" indent="0">
              <a:buNone/>
            </a:pPr>
            <a:endParaRPr lang="lv-LV" dirty="0" smtClean="0"/>
          </a:p>
          <a:p>
            <a:pPr marL="0" indent="0">
              <a:buNone/>
            </a:pPr>
            <a:r>
              <a:rPr lang="lv-LV" b="1" dirty="0" smtClean="0"/>
              <a:t>Jēdzieni</a:t>
            </a:r>
            <a:r>
              <a:rPr lang="lv-LV" dirty="0" smtClean="0"/>
              <a:t> </a:t>
            </a:r>
          </a:p>
          <a:p>
            <a:r>
              <a:rPr lang="lv-LV" dirty="0" smtClean="0"/>
              <a:t> aizstāt visā DL,, bērns invalīds’’ ar,, </a:t>
            </a:r>
            <a:r>
              <a:rPr lang="lv-LV" b="1" dirty="0" smtClean="0"/>
              <a:t>bērns ar invaliditāti</a:t>
            </a:r>
            <a:r>
              <a:rPr lang="lv-LV" dirty="0" smtClean="0"/>
              <a:t>’’;</a:t>
            </a:r>
          </a:p>
          <a:p>
            <a:r>
              <a:rPr lang="lv-LV" dirty="0" smtClean="0"/>
              <a:t>,,invalīds’’ ar</a:t>
            </a:r>
            <a:r>
              <a:rPr lang="lv-LV" b="1" dirty="0" smtClean="0"/>
              <a:t>,, persona ar invaliditāti</a:t>
            </a:r>
            <a:r>
              <a:rPr lang="lv-LV" dirty="0" smtClean="0"/>
              <a:t>’’</a:t>
            </a:r>
          </a:p>
          <a:p>
            <a:pPr marL="0" indent="0">
              <a:buNone/>
            </a:pPr>
            <a:endParaRPr lang="lv-LV" dirty="0"/>
          </a:p>
          <a:p>
            <a:pPr marL="0" indent="0">
              <a:buNone/>
            </a:pPr>
            <a:endParaRPr lang="lv-LV" dirty="0"/>
          </a:p>
          <a:p>
            <a:pPr marL="0" indent="0">
              <a:buNone/>
            </a:pPr>
            <a:r>
              <a:rPr lang="lv-LV" dirty="0" smtClean="0"/>
              <a:t>DL 7.p.3.d.</a:t>
            </a:r>
          </a:p>
          <a:p>
            <a:pPr marL="0" indent="0">
              <a:buNone/>
            </a:pPr>
            <a:r>
              <a:rPr lang="lv-LV" dirty="0" smtClean="0"/>
              <a:t>,,</a:t>
            </a:r>
            <a:r>
              <a:rPr lang="lv-LV" dirty="0" smtClean="0"/>
              <a:t>Lai </a:t>
            </a:r>
            <a:r>
              <a:rPr lang="lv-LV" dirty="0"/>
              <a:t>veicinātu vienlīdzīgu tiesību principa ieviešanu attiecībā uz </a:t>
            </a:r>
            <a:r>
              <a:rPr lang="lv-LV" b="1" dirty="0"/>
              <a:t>personām ar invaliditāti</a:t>
            </a:r>
            <a:r>
              <a:rPr lang="lv-LV" dirty="0"/>
              <a:t>, darba devēja pienākums ir veikt pasākumus, kas atbilstoši apstākļiem nepieciešami, lai pielāgotu darba vidi, sekmētu </a:t>
            </a:r>
            <a:r>
              <a:rPr lang="lv-LV" b="1" dirty="0"/>
              <a:t>personu ar invaliditāti </a:t>
            </a:r>
            <a:r>
              <a:rPr lang="lv-LV" dirty="0"/>
              <a:t>iespējas nodibināt darba tiesiskās attiecības, pildīt darba pienākumus, tikt paaugstinātiem amatā vai nosūtītiem uz profesionālo apmācību vai kvalifikācijas paaugstināšanu, ciktāl šādi pasākumi neuzliek darba devējam nesamērīgu slogu</a:t>
            </a:r>
            <a:r>
              <a:rPr lang="lv-LV" dirty="0" smtClean="0"/>
              <a:t>.’’</a:t>
            </a:r>
            <a:endParaRPr lang="en-US" b="1" dirty="0"/>
          </a:p>
        </p:txBody>
      </p:sp>
    </p:spTree>
    <p:extLst>
      <p:ext uri="{BB962C8B-B14F-4D97-AF65-F5344CB8AC3E}">
        <p14:creationId xmlns:p14="http://schemas.microsoft.com/office/powerpoint/2010/main" val="12651224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Valsts Civildienesta likums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lv-LV" dirty="0" smtClean="0">
                <a:effectLst/>
              </a:rPr>
              <a:t>V nodaļa </a:t>
            </a:r>
            <a:br>
              <a:rPr lang="lv-LV" dirty="0" smtClean="0">
                <a:effectLst/>
              </a:rPr>
            </a:br>
            <a:r>
              <a:rPr lang="lv-LV" dirty="0" smtClean="0">
                <a:effectLst/>
              </a:rPr>
              <a:t>Ierēdņa amata pienākumi</a:t>
            </a:r>
          </a:p>
          <a:p>
            <a:pPr marL="0" indent="0">
              <a:buNone/>
            </a:pPr>
            <a:r>
              <a:rPr lang="lv-LV" b="1" dirty="0" smtClean="0">
                <a:effectLst/>
              </a:rPr>
              <a:t>20.pants. Ierēdņa amata pienākumu noteikšana </a:t>
            </a:r>
            <a:endParaRPr lang="lv-LV" dirty="0" smtClean="0">
              <a:effectLst/>
            </a:endParaRPr>
          </a:p>
          <a:p>
            <a:r>
              <a:rPr lang="lv-LV" dirty="0" smtClean="0">
                <a:effectLst/>
              </a:rPr>
              <a:t>(1) </a:t>
            </a:r>
            <a:r>
              <a:rPr lang="lv-LV" b="1" dirty="0" smtClean="0">
                <a:effectLst/>
              </a:rPr>
              <a:t>Ierēdņa amata pienākumi tiek noteikti amata aprakstā</a:t>
            </a:r>
            <a:r>
              <a:rPr lang="lv-LV" dirty="0" smtClean="0">
                <a:effectLst/>
              </a:rPr>
              <a:t>. Ierēdņa amata apraksta izstrādāšanas kārtību nosaka Ministru kabinets.</a:t>
            </a:r>
          </a:p>
          <a:p>
            <a:r>
              <a:rPr lang="lv-LV" dirty="0" smtClean="0">
                <a:effectLst/>
              </a:rPr>
              <a:t>(2) Attiecīgā ierēdņa amata pienākumus, ierēdnim uzsākot pildīt amata pienākumus vai mainot viņam uzticēto amata pienākumu apjomu, ierēdņa amata aprakstā nosaka iestādes vadītājs, iestādes vadītāja amata aprakstā — ministrs, bet Valsts kancelejas direktora un Pārresoru koordinācijas centra vadītāja amata aprakstā — Ministru prezidents.</a:t>
            </a:r>
          </a:p>
          <a:p>
            <a:r>
              <a:rPr lang="lv-LV" dirty="0" smtClean="0">
                <a:effectLst/>
              </a:rPr>
              <a:t>(3) </a:t>
            </a:r>
            <a:r>
              <a:rPr lang="lv-LV" b="1" dirty="0" smtClean="0">
                <a:effectLst/>
              </a:rPr>
              <a:t>Ierēdnis paraksta amata aprakstu, apliecinot, ka ir iepazinies ar to.</a:t>
            </a:r>
          </a:p>
          <a:p>
            <a:endParaRPr lang="en-US" dirty="0"/>
          </a:p>
        </p:txBody>
      </p:sp>
    </p:spTree>
    <p:extLst>
      <p:ext uri="{BB962C8B-B14F-4D97-AF65-F5344CB8AC3E}">
        <p14:creationId xmlns:p14="http://schemas.microsoft.com/office/powerpoint/2010/main" val="5504951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Ierēdņa amata apraksts</a:t>
            </a:r>
            <a:endParaRPr lang="en-US" dirty="0"/>
          </a:p>
        </p:txBody>
      </p:sp>
      <p:sp>
        <p:nvSpPr>
          <p:cNvPr id="3" name="Content Placeholder 2"/>
          <p:cNvSpPr>
            <a:spLocks noGrp="1"/>
          </p:cNvSpPr>
          <p:nvPr>
            <p:ph idx="1"/>
          </p:nvPr>
        </p:nvSpPr>
        <p:spPr/>
        <p:txBody>
          <a:bodyPr/>
          <a:lstStyle/>
          <a:p>
            <a:r>
              <a:rPr lang="lv-LV" dirty="0" smtClean="0"/>
              <a:t>Amata nosaukums;</a:t>
            </a:r>
          </a:p>
          <a:p>
            <a:r>
              <a:rPr lang="lv-LV" dirty="0" smtClean="0"/>
              <a:t>Vieta iestādes struktūrā;</a:t>
            </a:r>
          </a:p>
          <a:p>
            <a:r>
              <a:rPr lang="lv-LV" dirty="0" smtClean="0"/>
              <a:t>Pienākumi;</a:t>
            </a:r>
          </a:p>
          <a:p>
            <a:r>
              <a:rPr lang="lv-LV" dirty="0" smtClean="0"/>
              <a:t>Tiesības;</a:t>
            </a:r>
          </a:p>
          <a:p>
            <a:r>
              <a:rPr lang="lv-LV" dirty="0" smtClean="0"/>
              <a:t>Atbildība;</a:t>
            </a:r>
          </a:p>
          <a:p>
            <a:r>
              <a:rPr lang="lv-LV" dirty="0" smtClean="0"/>
              <a:t>Amata pienākumu veikšanai nepieciešamās prasības</a:t>
            </a:r>
            <a:endParaRPr lang="en-US" dirty="0"/>
          </a:p>
        </p:txBody>
      </p:sp>
    </p:spTree>
    <p:extLst>
      <p:ext uri="{BB962C8B-B14F-4D97-AF65-F5344CB8AC3E}">
        <p14:creationId xmlns:p14="http://schemas.microsoft.com/office/powerpoint/2010/main" val="37309734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2017.gada 1.jūnijā </a:t>
            </a:r>
            <a:r>
              <a:rPr lang="en-US" b="1" dirty="0" err="1"/>
              <a:t>stājušies</a:t>
            </a:r>
            <a:r>
              <a:rPr lang="en-US" b="1" dirty="0"/>
              <a:t> </a:t>
            </a:r>
            <a:r>
              <a:rPr lang="en-US" b="1" dirty="0" err="1"/>
              <a:t>spēkā</a:t>
            </a:r>
            <a:r>
              <a:rPr lang="en-US" b="1" dirty="0"/>
              <a:t> </a:t>
            </a:r>
            <a:r>
              <a:rPr lang="en-US" b="1" dirty="0" err="1"/>
              <a:t>jauni</a:t>
            </a:r>
            <a:r>
              <a:rPr lang="en-US" b="1" dirty="0"/>
              <a:t> MK not. </a:t>
            </a:r>
            <a:r>
              <a:rPr lang="en-US" b="1" dirty="0" err="1"/>
              <a:t>Nr</a:t>
            </a:r>
            <a:r>
              <a:rPr lang="en-US" b="1" dirty="0"/>
              <a:t>. 264 "</a:t>
            </a:r>
            <a:r>
              <a:rPr lang="en-US" b="1" i="1" dirty="0" err="1"/>
              <a:t>Noteikumi</a:t>
            </a:r>
            <a:r>
              <a:rPr lang="en-US" b="1" i="1" dirty="0"/>
              <a:t> par </a:t>
            </a:r>
            <a:r>
              <a:rPr lang="en-US" b="1" i="1" dirty="0" err="1"/>
              <a:t>Profesiju</a:t>
            </a:r>
            <a:r>
              <a:rPr lang="en-US" b="1" i="1" dirty="0"/>
              <a:t> </a:t>
            </a:r>
            <a:r>
              <a:rPr lang="en-US" b="1" i="1" dirty="0" err="1"/>
              <a:t>klasifikatoru</a:t>
            </a:r>
            <a:r>
              <a:rPr lang="en-US" b="1" i="1" dirty="0"/>
              <a:t>, </a:t>
            </a:r>
            <a:r>
              <a:rPr lang="en-US" b="1" i="1" dirty="0" err="1"/>
              <a:t>profesijai</a:t>
            </a:r>
            <a:r>
              <a:rPr lang="en-US" b="1" i="1" dirty="0"/>
              <a:t> </a:t>
            </a:r>
            <a:r>
              <a:rPr lang="en-US" b="1" i="1" dirty="0" err="1"/>
              <a:t>atbilstošiem</a:t>
            </a:r>
            <a:r>
              <a:rPr lang="en-US" b="1" i="1" dirty="0"/>
              <a:t> </a:t>
            </a:r>
            <a:r>
              <a:rPr lang="en-US" b="1" i="1" dirty="0" err="1"/>
              <a:t>pamatuzdevumiem</a:t>
            </a:r>
            <a:r>
              <a:rPr lang="en-US" b="1" i="1" dirty="0"/>
              <a:t> un </a:t>
            </a:r>
            <a:r>
              <a:rPr lang="en-US" b="1" i="1" dirty="0" err="1"/>
              <a:t>kvalifikācijas</a:t>
            </a:r>
            <a:r>
              <a:rPr lang="en-US" b="1" i="1" dirty="0"/>
              <a:t> </a:t>
            </a:r>
            <a:r>
              <a:rPr lang="en-US" b="1" i="1" dirty="0" err="1"/>
              <a:t>pamatprasībām</a:t>
            </a:r>
            <a:r>
              <a:rPr lang="en-US" b="1" dirty="0" smtClean="0"/>
              <a:t>",</a:t>
            </a:r>
            <a:endParaRPr lang="lv-LV" b="1" dirty="0" smtClean="0"/>
          </a:p>
          <a:p>
            <a:pPr marL="0" indent="0">
              <a:buNone/>
            </a:pPr>
            <a:r>
              <a:rPr lang="en-US" b="1" dirty="0" smtClean="0"/>
              <a:t> </a:t>
            </a:r>
            <a:r>
              <a:rPr lang="en-US" dirty="0" err="1"/>
              <a:t>aizstājot</a:t>
            </a:r>
            <a:r>
              <a:rPr lang="en-US" dirty="0"/>
              <a:t> </a:t>
            </a:r>
            <a:r>
              <a:rPr lang="en-US" dirty="0" err="1"/>
              <a:t>iepriekšējos</a:t>
            </a:r>
            <a:r>
              <a:rPr lang="en-US" dirty="0"/>
              <a:t> 28.05.2010. MK not. </a:t>
            </a:r>
            <a:r>
              <a:rPr lang="en-US" dirty="0" err="1"/>
              <a:t>Nr</a:t>
            </a:r>
            <a:r>
              <a:rPr lang="en-US" dirty="0"/>
              <a:t>. 461 "</a:t>
            </a:r>
            <a:r>
              <a:rPr lang="en-US" i="1" dirty="0" err="1"/>
              <a:t>Noteikumi</a:t>
            </a:r>
            <a:r>
              <a:rPr lang="en-US" i="1" dirty="0"/>
              <a:t> par </a:t>
            </a:r>
            <a:r>
              <a:rPr lang="en-US" i="1" dirty="0" err="1"/>
              <a:t>Profesiju</a:t>
            </a:r>
            <a:r>
              <a:rPr lang="en-US" i="1" dirty="0"/>
              <a:t> </a:t>
            </a:r>
            <a:r>
              <a:rPr lang="en-US" i="1" dirty="0" err="1"/>
              <a:t>klasifikatoru</a:t>
            </a:r>
            <a:r>
              <a:rPr lang="en-US" i="1" dirty="0"/>
              <a:t>, </a:t>
            </a:r>
            <a:r>
              <a:rPr lang="en-US" i="1" dirty="0" err="1"/>
              <a:t>profesijai</a:t>
            </a:r>
            <a:r>
              <a:rPr lang="en-US" i="1" dirty="0"/>
              <a:t> </a:t>
            </a:r>
            <a:r>
              <a:rPr lang="en-US" i="1" dirty="0" err="1"/>
              <a:t>atbilstošiem</a:t>
            </a:r>
            <a:r>
              <a:rPr lang="en-US" i="1" dirty="0"/>
              <a:t> </a:t>
            </a:r>
            <a:r>
              <a:rPr lang="en-US" i="1" dirty="0" err="1"/>
              <a:t>pamatuzdevumiem</a:t>
            </a:r>
            <a:r>
              <a:rPr lang="en-US" i="1" dirty="0"/>
              <a:t> un </a:t>
            </a:r>
            <a:r>
              <a:rPr lang="en-US" i="1" dirty="0" err="1"/>
              <a:t>kvalifikācijas</a:t>
            </a:r>
            <a:r>
              <a:rPr lang="en-US" i="1" dirty="0"/>
              <a:t> </a:t>
            </a:r>
            <a:r>
              <a:rPr lang="en-US" i="1" dirty="0" err="1"/>
              <a:t>pamatprasībām</a:t>
            </a:r>
            <a:r>
              <a:rPr lang="en-US" i="1" dirty="0"/>
              <a:t> un </a:t>
            </a:r>
            <a:r>
              <a:rPr lang="en-US" i="1" dirty="0" err="1"/>
              <a:t>Profesiju</a:t>
            </a:r>
            <a:r>
              <a:rPr lang="en-US" i="1" dirty="0"/>
              <a:t> </a:t>
            </a:r>
            <a:r>
              <a:rPr lang="en-US" i="1" dirty="0" err="1"/>
              <a:t>klasifikatora</a:t>
            </a:r>
            <a:r>
              <a:rPr lang="en-US" i="1" dirty="0"/>
              <a:t> </a:t>
            </a:r>
            <a:r>
              <a:rPr lang="en-US" i="1" dirty="0" err="1"/>
              <a:t>lietošanas</a:t>
            </a:r>
            <a:r>
              <a:rPr lang="en-US" i="1" dirty="0"/>
              <a:t> un </a:t>
            </a:r>
            <a:r>
              <a:rPr lang="en-US" i="1" dirty="0" err="1"/>
              <a:t>aktualizēšanas</a:t>
            </a:r>
            <a:r>
              <a:rPr lang="en-US" i="1" dirty="0"/>
              <a:t> </a:t>
            </a:r>
            <a:r>
              <a:rPr lang="en-US" i="1" dirty="0" err="1"/>
              <a:t>kārtību</a:t>
            </a:r>
            <a:r>
              <a:rPr lang="en-US" dirty="0"/>
              <a:t>" </a:t>
            </a:r>
          </a:p>
        </p:txBody>
      </p:sp>
    </p:spTree>
    <p:extLst>
      <p:ext uri="{BB962C8B-B14F-4D97-AF65-F5344CB8AC3E}">
        <p14:creationId xmlns:p14="http://schemas.microsoft.com/office/powerpoint/2010/main" val="30819564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b="1" dirty="0" smtClean="0"/>
              <a:t>Darba laika uzskaite(DL 137.p.)</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lv-LV" b="1" dirty="0" smtClean="0"/>
              <a:t> </a:t>
            </a:r>
            <a:r>
              <a:rPr lang="lv-LV" dirty="0" smtClean="0"/>
              <a:t>Darba devēja </a:t>
            </a:r>
            <a:r>
              <a:rPr lang="lv-LV" dirty="0"/>
              <a:t>pienākums :</a:t>
            </a:r>
            <a:endParaRPr lang="lv-LV" dirty="0" smtClean="0"/>
          </a:p>
          <a:p>
            <a:r>
              <a:rPr lang="lv-LV" dirty="0" smtClean="0"/>
              <a:t> precīzi uzskaitīt </a:t>
            </a:r>
            <a:r>
              <a:rPr lang="lv-LV" dirty="0"/>
              <a:t>katra darbinieka nostrādātās stundas kopumā</a:t>
            </a:r>
            <a:r>
              <a:rPr lang="lv-LV" dirty="0" smtClean="0"/>
              <a:t>,</a:t>
            </a:r>
          </a:p>
          <a:p>
            <a:r>
              <a:rPr lang="lv-LV" dirty="0" smtClean="0"/>
              <a:t> </a:t>
            </a:r>
            <a:r>
              <a:rPr lang="lv-LV" dirty="0"/>
              <a:t>kā arī atsevišķi virsstundas, darbu nakts laikā, nedēļas atpūtas laikā un svētku dienās nostrādātās stundas.</a:t>
            </a:r>
          </a:p>
          <a:p>
            <a:r>
              <a:rPr lang="lv-LV" dirty="0" smtClean="0"/>
              <a:t> </a:t>
            </a:r>
            <a:r>
              <a:rPr lang="lv-LV" dirty="0"/>
              <a:t>Darbiniekiem, kuri, pamatojoties uz darba devēja rīkojumu, vienlaikus apgūst profesiju (amatu, arodu), darbā un mācībās pavadītais laiks ir saskaitāms kopā un uzskatāms par darba laiku.</a:t>
            </a:r>
          </a:p>
          <a:p>
            <a:pPr marL="0" indent="0">
              <a:buNone/>
            </a:pPr>
            <a:r>
              <a:rPr lang="lv-LV" dirty="0" smtClean="0"/>
              <a:t> Darbinieka  tiesības –</a:t>
            </a:r>
          </a:p>
          <a:p>
            <a:r>
              <a:rPr lang="lv-LV" dirty="0" smtClean="0"/>
              <a:t> </a:t>
            </a:r>
            <a:r>
              <a:rPr lang="lv-LV" dirty="0"/>
              <a:t>personiski </a:t>
            </a:r>
            <a:endParaRPr lang="lv-LV" dirty="0" smtClean="0"/>
          </a:p>
          <a:p>
            <a:r>
              <a:rPr lang="lv-LV" dirty="0" smtClean="0"/>
              <a:t>vai </a:t>
            </a:r>
            <a:r>
              <a:rPr lang="lv-LV" dirty="0"/>
              <a:t>ar darbinieku pārstāvju starpniecību </a:t>
            </a:r>
            <a:r>
              <a:rPr lang="lv-LV" b="1" dirty="0"/>
              <a:t>pārbaudīt darba devēja veikto darba laika uzskaiti.</a:t>
            </a:r>
          </a:p>
          <a:p>
            <a:endParaRPr lang="en-US" dirty="0"/>
          </a:p>
        </p:txBody>
      </p:sp>
    </p:spTree>
    <p:extLst>
      <p:ext uri="{BB962C8B-B14F-4D97-AF65-F5344CB8AC3E}">
        <p14:creationId xmlns:p14="http://schemas.microsoft.com/office/powerpoint/2010/main" val="5701201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Nakts darbs(DL-138.p.)</a:t>
            </a:r>
            <a:endParaRPr lang="en-US" dirty="0"/>
          </a:p>
        </p:txBody>
      </p:sp>
      <p:sp>
        <p:nvSpPr>
          <p:cNvPr id="3" name="Content Placeholder 2"/>
          <p:cNvSpPr>
            <a:spLocks noGrp="1"/>
          </p:cNvSpPr>
          <p:nvPr>
            <p:ph idx="1"/>
          </p:nvPr>
        </p:nvSpPr>
        <p:spPr/>
        <p:txBody>
          <a:bodyPr>
            <a:normAutofit lnSpcReduction="10000"/>
          </a:bodyPr>
          <a:lstStyle/>
          <a:p>
            <a:r>
              <a:rPr lang="lv-LV" dirty="0" smtClean="0"/>
              <a:t>Nakts darbs(22.00-6), ja strādā nakts laikā</a:t>
            </a:r>
            <a:r>
              <a:rPr lang="lv-LV" b="1" dirty="0" smtClean="0"/>
              <a:t> ilgāk </a:t>
            </a:r>
            <a:r>
              <a:rPr lang="lv-LV" dirty="0" smtClean="0"/>
              <a:t>nekā 2 stundas</a:t>
            </a:r>
          </a:p>
          <a:p>
            <a:r>
              <a:rPr lang="lv-LV" dirty="0" smtClean="0"/>
              <a:t>Nakts darbinieks- darbinieks, kurš parasti veic nakts darbu saskaņā ar maiņu grafiku vai 50 dienas  kalendārā gadā.</a:t>
            </a:r>
          </a:p>
          <a:p>
            <a:pPr marL="0" indent="0">
              <a:buNone/>
            </a:pPr>
            <a:r>
              <a:rPr lang="lv-LV" dirty="0" smtClean="0"/>
              <a:t>Nakts darbinieka tiesības:</a:t>
            </a:r>
          </a:p>
          <a:p>
            <a:r>
              <a:rPr lang="lv-LV" dirty="0" smtClean="0"/>
              <a:t>Veikt veselības pārbaudi(pirms tiek veikts nakts darbs)</a:t>
            </a:r>
          </a:p>
          <a:p>
            <a:pPr>
              <a:buFont typeface="Wingdings" panose="05000000000000000000" pitchFamily="2" charset="2"/>
              <a:buChar char="v"/>
            </a:pPr>
            <a:r>
              <a:rPr lang="lv-LV" dirty="0" smtClean="0"/>
              <a:t>-pēc tam ne retāk kā reizi 2 gados</a:t>
            </a:r>
          </a:p>
          <a:p>
            <a:pPr>
              <a:buFont typeface="Wingdings" panose="05000000000000000000" pitchFamily="2" charset="2"/>
              <a:buChar char="v"/>
            </a:pPr>
            <a:r>
              <a:rPr lang="lv-LV" dirty="0" smtClean="0"/>
              <a:t>pēc 50 gadiem ik gadu</a:t>
            </a:r>
          </a:p>
          <a:p>
            <a:r>
              <a:rPr lang="lv-LV" dirty="0" smtClean="0"/>
              <a:t>Strādāt nakts laikā 7 stundas( nakts darbinieka normālais dienas darba laiks saīsināms par vienu stundu), izņemot, ja nakts darbiniekam ir noteikts saīsinātais darba laiks(7 stundas dienā)</a:t>
            </a:r>
          </a:p>
          <a:p>
            <a:endParaRPr lang="lv-LV" dirty="0" smtClean="0"/>
          </a:p>
          <a:p>
            <a:pPr marL="0" indent="0">
              <a:buNone/>
            </a:pPr>
            <a:endParaRPr lang="lv-LV" dirty="0" smtClean="0"/>
          </a:p>
          <a:p>
            <a:pPr marL="0" indent="0">
              <a:buNone/>
            </a:pPr>
            <a:endParaRPr lang="lv-LV" dirty="0" smtClean="0"/>
          </a:p>
          <a:p>
            <a:pPr marL="0" indent="0">
              <a:buNone/>
            </a:pPr>
            <a:endParaRPr lang="en-US" dirty="0"/>
          </a:p>
        </p:txBody>
      </p:sp>
    </p:spTree>
    <p:extLst>
      <p:ext uri="{BB962C8B-B14F-4D97-AF65-F5344CB8AC3E}">
        <p14:creationId xmlns:p14="http://schemas.microsoft.com/office/powerpoint/2010/main" val="8894092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smtClean="0"/>
              <a:t>Nakts darbs</a:t>
            </a:r>
            <a:endParaRPr lang="en-US" dirty="0"/>
          </a:p>
        </p:txBody>
      </p:sp>
      <p:sp>
        <p:nvSpPr>
          <p:cNvPr id="3" name="Content Placeholder 2"/>
          <p:cNvSpPr>
            <a:spLocks noGrp="1"/>
          </p:cNvSpPr>
          <p:nvPr>
            <p:ph idx="1"/>
          </p:nvPr>
        </p:nvSpPr>
        <p:spPr/>
        <p:txBody>
          <a:bodyPr/>
          <a:lstStyle/>
          <a:p>
            <a:r>
              <a:rPr lang="lv-LV" dirty="0" smtClean="0"/>
              <a:t>Ja DD nepiemēro nakts darbiniekam darba laika saīsināšanu par vienu stundu, tas jāpamato , jo var noteikt arī 8 stundas nakts laikā,  Piem.,ja tas nepieciešams uzņēmuma darbības īpatnību dēļ.</a:t>
            </a:r>
            <a:endParaRPr lang="en-US" dirty="0"/>
          </a:p>
        </p:txBody>
      </p:sp>
    </p:spTree>
    <p:extLst>
      <p:ext uri="{BB962C8B-B14F-4D97-AF65-F5344CB8AC3E}">
        <p14:creationId xmlns:p14="http://schemas.microsoft.com/office/powerpoint/2010/main" val="21699660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smtClean="0"/>
              <a:t>Nakts darbs</a:t>
            </a:r>
            <a:endParaRPr lang="en-US" dirty="0"/>
          </a:p>
        </p:txBody>
      </p:sp>
      <p:sp>
        <p:nvSpPr>
          <p:cNvPr id="3" name="Content Placeholder 2"/>
          <p:cNvSpPr>
            <a:spLocks noGrp="1"/>
          </p:cNvSpPr>
          <p:nvPr>
            <p:ph idx="1"/>
          </p:nvPr>
        </p:nvSpPr>
        <p:spPr/>
        <p:txBody>
          <a:bodyPr/>
          <a:lstStyle/>
          <a:p>
            <a:pPr marL="0" indent="0">
              <a:buNone/>
            </a:pPr>
            <a:r>
              <a:rPr lang="lv-LV" dirty="0" smtClean="0"/>
              <a:t>DD tiesības:</a:t>
            </a:r>
          </a:p>
          <a:p>
            <a:r>
              <a:rPr lang="lv-LV" b="1" dirty="0" smtClean="0"/>
              <a:t>Ja </a:t>
            </a:r>
            <a:r>
              <a:rPr lang="lv-LV" b="1" dirty="0"/>
              <a:t>d</a:t>
            </a:r>
            <a:r>
              <a:rPr lang="lv-LV" b="1" dirty="0" smtClean="0"/>
              <a:t>arbiniekam ir bērns līdz 3 gadu vecumam, nodarbināt nakts laikā  atļauts tikai ar darbinieka piekrišanu</a:t>
            </a:r>
          </a:p>
          <a:p>
            <a:pPr marL="0" indent="0">
              <a:buNone/>
            </a:pPr>
            <a:r>
              <a:rPr lang="lv-LV" dirty="0" smtClean="0"/>
              <a:t>Aizliegts nodarbināt nakts laikā :</a:t>
            </a:r>
          </a:p>
          <a:p>
            <a:r>
              <a:rPr lang="lv-LV" dirty="0" smtClean="0"/>
              <a:t>  personas līdz 18 gadiem;</a:t>
            </a:r>
          </a:p>
          <a:p>
            <a:r>
              <a:rPr lang="lv-LV" dirty="0" smtClean="0"/>
              <a:t>Grūtnieces,sievietes pēcdzemdību periodā līdz 1 gadam;</a:t>
            </a:r>
          </a:p>
          <a:p>
            <a:r>
              <a:rPr lang="lv-LV" dirty="0" smtClean="0"/>
              <a:t>Sievietes , kuras baro bērnu ar krūti- visu barošanas laiku,( ja ir ārsta atzinums )</a:t>
            </a:r>
            <a:endParaRPr lang="en-US" dirty="0"/>
          </a:p>
        </p:txBody>
      </p:sp>
    </p:spTree>
    <p:extLst>
      <p:ext uri="{BB962C8B-B14F-4D97-AF65-F5344CB8AC3E}">
        <p14:creationId xmlns:p14="http://schemas.microsoft.com/office/powerpoint/2010/main" val="19468039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smtClean="0"/>
              <a:t>Nakts darbs</a:t>
            </a:r>
            <a:endParaRPr lang="en-US" dirty="0"/>
          </a:p>
        </p:txBody>
      </p:sp>
      <p:sp>
        <p:nvSpPr>
          <p:cNvPr id="3" name="Content Placeholder 2"/>
          <p:cNvSpPr>
            <a:spLocks noGrp="1"/>
          </p:cNvSpPr>
          <p:nvPr>
            <p:ph idx="1"/>
          </p:nvPr>
        </p:nvSpPr>
        <p:spPr/>
        <p:txBody>
          <a:bodyPr/>
          <a:lstStyle/>
          <a:p>
            <a:pPr marL="0" indent="0">
              <a:buNone/>
            </a:pPr>
            <a:r>
              <a:rPr lang="lv-LV" dirty="0"/>
              <a:t>DD </a:t>
            </a:r>
            <a:r>
              <a:rPr lang="lv-LV" dirty="0" smtClean="0"/>
              <a:t>pienākums: </a:t>
            </a:r>
          </a:p>
          <a:p>
            <a:r>
              <a:rPr lang="lv-LV" dirty="0" smtClean="0"/>
              <a:t>apmaksāt </a:t>
            </a:r>
            <a:r>
              <a:rPr lang="lv-LV" dirty="0"/>
              <a:t>veselības pārbaudes </a:t>
            </a:r>
            <a:r>
              <a:rPr lang="lv-LV" dirty="0" smtClean="0"/>
              <a:t>izmaksas;</a:t>
            </a:r>
          </a:p>
          <a:p>
            <a:r>
              <a:rPr lang="lv-LV" dirty="0" smtClean="0"/>
              <a:t>Ja ārsta atzinums D neļauj veikt darbu naktī, tad DD jāatrod piemērots darbs dienas laikā;</a:t>
            </a:r>
            <a:endParaRPr lang="en-US" dirty="0"/>
          </a:p>
          <a:p>
            <a:endParaRPr lang="en-US" dirty="0"/>
          </a:p>
        </p:txBody>
      </p:sp>
    </p:spTree>
    <p:extLst>
      <p:ext uri="{BB962C8B-B14F-4D97-AF65-F5344CB8AC3E}">
        <p14:creationId xmlns:p14="http://schemas.microsoft.com/office/powerpoint/2010/main" val="41247749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smtClean="0"/>
              <a:t>Maiņu darbs</a:t>
            </a:r>
            <a:endParaRPr lang="en-US" dirty="0"/>
          </a:p>
        </p:txBody>
      </p:sp>
      <p:sp>
        <p:nvSpPr>
          <p:cNvPr id="3" name="Content Placeholder 2"/>
          <p:cNvSpPr>
            <a:spLocks noGrp="1"/>
          </p:cNvSpPr>
          <p:nvPr>
            <p:ph idx="1"/>
          </p:nvPr>
        </p:nvSpPr>
        <p:spPr>
          <a:xfrm>
            <a:off x="308811" y="1690688"/>
            <a:ext cx="10515600" cy="4351338"/>
          </a:xfrm>
        </p:spPr>
        <p:txBody>
          <a:bodyPr/>
          <a:lstStyle/>
          <a:p>
            <a:r>
              <a:rPr lang="lv-LV" dirty="0" smtClean="0"/>
              <a:t>Maiņu darbu nosaka tikai tad, ja nav iespējams nodrošināt nepārtrauktu darba gaitu.</a:t>
            </a:r>
          </a:p>
          <a:p>
            <a:pPr marL="0" indent="0">
              <a:buNone/>
            </a:pPr>
            <a:r>
              <a:rPr lang="lv-LV" b="1" dirty="0" smtClean="0"/>
              <a:t>Piem., kurinātājs </a:t>
            </a:r>
          </a:p>
          <a:p>
            <a:pPr marL="0" indent="0">
              <a:buNone/>
            </a:pPr>
            <a:r>
              <a:rPr lang="lv-LV" b="1" dirty="0" smtClean="0"/>
              <a:t>KAS</a:t>
            </a:r>
            <a:r>
              <a:rPr lang="lv-LV" dirty="0" smtClean="0"/>
              <a:t> nosaka Maiņu darbu :</a:t>
            </a:r>
          </a:p>
          <a:p>
            <a:r>
              <a:rPr lang="lv-LV" dirty="0" smtClean="0"/>
              <a:t>DD/ sadarbībā ar darbinieku pārstāvjiem/ darbiniekiem</a:t>
            </a:r>
          </a:p>
          <a:p>
            <a:pPr marL="0" indent="0">
              <a:buNone/>
            </a:pPr>
            <a:r>
              <a:rPr lang="lv-LV" dirty="0" smtClean="0"/>
              <a:t>Cik maiņās? </a:t>
            </a:r>
            <a:r>
              <a:rPr lang="lv-LV" dirty="0"/>
              <a:t> </a:t>
            </a:r>
            <a:r>
              <a:rPr lang="lv-LV" dirty="0" smtClean="0"/>
              <a:t>Ja trijās piem.,tas nozīmē, ka diennakts(24 h(8+8+8)) tiek sadalītas 3 maiņās.</a:t>
            </a:r>
          </a:p>
          <a:p>
            <a:pPr marL="0" indent="0">
              <a:buNone/>
            </a:pPr>
            <a:r>
              <a:rPr lang="lv-LV" b="1" dirty="0" smtClean="0"/>
              <a:t>KUR </a:t>
            </a:r>
            <a:r>
              <a:rPr lang="lv-LV" dirty="0" smtClean="0"/>
              <a:t>nosaka -Darba kārtības noteikumos atrunā katras maiņas sākumu- beigas; pārtraukumus atpūtai un ēšanai katrā maiņā.</a:t>
            </a:r>
            <a:endParaRPr lang="en-US" b="1" dirty="0"/>
          </a:p>
        </p:txBody>
      </p:sp>
    </p:spTree>
    <p:extLst>
      <p:ext uri="{BB962C8B-B14F-4D97-AF65-F5344CB8AC3E}">
        <p14:creationId xmlns:p14="http://schemas.microsoft.com/office/powerpoint/2010/main" val="35321423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smtClean="0"/>
              <a:t>Maiņu darbs</a:t>
            </a:r>
            <a:endParaRPr lang="en-US" dirty="0"/>
          </a:p>
        </p:txBody>
      </p:sp>
      <p:sp>
        <p:nvSpPr>
          <p:cNvPr id="3" name="Content Placeholder 2"/>
          <p:cNvSpPr>
            <a:spLocks noGrp="1"/>
          </p:cNvSpPr>
          <p:nvPr>
            <p:ph idx="1"/>
          </p:nvPr>
        </p:nvSpPr>
        <p:spPr/>
        <p:txBody>
          <a:bodyPr>
            <a:normAutofit fontScale="92500" lnSpcReduction="10000"/>
          </a:bodyPr>
          <a:lstStyle/>
          <a:p>
            <a:r>
              <a:rPr lang="lv-LV" dirty="0" smtClean="0"/>
              <a:t>Darbinieka pienākums:</a:t>
            </a:r>
          </a:p>
          <a:p>
            <a:pPr marL="0" indent="0">
              <a:buNone/>
            </a:pPr>
            <a:r>
              <a:rPr lang="lv-LV" dirty="0" smtClean="0"/>
              <a:t>Ja noteiktā laikā maiņa netiek nomainīta un darba pārtraukšana ir nepieļaujama, tad darbiniekam ir pienākums darbu turpināt, </a:t>
            </a:r>
            <a:r>
              <a:rPr lang="lv-LV" b="1" dirty="0" smtClean="0"/>
              <a:t>Bet</a:t>
            </a:r>
            <a:r>
              <a:rPr lang="lv-LV" dirty="0" smtClean="0"/>
              <a:t> jaziņo DD. Rodas virsstundu darbs.</a:t>
            </a:r>
          </a:p>
          <a:p>
            <a:pPr marL="0" indent="0">
              <a:buNone/>
            </a:pPr>
            <a:endParaRPr lang="lv-LV" b="1" dirty="0" smtClean="0"/>
          </a:p>
          <a:p>
            <a:pPr marL="0" indent="0">
              <a:buNone/>
            </a:pPr>
            <a:r>
              <a:rPr lang="lv-LV" b="1" dirty="0" smtClean="0"/>
              <a:t>DD aizliegts norīkot darbinieku 2 maiņās pēc kārtas</a:t>
            </a:r>
            <a:r>
              <a:rPr lang="lv-LV" dirty="0" smtClean="0"/>
              <a:t>.</a:t>
            </a:r>
          </a:p>
          <a:p>
            <a:pPr marL="0" indent="0">
              <a:buNone/>
            </a:pPr>
            <a:r>
              <a:rPr lang="lv-LV" dirty="0" smtClean="0"/>
              <a:t>DD pienākums</a:t>
            </a:r>
          </a:p>
          <a:p>
            <a:r>
              <a:rPr lang="lv-LV" dirty="0" smtClean="0"/>
              <a:t> iepazīstināt darbinieku ar maiņu grafiku- ne vēlāk kā 1 mēnesi pirms tā stāšanās spēkā.</a:t>
            </a:r>
          </a:p>
          <a:p>
            <a:r>
              <a:rPr lang="lv-LV" dirty="0" smtClean="0"/>
              <a:t>Sagatavot  maiņas grafiku, lai nodrošinātu darbinieku pāreju no vienas maiņas uz otru ne retāk kā ik pēc nedēļas.</a:t>
            </a:r>
            <a:endParaRPr lang="en-US" dirty="0"/>
          </a:p>
        </p:txBody>
      </p:sp>
    </p:spTree>
    <p:extLst>
      <p:ext uri="{BB962C8B-B14F-4D97-AF65-F5344CB8AC3E}">
        <p14:creationId xmlns:p14="http://schemas.microsoft.com/office/powerpoint/2010/main" val="3174346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lv-LV" b="1" dirty="0"/>
              <a:t>Izmaiņas regulējuma attiecībā uz darba koplīguma pusēm</a:t>
            </a:r>
          </a:p>
          <a:p>
            <a:pPr marL="0" indent="0">
              <a:buNone/>
            </a:pPr>
            <a:r>
              <a:rPr lang="lv-LV" b="1" dirty="0"/>
              <a:t>DL</a:t>
            </a:r>
            <a:r>
              <a:rPr lang="lv-LV" dirty="0"/>
              <a:t> 18.p.2.d.- nosaka, ka gan atsevišķam darba devējam(DD),  gan DD, kas ir apvienojušies, </a:t>
            </a:r>
            <a:r>
              <a:rPr lang="lv-LV" b="1" dirty="0"/>
              <a:t>ir iespējams pievienoties jau noslēgtajai ģenerālvienošanās(konkrētas nozares darba koplīgums)</a:t>
            </a:r>
          </a:p>
          <a:p>
            <a:pPr marL="0" indent="0">
              <a:buNone/>
            </a:pPr>
            <a:r>
              <a:rPr lang="lv-LV" b="1" dirty="0"/>
              <a:t>DL</a:t>
            </a:r>
            <a:r>
              <a:rPr lang="lv-LV" dirty="0"/>
              <a:t> 18.p.3.d. -</a:t>
            </a:r>
            <a:r>
              <a:rPr lang="lv-LV" b="1" dirty="0"/>
              <a:t>Uzņemtās saistības ir jāpilda arī gadījumā, ja notiek izstāšanās no DD organizācijas un nenotiek automātiska atbrīvošanās no saitībām.</a:t>
            </a:r>
          </a:p>
          <a:p>
            <a:endParaRPr lang="en-US" dirty="0"/>
          </a:p>
        </p:txBody>
      </p:sp>
    </p:spTree>
    <p:extLst>
      <p:ext uri="{BB962C8B-B14F-4D97-AF65-F5344CB8AC3E}">
        <p14:creationId xmlns:p14="http://schemas.microsoft.com/office/powerpoint/2010/main" val="20029462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smtClean="0"/>
              <a:t>Summētais darba laiks</a:t>
            </a:r>
            <a:endParaRPr lang="en-US" dirty="0"/>
          </a:p>
        </p:txBody>
      </p:sp>
      <p:sp>
        <p:nvSpPr>
          <p:cNvPr id="3" name="Content Placeholder 2"/>
          <p:cNvSpPr>
            <a:spLocks noGrp="1"/>
          </p:cNvSpPr>
          <p:nvPr>
            <p:ph idx="1"/>
          </p:nvPr>
        </p:nvSpPr>
        <p:spPr/>
        <p:txBody>
          <a:bodyPr/>
          <a:lstStyle/>
          <a:p>
            <a:r>
              <a:rPr lang="lv-LV" dirty="0" smtClean="0"/>
              <a:t>Summēto darba laiku DD nosaka tad, ja nav iespējams noteikt attiecīgajai darbinieku kategorijai ar likumu noteikto normālo dienas vai nedēļas darba laiku. </a:t>
            </a:r>
          </a:p>
          <a:p>
            <a:pPr marL="0" indent="0">
              <a:buNone/>
            </a:pPr>
            <a:r>
              <a:rPr lang="lv-LV" dirty="0" smtClean="0"/>
              <a:t> Piem., darbu nav iespējams veikt 40 h nedēļā</a:t>
            </a:r>
          </a:p>
          <a:p>
            <a:r>
              <a:rPr lang="lv-LV" dirty="0" smtClean="0"/>
              <a:t>Var būt </a:t>
            </a:r>
            <a:r>
              <a:rPr lang="lv-LV" dirty="0" smtClean="0"/>
              <a:t>atšķirīgs darba laika ilgums </a:t>
            </a:r>
          </a:p>
          <a:p>
            <a:pPr marL="0" indent="0">
              <a:buNone/>
            </a:pPr>
            <a:r>
              <a:rPr lang="lv-LV" dirty="0" smtClean="0"/>
              <a:t>Piem., pirmdien-6h,otrdien-10h,trešdien-4h, ceturtdien-12h,piektdien-8h. Kopējais- 40h( nav jāmaksā par virsstundām). Tas ir atkarīgs arī no pārskata perioda</a:t>
            </a:r>
            <a:endParaRPr lang="en-US" dirty="0"/>
          </a:p>
        </p:txBody>
      </p:sp>
    </p:spTree>
    <p:extLst>
      <p:ext uri="{BB962C8B-B14F-4D97-AF65-F5344CB8AC3E}">
        <p14:creationId xmlns:p14="http://schemas.microsoft.com/office/powerpoint/2010/main" val="24136641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smtClean="0"/>
              <a:t>Summētais darba laiks</a:t>
            </a:r>
            <a:endParaRPr lang="en-US" dirty="0"/>
          </a:p>
        </p:txBody>
      </p:sp>
      <p:sp>
        <p:nvSpPr>
          <p:cNvPr id="3" name="Content Placeholder 2"/>
          <p:cNvSpPr>
            <a:spLocks noGrp="1"/>
          </p:cNvSpPr>
          <p:nvPr>
            <p:ph idx="1"/>
          </p:nvPr>
        </p:nvSpPr>
        <p:spPr/>
        <p:txBody>
          <a:bodyPr/>
          <a:lstStyle/>
          <a:p>
            <a:r>
              <a:rPr lang="lv-LV" dirty="0" smtClean="0"/>
              <a:t>Summēta darba laika pārskata periods ir viens mēnesis, ja darba koplīgumā/d līgumā nav noteikts garāks pārskata periods.</a:t>
            </a:r>
          </a:p>
          <a:p>
            <a:pPr marL="0" indent="0">
              <a:buNone/>
            </a:pPr>
            <a:r>
              <a:rPr lang="lv-LV" dirty="0" smtClean="0"/>
              <a:t>Var DD ar darbinieku d/līgumā vienoties par pārskata periodu, taču ne ilgāku par 3 mēnešiem, koplīgumā- ne ilgāku par 12 mēnešiem.</a:t>
            </a:r>
          </a:p>
          <a:p>
            <a:pPr marL="0" indent="0">
              <a:buNone/>
            </a:pPr>
            <a:endParaRPr lang="lv-LV" dirty="0"/>
          </a:p>
          <a:p>
            <a:pPr marL="0" indent="0">
              <a:buNone/>
            </a:pPr>
            <a:r>
              <a:rPr lang="lv-LV" dirty="0" smtClean="0"/>
              <a:t>Summētais darba laiks nedrīkst parsniegt 24h pēc kartas un 56 h nedēļā.</a:t>
            </a:r>
            <a:endParaRPr lang="en-US" dirty="0"/>
          </a:p>
        </p:txBody>
      </p:sp>
    </p:spTree>
    <p:extLst>
      <p:ext uri="{BB962C8B-B14F-4D97-AF65-F5344CB8AC3E}">
        <p14:creationId xmlns:p14="http://schemas.microsoft.com/office/powerpoint/2010/main" val="32418865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lv-LV" dirty="0" smtClean="0"/>
              <a:t/>
            </a:r>
            <a:br>
              <a:rPr lang="lv-LV" dirty="0" smtClean="0"/>
            </a:br>
            <a:r>
              <a:rPr lang="lv-LV" b="1" dirty="0" smtClean="0"/>
              <a:t>Darbinieka </a:t>
            </a:r>
            <a:r>
              <a:rPr lang="lv-LV" b="1" dirty="0"/>
              <a:t>un darba devēja  tiesības/pienākumi atvaļinājuma </a:t>
            </a:r>
            <a:r>
              <a:rPr lang="lv-LV" b="1" dirty="0" smtClean="0"/>
              <a:t>laikā</a:t>
            </a:r>
            <a:r>
              <a:rPr lang="lv-LV" b="1" dirty="0"/>
              <a:t/>
            </a:r>
            <a:br>
              <a:rPr lang="lv-LV" b="1" dirty="0"/>
            </a:br>
            <a:endParaRPr lang="en-US" b="1" dirty="0"/>
          </a:p>
        </p:txBody>
      </p:sp>
      <p:sp>
        <p:nvSpPr>
          <p:cNvPr id="3" name="Content Placeholder 2"/>
          <p:cNvSpPr>
            <a:spLocks noGrp="1"/>
          </p:cNvSpPr>
          <p:nvPr>
            <p:ph idx="1"/>
          </p:nvPr>
        </p:nvSpPr>
        <p:spPr/>
        <p:txBody>
          <a:bodyPr/>
          <a:lstStyle/>
          <a:p>
            <a:pPr marL="0" indent="0">
              <a:buNone/>
            </a:pPr>
            <a:r>
              <a:rPr lang="lv-LV" dirty="0" smtClean="0"/>
              <a:t>Atvaļinājums-no darba brīvas darba dienas, tā ilgumu nosaka </a:t>
            </a:r>
            <a:r>
              <a:rPr lang="lv-LV" b="1" dirty="0" smtClean="0"/>
              <a:t>likums,</a:t>
            </a:r>
            <a:r>
              <a:rPr lang="lv-LV" dirty="0" smtClean="0"/>
              <a:t> citi normatīvie akti</a:t>
            </a:r>
            <a:r>
              <a:rPr lang="lv-LV" b="1" dirty="0" smtClean="0"/>
              <a:t>, darba koplīgums</a:t>
            </a:r>
            <a:r>
              <a:rPr lang="lv-LV" dirty="0" smtClean="0"/>
              <a:t>, darba līgums.</a:t>
            </a:r>
          </a:p>
          <a:p>
            <a:pPr marL="0" indent="0">
              <a:buNone/>
            </a:pPr>
            <a:r>
              <a:rPr lang="lv-LV" b="1" dirty="0" smtClean="0"/>
              <a:t>Atvaļinājuma laikā saglabājas darba vieta un amats</a:t>
            </a:r>
            <a:r>
              <a:rPr lang="lv-LV" dirty="0" smtClean="0"/>
              <a:t>.</a:t>
            </a:r>
          </a:p>
          <a:p>
            <a:pPr marL="0" indent="0">
              <a:buNone/>
            </a:pPr>
            <a:endParaRPr lang="en-US" dirty="0"/>
          </a:p>
        </p:txBody>
      </p:sp>
    </p:spTree>
    <p:extLst>
      <p:ext uri="{BB962C8B-B14F-4D97-AF65-F5344CB8AC3E}">
        <p14:creationId xmlns:p14="http://schemas.microsoft.com/office/powerpoint/2010/main" val="9774003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Atvaļinājuma veidi(DL 35. nodaļa):</a:t>
            </a:r>
            <a:endParaRPr lang="en-US" dirty="0"/>
          </a:p>
        </p:txBody>
      </p:sp>
      <p:sp>
        <p:nvSpPr>
          <p:cNvPr id="3" name="Content Placeholder 2"/>
          <p:cNvSpPr>
            <a:spLocks noGrp="1"/>
          </p:cNvSpPr>
          <p:nvPr>
            <p:ph idx="1"/>
          </p:nvPr>
        </p:nvSpPr>
        <p:spPr/>
        <p:txBody>
          <a:bodyPr/>
          <a:lstStyle/>
          <a:p>
            <a:r>
              <a:rPr lang="lv-LV" dirty="0" smtClean="0"/>
              <a:t>Ikgadējais apmaksātais;</a:t>
            </a:r>
          </a:p>
          <a:p>
            <a:r>
              <a:rPr lang="lv-LV" dirty="0" smtClean="0"/>
              <a:t>Grūtniecības un dzemdību ;</a:t>
            </a:r>
          </a:p>
          <a:p>
            <a:r>
              <a:rPr lang="lv-LV" dirty="0" smtClean="0"/>
              <a:t>Atvaļinajums bērna tēvam, adoptētājam vai citai personai;</a:t>
            </a:r>
          </a:p>
          <a:p>
            <a:r>
              <a:rPr lang="lv-LV" dirty="0" smtClean="0"/>
              <a:t>Bērnu kopšanas atvaļinājums;</a:t>
            </a:r>
          </a:p>
          <a:p>
            <a:r>
              <a:rPr lang="lv-LV" dirty="0" smtClean="0"/>
              <a:t>Mācību atvaļinājums;</a:t>
            </a:r>
          </a:p>
          <a:p>
            <a:r>
              <a:rPr lang="lv-LV" dirty="0" smtClean="0"/>
              <a:t>Atvaļinājums bez darba samaksas saglabāšanas</a:t>
            </a:r>
            <a:endParaRPr lang="en-US" dirty="0"/>
          </a:p>
        </p:txBody>
      </p:sp>
    </p:spTree>
    <p:extLst>
      <p:ext uri="{BB962C8B-B14F-4D97-AF65-F5344CB8AC3E}">
        <p14:creationId xmlns:p14="http://schemas.microsoft.com/office/powerpoint/2010/main" val="41447433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b="1" dirty="0" smtClean="0"/>
              <a:t>Atvaļinājuma pārcelšana</a:t>
            </a:r>
            <a:endParaRPr lang="en-US" b="1" dirty="0"/>
          </a:p>
        </p:txBody>
      </p:sp>
      <p:sp>
        <p:nvSpPr>
          <p:cNvPr id="3" name="Content Placeholder 2"/>
          <p:cNvSpPr>
            <a:spLocks noGrp="1"/>
          </p:cNvSpPr>
          <p:nvPr>
            <p:ph idx="1"/>
          </p:nvPr>
        </p:nvSpPr>
        <p:spPr/>
        <p:txBody>
          <a:bodyPr/>
          <a:lstStyle/>
          <a:p>
            <a:r>
              <a:rPr lang="lv-LV" dirty="0" smtClean="0"/>
              <a:t> DL 149.p.3.d</a:t>
            </a:r>
            <a:r>
              <a:rPr lang="lv-LV" b="1" dirty="0" smtClean="0"/>
              <a:t>. </a:t>
            </a:r>
            <a:r>
              <a:rPr lang="lv-LV" b="1" dirty="0"/>
              <a:t>Izņēmuma gadījumos</a:t>
            </a:r>
            <a:r>
              <a:rPr lang="lv-LV" dirty="0"/>
              <a:t>, kad ikgadējā apmaksātā atvaļinājuma piešķiršana darbiniekam pilnā apmērā kārtējā gadā var nelabvēlīgi ietekmēt parasto darba gaitu uzņēmumā, </a:t>
            </a:r>
            <a:r>
              <a:rPr lang="lv-LV" b="1" dirty="0"/>
              <a:t>ar darbinieka rakstveida piekrišanu pieļaujams pārcelt atvaļinājuma daļu uz nākamo gadu.</a:t>
            </a:r>
            <a:r>
              <a:rPr lang="lv-LV" dirty="0"/>
              <a:t> </a:t>
            </a:r>
            <a:endParaRPr lang="lv-LV" dirty="0" smtClean="0"/>
          </a:p>
          <a:p>
            <a:pPr marL="0" indent="0">
              <a:buNone/>
            </a:pPr>
            <a:r>
              <a:rPr lang="lv-LV" dirty="0" smtClean="0"/>
              <a:t>Šādā </a:t>
            </a:r>
            <a:r>
              <a:rPr lang="lv-LV" dirty="0"/>
              <a:t>gadījumā atvaļinājuma daļa kārtējā gadā nedrīkst būt īsāka par divām nepārtrauktām kalendāra nedēļām. Pārcelto atvaļinājuma daļu pēc iespējas pievieno nākamā gada atvaļinājumam. </a:t>
            </a:r>
            <a:r>
              <a:rPr lang="lv-LV" b="1" dirty="0"/>
              <a:t>Atvaļinājuma daļu var pārcelt tikai uz vienu gadu</a:t>
            </a:r>
            <a:r>
              <a:rPr lang="lv-LV" b="1" dirty="0" smtClean="0"/>
              <a:t>.</a:t>
            </a:r>
          </a:p>
          <a:p>
            <a:pPr marL="0" indent="0">
              <a:buNone/>
            </a:pPr>
            <a:endParaRPr lang="en-US" b="1" dirty="0"/>
          </a:p>
        </p:txBody>
      </p:sp>
    </p:spTree>
    <p:extLst>
      <p:ext uri="{BB962C8B-B14F-4D97-AF65-F5344CB8AC3E}">
        <p14:creationId xmlns:p14="http://schemas.microsoft.com/office/powerpoint/2010/main" val="16628512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b="1" dirty="0" smtClean="0"/>
              <a:t>Atvaļinājuma atlīdzināšana naudā</a:t>
            </a:r>
            <a:endParaRPr lang="en-US" b="1" dirty="0"/>
          </a:p>
        </p:txBody>
      </p:sp>
      <p:sp>
        <p:nvSpPr>
          <p:cNvPr id="3" name="Content Placeholder 2"/>
          <p:cNvSpPr>
            <a:spLocks noGrp="1"/>
          </p:cNvSpPr>
          <p:nvPr>
            <p:ph idx="1"/>
          </p:nvPr>
        </p:nvSpPr>
        <p:spPr/>
        <p:txBody>
          <a:bodyPr/>
          <a:lstStyle/>
          <a:p>
            <a:r>
              <a:rPr lang="lv-LV" b="1" dirty="0" smtClean="0"/>
              <a:t>Nav pieļaujama</a:t>
            </a:r>
            <a:r>
              <a:rPr lang="lv-LV" dirty="0" smtClean="0"/>
              <a:t>, izņemot gadījumus</a:t>
            </a:r>
            <a:r>
              <a:rPr lang="lv-LV" smtClean="0"/>
              <a:t>, kad darba tiesiskās attiecības tiek izbeigtas </a:t>
            </a:r>
            <a:r>
              <a:rPr lang="lv-LV" dirty="0" smtClean="0"/>
              <a:t>un atvaļinājums nav izmantots.</a:t>
            </a:r>
            <a:endParaRPr lang="en-US" dirty="0"/>
          </a:p>
        </p:txBody>
      </p:sp>
    </p:spTree>
    <p:extLst>
      <p:ext uri="{BB962C8B-B14F-4D97-AF65-F5344CB8AC3E}">
        <p14:creationId xmlns:p14="http://schemas.microsoft.com/office/powerpoint/2010/main" val="35290705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Atsaukšana no atvaļinājuma</a:t>
            </a:r>
            <a:endParaRPr lang="en-US" dirty="0"/>
          </a:p>
        </p:txBody>
      </p:sp>
      <p:sp>
        <p:nvSpPr>
          <p:cNvPr id="3" name="Content Placeholder 2"/>
          <p:cNvSpPr>
            <a:spLocks noGrp="1"/>
          </p:cNvSpPr>
          <p:nvPr>
            <p:ph idx="1"/>
          </p:nvPr>
        </p:nvSpPr>
        <p:spPr/>
        <p:txBody>
          <a:bodyPr/>
          <a:lstStyle/>
          <a:p>
            <a:r>
              <a:rPr lang="lv-LV" b="1" dirty="0" smtClean="0"/>
              <a:t>DL nenosaka kritērijus</a:t>
            </a:r>
            <a:r>
              <a:rPr lang="lv-LV" dirty="0" smtClean="0"/>
              <a:t>.</a:t>
            </a:r>
          </a:p>
          <a:p>
            <a:r>
              <a:rPr lang="lv-LV" dirty="0"/>
              <a:t>D</a:t>
            </a:r>
            <a:r>
              <a:rPr lang="lv-LV" dirty="0" smtClean="0"/>
              <a:t>arba koplīgums/ darba kārtības noteikumi.</a:t>
            </a:r>
            <a:endParaRPr lang="en-US" dirty="0"/>
          </a:p>
        </p:txBody>
      </p:sp>
    </p:spTree>
    <p:extLst>
      <p:ext uri="{BB962C8B-B14F-4D97-AF65-F5344CB8AC3E}">
        <p14:creationId xmlns:p14="http://schemas.microsoft.com/office/powerpoint/2010/main" val="15942926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b="1" dirty="0" smtClean="0"/>
              <a:t>Darba disciplīnas pārkāpumi</a:t>
            </a:r>
            <a:endParaRPr lang="en-US" b="1" dirty="0"/>
          </a:p>
        </p:txBody>
      </p:sp>
      <p:sp>
        <p:nvSpPr>
          <p:cNvPr id="3" name="Content Placeholder 2"/>
          <p:cNvSpPr>
            <a:spLocks noGrp="1"/>
          </p:cNvSpPr>
          <p:nvPr>
            <p:ph idx="1"/>
          </p:nvPr>
        </p:nvSpPr>
        <p:spPr/>
        <p:txBody>
          <a:bodyPr/>
          <a:lstStyle/>
          <a:p>
            <a:pPr marL="0" indent="0">
              <a:buNone/>
            </a:pPr>
            <a:r>
              <a:rPr lang="lv-LV" dirty="0" smtClean="0"/>
              <a:t>Noslēdzot darba līgumu, gan DD , gan darbiniekam ir pienākumi, kurus jāpilda, ja tie netiek pildīti vai nepienācīgi pildīti iestājas atbildība.</a:t>
            </a:r>
          </a:p>
          <a:p>
            <a:pPr marL="0" indent="0">
              <a:buNone/>
            </a:pPr>
            <a:endParaRPr lang="lv-LV" dirty="0" smtClean="0"/>
          </a:p>
          <a:p>
            <a:pPr marL="0" indent="0">
              <a:buNone/>
            </a:pPr>
            <a:r>
              <a:rPr lang="lv-LV" dirty="0" smtClean="0"/>
              <a:t>Darba tiesiskajās attiecībās var iestāties:</a:t>
            </a:r>
          </a:p>
          <a:p>
            <a:r>
              <a:rPr lang="lv-LV" dirty="0" smtClean="0"/>
              <a:t>Kriminālatbildība;</a:t>
            </a:r>
          </a:p>
          <a:p>
            <a:r>
              <a:rPr lang="lv-LV" dirty="0" smtClean="0"/>
              <a:t>Administratīvā atbildība;</a:t>
            </a:r>
          </a:p>
          <a:p>
            <a:r>
              <a:rPr lang="lv-LV" dirty="0" smtClean="0"/>
              <a:t>Civiltiesiskā atbildība;</a:t>
            </a:r>
          </a:p>
          <a:p>
            <a:r>
              <a:rPr lang="lv-LV" dirty="0" smtClean="0"/>
              <a:t>Disciplinārā atbildība.</a:t>
            </a:r>
            <a:endParaRPr lang="en-US" dirty="0"/>
          </a:p>
        </p:txBody>
      </p:sp>
    </p:spTree>
    <p:extLst>
      <p:ext uri="{BB962C8B-B14F-4D97-AF65-F5344CB8AC3E}">
        <p14:creationId xmlns:p14="http://schemas.microsoft.com/office/powerpoint/2010/main" val="147957151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lstStyle/>
          <a:p>
            <a:r>
              <a:rPr lang="lv-LV" dirty="0" smtClean="0"/>
              <a:t>              Krimināllikums(KL) /Kriminālatbildība</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lv-LV" dirty="0" smtClean="0"/>
              <a:t>Kādas personas saucamas pie kriminālatbildības saskaņā ar KL?</a:t>
            </a:r>
          </a:p>
          <a:p>
            <a:r>
              <a:rPr lang="lv-LV" dirty="0" smtClean="0"/>
              <a:t>Nodarbinātās personas, amatpersonas,atbildīgi darbinieki, DD, kuras apdraud darba(nodarbinātības) tiesisko attiecību jomu.</a:t>
            </a:r>
          </a:p>
          <a:p>
            <a:pPr marL="0" indent="0">
              <a:buNone/>
            </a:pPr>
            <a:endParaRPr lang="lv-LV" dirty="0" smtClean="0"/>
          </a:p>
          <a:p>
            <a:pPr marL="0" indent="0">
              <a:buNone/>
            </a:pPr>
            <a:r>
              <a:rPr lang="lv-LV" dirty="0" smtClean="0"/>
              <a:t>Piem., KL 280 .p. DD iestājas kriminālatbildība, ja tas pārkāpis likumā paredzētos personas nodarbināšanas ierobežojumus vai noteikumus un ja ar to radīts būtisks kaitējums.</a:t>
            </a:r>
          </a:p>
          <a:p>
            <a:pPr marL="0" indent="0">
              <a:buNone/>
            </a:pPr>
            <a:r>
              <a:rPr lang="lv-LV" dirty="0" smtClean="0"/>
              <a:t>KL 146.p. Noteikta uzņēmuma, iestādes vai organizācijas vadītāja vai citas atbildīgās personas kriminālatbildība par darba aizsardzību vai tehnisko drošību reglamentējošo normatīvo aktu prasību pārkāpšanu, ja šis nodarījums izraisījis miesas bojājumus ar veselības traucējumu,cilvēka nāvi, vai smagus miesas bojājumus vairākiem cilvēkiem.</a:t>
            </a:r>
          </a:p>
          <a:p>
            <a:pPr marL="0" indent="0">
              <a:buNone/>
            </a:pPr>
            <a:endParaRPr lang="lv-LV" dirty="0" smtClean="0"/>
          </a:p>
          <a:p>
            <a:endParaRPr lang="lv-LV" dirty="0"/>
          </a:p>
          <a:p>
            <a:pPr marL="0" indent="0">
              <a:buNone/>
            </a:pPr>
            <a:endParaRPr lang="en-US" dirty="0"/>
          </a:p>
        </p:txBody>
      </p:sp>
    </p:spTree>
    <p:extLst>
      <p:ext uri="{BB962C8B-B14F-4D97-AF65-F5344CB8AC3E}">
        <p14:creationId xmlns:p14="http://schemas.microsoft.com/office/powerpoint/2010/main" val="12942618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lv-LV" dirty="0" smtClean="0"/>
              <a:t>KL 197.p. – atbildība par darba pienākumu nolaidīgu pildīšanu, ja to izdarījuši atbildīgi darbinieki( piem., ārstniecības personas(KL138.p.)); transporta nozarē(KL 257.p./263.p.)</a:t>
            </a:r>
            <a:endParaRPr lang="en-US" dirty="0"/>
          </a:p>
        </p:txBody>
      </p:sp>
    </p:spTree>
    <p:extLst>
      <p:ext uri="{BB962C8B-B14F-4D97-AF65-F5344CB8AC3E}">
        <p14:creationId xmlns:p14="http://schemas.microsoft.com/office/powerpoint/2010/main" val="855417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lv-LV" b="1" dirty="0"/>
              <a:t>Izmaiņas regulējuma attiecībā uz darba koplīguma pusēm</a:t>
            </a:r>
          </a:p>
          <a:p>
            <a:pPr marL="0" indent="0">
              <a:buNone/>
            </a:pPr>
            <a:r>
              <a:rPr lang="lv-LV" b="1" dirty="0"/>
              <a:t>DL</a:t>
            </a:r>
            <a:r>
              <a:rPr lang="lv-LV" dirty="0"/>
              <a:t> 18.p.2.d.- nosaka, ka gan atsevišķam darba devējam(DD),  gan DD, kas ir apvienojušies, </a:t>
            </a:r>
            <a:r>
              <a:rPr lang="lv-LV" b="1" dirty="0"/>
              <a:t>ir iespējams pievienoties jau noslēgtajai ģenerālvienošanās(konkrētas nozares darba koplīgums)</a:t>
            </a:r>
          </a:p>
          <a:p>
            <a:pPr marL="0" indent="0">
              <a:buNone/>
            </a:pPr>
            <a:r>
              <a:rPr lang="lv-LV" b="1" dirty="0"/>
              <a:t>DL</a:t>
            </a:r>
            <a:r>
              <a:rPr lang="lv-LV" dirty="0"/>
              <a:t> 18.p.3.d. -</a:t>
            </a:r>
            <a:r>
              <a:rPr lang="lv-LV" b="1" dirty="0"/>
              <a:t>Uzņemtās saistības ir jāpilda arī gadījumā, ja notiek izstāšanās no DD organizācijas un nenotiek automātiska atbrīvošanās no saitībām.</a:t>
            </a:r>
          </a:p>
          <a:p>
            <a:endParaRPr lang="en-US" dirty="0"/>
          </a:p>
        </p:txBody>
      </p:sp>
    </p:spTree>
    <p:extLst>
      <p:ext uri="{BB962C8B-B14F-4D97-AF65-F5344CB8AC3E}">
        <p14:creationId xmlns:p14="http://schemas.microsoft.com/office/powerpoint/2010/main" val="36969994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Administratīvā atbildība/APK(5. nodaļa darba jomā)</a:t>
            </a:r>
            <a:endParaRPr lang="en-US" dirty="0"/>
          </a:p>
        </p:txBody>
      </p:sp>
      <p:sp>
        <p:nvSpPr>
          <p:cNvPr id="3" name="Content Placeholder 2"/>
          <p:cNvSpPr>
            <a:spLocks noGrp="1"/>
          </p:cNvSpPr>
          <p:nvPr>
            <p:ph idx="1"/>
          </p:nvPr>
        </p:nvSpPr>
        <p:spPr/>
        <p:txBody>
          <a:bodyPr/>
          <a:lstStyle/>
          <a:p>
            <a:pPr marL="0" indent="0">
              <a:buNone/>
            </a:pPr>
            <a:r>
              <a:rPr lang="lv-LV" dirty="0" smtClean="0"/>
              <a:t>Piem.,APK 41.p. DD atbildība par to, ka nav noslēgts ar darbinieku Darba līgums.</a:t>
            </a:r>
          </a:p>
          <a:p>
            <a:pPr marL="0" indent="0">
              <a:buNone/>
            </a:pPr>
            <a:r>
              <a:rPr lang="lv-LV" dirty="0" smtClean="0"/>
              <a:t>Atbilstoši APK 215.p./3prim. Administratīvos sodus par pārkāpumiem ir tiesīgi uzlikt valsts darba inspektori.</a:t>
            </a:r>
            <a:endParaRPr lang="en-US" dirty="0"/>
          </a:p>
        </p:txBody>
      </p:sp>
    </p:spTree>
    <p:extLst>
      <p:ext uri="{BB962C8B-B14F-4D97-AF65-F5344CB8AC3E}">
        <p14:creationId xmlns:p14="http://schemas.microsoft.com/office/powerpoint/2010/main" val="2952002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Civiltiesiskā atbildība</a:t>
            </a:r>
            <a:endParaRPr lang="en-US" dirty="0"/>
          </a:p>
        </p:txBody>
      </p:sp>
      <p:sp>
        <p:nvSpPr>
          <p:cNvPr id="3" name="Content Placeholder 2"/>
          <p:cNvSpPr>
            <a:spLocks noGrp="1"/>
          </p:cNvSpPr>
          <p:nvPr>
            <p:ph idx="1"/>
          </p:nvPr>
        </p:nvSpPr>
        <p:spPr/>
        <p:txBody>
          <a:bodyPr>
            <a:normAutofit lnSpcReduction="10000"/>
          </a:bodyPr>
          <a:lstStyle/>
          <a:p>
            <a:r>
              <a:rPr lang="lv-LV" dirty="0" smtClean="0"/>
              <a:t>DD/Darbinieks</a:t>
            </a:r>
          </a:p>
          <a:p>
            <a:pPr marL="0" indent="0">
              <a:buNone/>
            </a:pPr>
            <a:r>
              <a:rPr lang="lv-LV" dirty="0" smtClean="0"/>
              <a:t>DD civiltiesiskā atbildība iestājas,par darbinieka veselībai nodarīto kaitējumu, ja darbinieks cietis nelaimes gadījumā darbā vai saslimis ar arodslimību. </a:t>
            </a:r>
          </a:p>
          <a:p>
            <a:pPr marL="0" indent="0">
              <a:buNone/>
            </a:pPr>
            <a:r>
              <a:rPr lang="lv-LV" dirty="0" smtClean="0"/>
              <a:t>Likums,,Par obligāto sociālo apdrošināšanu pret nelaimes gadījumiem darbā un arodslimībām’’- paredzēta cietušajam darbiniekam atlīdzība. </a:t>
            </a:r>
          </a:p>
          <a:p>
            <a:pPr marL="0" indent="0">
              <a:buNone/>
            </a:pPr>
            <a:r>
              <a:rPr lang="lv-LV" b="1" dirty="0" smtClean="0"/>
              <a:t>Ja speciālās normas  neparedz atlīdzināšanu, tad CL 2349.p.</a:t>
            </a:r>
          </a:p>
          <a:p>
            <a:pPr marL="0" indent="0">
              <a:buNone/>
            </a:pPr>
            <a:r>
              <a:rPr lang="lv-LV" b="1" dirty="0" smtClean="0"/>
              <a:t>DL 77.p. DD ir jāatlīdzina D radušies zaudējumi, ja, veicot darbu, ir bojāts vai gājis bojā darbiniekam piederošs darba aprīkojums(ja ir vienošanās starp DD un D  par darba aprīkojumu)</a:t>
            </a:r>
            <a:endParaRPr lang="en-US" b="1" dirty="0"/>
          </a:p>
        </p:txBody>
      </p:sp>
    </p:spTree>
    <p:extLst>
      <p:ext uri="{BB962C8B-B14F-4D97-AF65-F5344CB8AC3E}">
        <p14:creationId xmlns:p14="http://schemas.microsoft.com/office/powerpoint/2010/main" val="17135975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smtClean="0"/>
              <a:t>Disciplinārā atbildība</a:t>
            </a:r>
            <a:endParaRPr lang="en-US" dirty="0"/>
          </a:p>
        </p:txBody>
      </p:sp>
      <p:sp>
        <p:nvSpPr>
          <p:cNvPr id="3" name="Content Placeholder 2"/>
          <p:cNvSpPr>
            <a:spLocks noGrp="1"/>
          </p:cNvSpPr>
          <p:nvPr>
            <p:ph idx="1"/>
          </p:nvPr>
        </p:nvSpPr>
        <p:spPr/>
        <p:txBody>
          <a:bodyPr/>
          <a:lstStyle/>
          <a:p>
            <a:pPr marL="0" indent="0">
              <a:buNone/>
            </a:pPr>
            <a:r>
              <a:rPr lang="lv-LV" dirty="0" smtClean="0"/>
              <a:t>Atbildība -darbiniekam</a:t>
            </a:r>
          </a:p>
          <a:p>
            <a:pPr marL="0" indent="0">
              <a:buNone/>
            </a:pPr>
            <a:r>
              <a:rPr lang="lv-LV" dirty="0" smtClean="0"/>
              <a:t>Piem., Laikā neierodas uz darbu, nepienācīgi pilda darba pienākumus, pārāk bieži smēķē utt.</a:t>
            </a:r>
          </a:p>
          <a:p>
            <a:pPr marL="0" indent="0">
              <a:buNone/>
            </a:pPr>
            <a:r>
              <a:rPr lang="lv-LV" dirty="0" smtClean="0"/>
              <a:t>DL 54.p. Paredz, ka darba kārtību  iestādē nosaka :</a:t>
            </a:r>
          </a:p>
          <a:p>
            <a:r>
              <a:rPr lang="lv-LV" dirty="0" smtClean="0"/>
              <a:t>Darba kārtības noteikumi;</a:t>
            </a:r>
          </a:p>
          <a:p>
            <a:r>
              <a:rPr lang="lv-LV" dirty="0" smtClean="0"/>
              <a:t>Darba koplīgums;</a:t>
            </a:r>
          </a:p>
          <a:p>
            <a:r>
              <a:rPr lang="lv-LV" dirty="0" smtClean="0"/>
              <a:t>Darba līgums;</a:t>
            </a:r>
          </a:p>
          <a:p>
            <a:r>
              <a:rPr lang="lv-LV" dirty="0" smtClean="0"/>
              <a:t>DD rīkojumi.</a:t>
            </a:r>
          </a:p>
          <a:p>
            <a:pPr marL="0" indent="0">
              <a:buNone/>
            </a:pPr>
            <a:endParaRPr lang="en-US" dirty="0"/>
          </a:p>
        </p:txBody>
      </p:sp>
    </p:spTree>
    <p:extLst>
      <p:ext uri="{BB962C8B-B14F-4D97-AF65-F5344CB8AC3E}">
        <p14:creationId xmlns:p14="http://schemas.microsoft.com/office/powerpoint/2010/main" val="22909340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lv-LV" dirty="0" smtClean="0"/>
              <a:t>Par darba kārtības pārkāpumiem DD vainīgajam darbiniekam ir tiesīgs piemērot sodus. </a:t>
            </a:r>
          </a:p>
          <a:p>
            <a:pPr marL="0" indent="0">
              <a:buNone/>
            </a:pPr>
            <a:r>
              <a:rPr lang="lv-LV" dirty="0" smtClean="0"/>
              <a:t>DL 90.p.- paredz 2 sodu veidus:</a:t>
            </a:r>
          </a:p>
          <a:p>
            <a:r>
              <a:rPr lang="lv-LV" b="1" dirty="0" smtClean="0"/>
              <a:t>Rakstveida piezīme </a:t>
            </a:r>
            <a:r>
              <a:rPr lang="lv-LV" dirty="0"/>
              <a:t>;</a:t>
            </a:r>
            <a:endParaRPr lang="lv-LV" dirty="0" smtClean="0"/>
          </a:p>
          <a:p>
            <a:r>
              <a:rPr lang="lv-LV" b="1" dirty="0" smtClean="0"/>
              <a:t>Rājiens.</a:t>
            </a:r>
          </a:p>
          <a:p>
            <a:r>
              <a:rPr lang="lv-LV" dirty="0" smtClean="0"/>
              <a:t>(Savukārt Korupcijas novēršanas un apkarošanas biroja likums 25.p.- biroja darbiniekam par disciplīnpārkāpumiem var piemērot: </a:t>
            </a:r>
            <a:r>
              <a:rPr lang="lv-LV" b="1" dirty="0" smtClean="0"/>
              <a:t>piezīmi,</a:t>
            </a:r>
            <a:r>
              <a:rPr lang="lv-LV" dirty="0" smtClean="0"/>
              <a:t> </a:t>
            </a:r>
            <a:r>
              <a:rPr lang="lv-LV" b="1" dirty="0" smtClean="0"/>
              <a:t>rājienu</a:t>
            </a:r>
            <a:r>
              <a:rPr lang="lv-LV" dirty="0" smtClean="0"/>
              <a:t>,</a:t>
            </a:r>
            <a:r>
              <a:rPr lang="lv-LV" b="1" dirty="0" smtClean="0"/>
              <a:t>mēnešalgas</a:t>
            </a:r>
            <a:r>
              <a:rPr lang="lv-LV" dirty="0" smtClean="0"/>
              <a:t> </a:t>
            </a:r>
            <a:r>
              <a:rPr lang="lv-LV" b="1" dirty="0" smtClean="0"/>
              <a:t>samazināšanu</a:t>
            </a:r>
            <a:r>
              <a:rPr lang="lv-LV" dirty="0" smtClean="0"/>
              <a:t> uz laiku līdz vienam gadam, ieturot līdz 20% no mēnešalgas, vai </a:t>
            </a:r>
            <a:r>
              <a:rPr lang="lv-LV" b="1" dirty="0" smtClean="0"/>
              <a:t>pazemināšanu amatā </a:t>
            </a:r>
            <a:r>
              <a:rPr lang="lv-LV" dirty="0" smtClean="0"/>
              <a:t>uz laiku līdz 3 gadiem, vai </a:t>
            </a:r>
            <a:r>
              <a:rPr lang="lv-LV" b="1" dirty="0" smtClean="0"/>
              <a:t>atbrīvošanu no amata</a:t>
            </a:r>
            <a:r>
              <a:rPr lang="lv-LV" dirty="0" smtClean="0"/>
              <a:t>.)</a:t>
            </a:r>
            <a:endParaRPr lang="en-US" dirty="0"/>
          </a:p>
        </p:txBody>
      </p:sp>
    </p:spTree>
    <p:extLst>
      <p:ext uri="{BB962C8B-B14F-4D97-AF65-F5344CB8AC3E}">
        <p14:creationId xmlns:p14="http://schemas.microsoft.com/office/powerpoint/2010/main" val="374855449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Piem.:Darbinieks </a:t>
            </a:r>
            <a:r>
              <a:rPr lang="lv-LV" dirty="0" smtClean="0"/>
              <a:t>darbā ierodas alkohola reibumā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lv-LV" dirty="0" smtClean="0"/>
              <a:t>1.DD rakstveidā iepazīstina darbinieku ar viņa izdarītā pārkāpuma būtību,minot apstākļus</a:t>
            </a:r>
          </a:p>
          <a:p>
            <a:pPr marL="0" indent="0">
              <a:buNone/>
            </a:pPr>
            <a:r>
              <a:rPr lang="lv-LV" dirty="0" smtClean="0"/>
              <a:t>2.DD jāpieprasa no D rakstveida paskaidrojums(D ir tiesības tikt uzklausītam)</a:t>
            </a:r>
            <a:r>
              <a:rPr lang="lv-LV" b="1" dirty="0"/>
              <a:t> </a:t>
            </a:r>
            <a:endParaRPr lang="lv-LV" b="1" dirty="0" smtClean="0"/>
          </a:p>
          <a:p>
            <a:pPr marL="0" indent="0">
              <a:buNone/>
            </a:pPr>
            <a:r>
              <a:rPr lang="lv-LV" b="1" dirty="0" smtClean="0"/>
              <a:t> 3.  </a:t>
            </a:r>
            <a:r>
              <a:rPr lang="lv-LV" b="1" dirty="0"/>
              <a:t>P</a:t>
            </a:r>
            <a:r>
              <a:rPr lang="lv-LV" b="1" dirty="0" smtClean="0"/>
              <a:t>iemēro sodu</a:t>
            </a:r>
          </a:p>
          <a:p>
            <a:pPr marL="0" indent="0">
              <a:buNone/>
            </a:pPr>
            <a:r>
              <a:rPr lang="lv-LV" b="1" dirty="0" smtClean="0"/>
              <a:t>Par </a:t>
            </a:r>
            <a:r>
              <a:rPr lang="lv-LV" b="1" dirty="0"/>
              <a:t>vienu pārkāpumu piemēro tikai vienu </a:t>
            </a:r>
            <a:r>
              <a:rPr lang="lv-LV" b="1" dirty="0" smtClean="0"/>
              <a:t>sodu; DD izsniedz darbiniekam rakstveida rīkojumu,kur izteikta piezīme vai rājiens.</a:t>
            </a:r>
          </a:p>
          <a:p>
            <a:pPr marL="0" indent="0">
              <a:buNone/>
            </a:pPr>
            <a:r>
              <a:rPr lang="lv-LV" dirty="0" smtClean="0"/>
              <a:t>Sods uzliekams viena mēneša laikā no pārkāpuma atklāšanas dienas,taču sodu nevar uzlikt ,ja no pārkāpuma izdarīšanas dienas ir pagājuši vairāk kā 12 mēneši.</a:t>
            </a:r>
          </a:p>
          <a:p>
            <a:pPr marL="0" indent="0">
              <a:buNone/>
            </a:pPr>
            <a:endParaRPr lang="lv-LV" dirty="0"/>
          </a:p>
          <a:p>
            <a:pPr marL="0" indent="0">
              <a:buNone/>
            </a:pPr>
            <a:r>
              <a:rPr lang="lv-LV" dirty="0" smtClean="0"/>
              <a:t>Uzliktais sods ir spēkā vienu gadu, ja šajā laikā D netiek piemērots jauns sods.</a:t>
            </a:r>
            <a:endParaRPr lang="lv-LV" dirty="0"/>
          </a:p>
          <a:p>
            <a:endParaRPr lang="en-US" dirty="0"/>
          </a:p>
        </p:txBody>
      </p:sp>
    </p:spTree>
    <p:extLst>
      <p:ext uri="{BB962C8B-B14F-4D97-AF65-F5344CB8AC3E}">
        <p14:creationId xmlns:p14="http://schemas.microsoft.com/office/powerpoint/2010/main" val="630801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smtClean="0"/>
              <a:t>Darbinieka iepazīstināšana ar rīkojumu</a:t>
            </a:r>
            <a:endParaRPr lang="en-US" b="1" dirty="0"/>
          </a:p>
        </p:txBody>
      </p:sp>
      <p:sp>
        <p:nvSpPr>
          <p:cNvPr id="3" name="Content Placeholder 2"/>
          <p:cNvSpPr>
            <a:spLocks noGrp="1"/>
          </p:cNvSpPr>
          <p:nvPr>
            <p:ph idx="1"/>
          </p:nvPr>
        </p:nvSpPr>
        <p:spPr/>
        <p:txBody>
          <a:bodyPr/>
          <a:lstStyle/>
          <a:p>
            <a:pPr marL="0" indent="0">
              <a:buNone/>
            </a:pPr>
            <a:r>
              <a:rPr lang="lv-LV" dirty="0" smtClean="0"/>
              <a:t>Darbinieka iepazīstināšanas metodes:</a:t>
            </a:r>
          </a:p>
          <a:p>
            <a:r>
              <a:rPr lang="lv-LV" dirty="0" smtClean="0"/>
              <a:t>Darba līgumā/citos dokumentos </a:t>
            </a:r>
            <a:r>
              <a:rPr lang="lv-LV" dirty="0"/>
              <a:t>n</a:t>
            </a:r>
            <a:r>
              <a:rPr lang="lv-LV" dirty="0" smtClean="0"/>
              <a:t>oteiktais;(ir informēts/ iepazīstināts)</a:t>
            </a:r>
          </a:p>
          <a:p>
            <a:r>
              <a:rPr lang="lv-LV" dirty="0" smtClean="0"/>
              <a:t>Citos dokumentos(iepazīstināts un </a:t>
            </a:r>
            <a:r>
              <a:rPr lang="lv-LV" dirty="0" smtClean="0"/>
              <a:t>parakstījies</a:t>
            </a:r>
            <a:r>
              <a:rPr lang="lv-LV" dirty="0"/>
              <a:t>)</a:t>
            </a:r>
            <a:endParaRPr lang="lv-LV" dirty="0" smtClean="0"/>
          </a:p>
          <a:p>
            <a:pPr marL="0" indent="0">
              <a:buNone/>
            </a:pPr>
            <a:endParaRPr lang="lv-LV" dirty="0" smtClean="0"/>
          </a:p>
          <a:p>
            <a:endParaRPr lang="lv-LV" dirty="0" smtClean="0"/>
          </a:p>
          <a:p>
            <a:endParaRPr lang="lv-LV" dirty="0" smtClean="0"/>
          </a:p>
          <a:p>
            <a:endParaRPr lang="en-US" dirty="0"/>
          </a:p>
        </p:txBody>
      </p:sp>
    </p:spTree>
    <p:extLst>
      <p:ext uri="{BB962C8B-B14F-4D97-AF65-F5344CB8AC3E}">
        <p14:creationId xmlns:p14="http://schemas.microsoft.com/office/powerpoint/2010/main" val="333179918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smtClean="0"/>
              <a:t>Darbinieka personas lieta</a:t>
            </a:r>
            <a:endParaRPr lang="en-US" dirty="0"/>
          </a:p>
        </p:txBody>
      </p:sp>
      <p:sp>
        <p:nvSpPr>
          <p:cNvPr id="3" name="Content Placeholder 2"/>
          <p:cNvSpPr>
            <a:spLocks noGrp="1"/>
          </p:cNvSpPr>
          <p:nvPr>
            <p:ph idx="1"/>
          </p:nvPr>
        </p:nvSpPr>
        <p:spPr/>
        <p:txBody>
          <a:bodyPr/>
          <a:lstStyle/>
          <a:p>
            <a:r>
              <a:rPr lang="lv-LV" dirty="0" smtClean="0"/>
              <a:t>Nav likuma , kur tiek noteikts ar normu, kādiem  obligāti dokumentiem jābūt darbinieka personas lietā.</a:t>
            </a:r>
          </a:p>
          <a:p>
            <a:pPr marL="0" indent="0">
              <a:buNone/>
            </a:pPr>
            <a:r>
              <a:rPr lang="lv-LV" dirty="0" smtClean="0"/>
              <a:t>Darbinieka personas lieta:</a:t>
            </a:r>
          </a:p>
          <a:p>
            <a:r>
              <a:rPr lang="lv-LV" dirty="0" smtClean="0"/>
              <a:t>Papīra veidā;</a:t>
            </a:r>
          </a:p>
          <a:p>
            <a:r>
              <a:rPr lang="lv-LV" dirty="0" smtClean="0"/>
              <a:t>Elektroniskā veidā;</a:t>
            </a:r>
          </a:p>
          <a:p>
            <a:endParaRPr lang="en-US" dirty="0"/>
          </a:p>
        </p:txBody>
      </p:sp>
    </p:spTree>
    <p:extLst>
      <p:ext uri="{BB962C8B-B14F-4D97-AF65-F5344CB8AC3E}">
        <p14:creationId xmlns:p14="http://schemas.microsoft.com/office/powerpoint/2010/main" val="8868550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lv-LV" dirty="0" smtClean="0"/>
          </a:p>
          <a:p>
            <a:pPr marL="0" indent="0" algn="ctr">
              <a:buNone/>
            </a:pPr>
            <a:endParaRPr lang="lv-LV" dirty="0" smtClean="0"/>
          </a:p>
          <a:p>
            <a:pPr marL="0" indent="0" algn="ctr">
              <a:buNone/>
            </a:pPr>
            <a:r>
              <a:rPr lang="lv-LV" dirty="0" smtClean="0"/>
              <a:t>Paldies par uzmanību!</a:t>
            </a:r>
          </a:p>
          <a:p>
            <a:pPr marL="0" indent="0" algn="ctr">
              <a:buNone/>
            </a:pPr>
            <a:endParaRPr lang="lv-LV" dirty="0"/>
          </a:p>
          <a:p>
            <a:pPr marL="0" indent="0" algn="ctr">
              <a:buNone/>
            </a:pPr>
            <a:endParaRPr lang="lv-LV" dirty="0" smtClean="0"/>
          </a:p>
          <a:p>
            <a:pPr marL="0" indent="0" algn="ctr">
              <a:buNone/>
            </a:pPr>
            <a:endParaRPr lang="lv-LV" dirty="0"/>
          </a:p>
          <a:p>
            <a:pPr marL="0" indent="0" algn="ctr">
              <a:buNone/>
            </a:pPr>
            <a:endParaRPr lang="lv-LV" dirty="0" smtClean="0"/>
          </a:p>
          <a:p>
            <a:pPr marL="0" indent="0" algn="ctr">
              <a:buNone/>
            </a:pPr>
            <a:r>
              <a:rPr lang="lv-LV" dirty="0" smtClean="0"/>
              <a:t>Epasts: </a:t>
            </a:r>
            <a:r>
              <a:rPr lang="lv-LV" dirty="0" smtClean="0">
                <a:hlinkClick r:id="rId2"/>
              </a:rPr>
              <a:t>aija.kuzminska@inbox.lv</a:t>
            </a:r>
            <a:r>
              <a:rPr lang="lv-LV" dirty="0" smtClean="0"/>
              <a:t>   t .29474627</a:t>
            </a:r>
            <a:endParaRPr lang="en-US" dirty="0"/>
          </a:p>
        </p:txBody>
      </p:sp>
    </p:spTree>
    <p:extLst>
      <p:ext uri="{BB962C8B-B14F-4D97-AF65-F5344CB8AC3E}">
        <p14:creationId xmlns:p14="http://schemas.microsoft.com/office/powerpoint/2010/main" val="4099841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a:t/>
            </a:r>
            <a:br>
              <a:rPr lang="lv-LV" dirty="0"/>
            </a:br>
            <a:r>
              <a:rPr lang="lv-LV" b="1" dirty="0" smtClean="0"/>
              <a:t>Izmaiņas </a:t>
            </a:r>
            <a:r>
              <a:rPr lang="lv-LV" b="1" dirty="0"/>
              <a:t>regulējuma attiecībā uz darba koplīguma pusēm</a:t>
            </a:r>
            <a:br>
              <a:rPr lang="lv-LV" b="1" dirty="0"/>
            </a:br>
            <a:endParaRPr lang="en-US" dirty="0"/>
          </a:p>
        </p:txBody>
      </p:sp>
      <p:sp>
        <p:nvSpPr>
          <p:cNvPr id="3" name="Content Placeholder 2"/>
          <p:cNvSpPr>
            <a:spLocks noGrp="1"/>
          </p:cNvSpPr>
          <p:nvPr>
            <p:ph idx="1"/>
          </p:nvPr>
        </p:nvSpPr>
        <p:spPr/>
        <p:txBody>
          <a:bodyPr/>
          <a:lstStyle/>
          <a:p>
            <a:r>
              <a:rPr lang="lv-LV" b="1" dirty="0"/>
              <a:t>DL </a:t>
            </a:r>
            <a:r>
              <a:rPr lang="lv-LV" dirty="0"/>
              <a:t>18.p. 4.d</a:t>
            </a:r>
            <a:r>
              <a:rPr lang="lv-LV" b="1" dirty="0"/>
              <a:t>. </a:t>
            </a:r>
            <a:r>
              <a:rPr lang="lv-LV" b="1" dirty="0" smtClean="0"/>
              <a:t>-nodarbina </a:t>
            </a:r>
            <a:r>
              <a:rPr lang="lv-LV" b="1" dirty="0"/>
              <a:t>vairāk nekā 50 procentus darbinieku vai viņu preču apgrozījums vai pakalpojumu apjoms ir vairāk nekā 50 procenti no nozares preču apgrozījuma vai pakalpojumu apjoma,</a:t>
            </a:r>
            <a:r>
              <a:rPr lang="lv-LV" dirty="0"/>
              <a:t> tad ģenerālvienošanās ir saistoša visiem attiecīgās nozares darba devējiem un attiecas uz visiem darbiniekiem, kurus nodarbina šie darba devēji. Attiecībā uz minētajiem darba devējiem un darbiniekiem ģenerālvienošanās stājas spēkā ne agrāk kā triju mēnešu laikā no dienas, kad tā publicēta oficiālajā izdevumā "Latvijas Vēstnesis" un tajā nav noteikts cits — vēlāks</a:t>
            </a:r>
            <a:r>
              <a:rPr lang="lv-LV" i="1" dirty="0"/>
              <a:t> </a:t>
            </a:r>
            <a:r>
              <a:rPr lang="lv-LV" dirty="0"/>
              <a:t>spēkā stāšanās laiks.</a:t>
            </a:r>
            <a:endParaRPr lang="lv-LV" b="1" dirty="0"/>
          </a:p>
          <a:p>
            <a:endParaRPr lang="en-US" dirty="0"/>
          </a:p>
        </p:txBody>
      </p:sp>
    </p:spTree>
    <p:extLst>
      <p:ext uri="{BB962C8B-B14F-4D97-AF65-F5344CB8AC3E}">
        <p14:creationId xmlns:p14="http://schemas.microsoft.com/office/powerpoint/2010/main" val="3582749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smtClean="0"/>
              <a:t>Uzteikums atstādināšanas laikā(DL 58.p.)</a:t>
            </a:r>
            <a:endParaRPr lang="en-US" b="1" dirty="0"/>
          </a:p>
        </p:txBody>
      </p:sp>
      <p:sp>
        <p:nvSpPr>
          <p:cNvPr id="3" name="Content Placeholder 2"/>
          <p:cNvSpPr>
            <a:spLocks noGrp="1"/>
          </p:cNvSpPr>
          <p:nvPr>
            <p:ph idx="1"/>
          </p:nvPr>
        </p:nvSpPr>
        <p:spPr/>
        <p:txBody>
          <a:bodyPr>
            <a:normAutofit/>
          </a:bodyPr>
          <a:lstStyle/>
          <a:p>
            <a:pPr marL="0" indent="0">
              <a:buNone/>
            </a:pPr>
            <a:endParaRPr lang="lv-LV" b="1" dirty="0" smtClean="0"/>
          </a:p>
          <a:p>
            <a:pPr marL="0" indent="0">
              <a:buNone/>
            </a:pPr>
            <a:r>
              <a:rPr lang="lv-LV" dirty="0" smtClean="0"/>
              <a:t> Darba </a:t>
            </a:r>
            <a:r>
              <a:rPr lang="lv-LV" dirty="0"/>
              <a:t>devējs </a:t>
            </a:r>
            <a:r>
              <a:rPr lang="lv-LV" dirty="0" smtClean="0"/>
              <a:t>ir </a:t>
            </a:r>
            <a:r>
              <a:rPr lang="lv-LV" b="1" dirty="0"/>
              <a:t>tiesīgs uzteikt darba līgumu laikā</a:t>
            </a:r>
            <a:r>
              <a:rPr lang="lv-LV" dirty="0"/>
              <a:t>, kad darbinieks ir atstādināts no darba.</a:t>
            </a:r>
          </a:p>
          <a:p>
            <a:r>
              <a:rPr lang="lv-LV" dirty="0" smtClean="0"/>
              <a:t> Darba </a:t>
            </a:r>
            <a:r>
              <a:rPr lang="lv-LV" dirty="0"/>
              <a:t>devēja uzteikuma </a:t>
            </a:r>
            <a:r>
              <a:rPr lang="lv-LV" b="1" dirty="0"/>
              <a:t>termiņš  </a:t>
            </a:r>
            <a:r>
              <a:rPr lang="lv-LV" b="1" dirty="0" smtClean="0"/>
              <a:t>var būt īsāks par 10 dienām</a:t>
            </a:r>
            <a:r>
              <a:rPr lang="lv-LV" dirty="0" smtClean="0"/>
              <a:t>, </a:t>
            </a:r>
            <a:r>
              <a:rPr lang="lv-LV" dirty="0"/>
              <a:t>ja darba devējs ir nolēmis uzteikt darba līgumu, pamatojoties uz to, ka darbinieks nespēj veikt nolīgto darbu veselības stāvokļa dēļ, un to apliecina ārsta atzinums.</a:t>
            </a:r>
          </a:p>
          <a:p>
            <a:pPr marL="0" indent="0">
              <a:buNone/>
            </a:pPr>
            <a:endParaRPr lang="lv-LV" dirty="0"/>
          </a:p>
          <a:p>
            <a:pPr marL="0" indent="0">
              <a:buNone/>
            </a:pPr>
            <a:endParaRPr lang="en-US" dirty="0"/>
          </a:p>
        </p:txBody>
      </p:sp>
    </p:spTree>
    <p:extLst>
      <p:ext uri="{BB962C8B-B14F-4D97-AF65-F5344CB8AC3E}">
        <p14:creationId xmlns:p14="http://schemas.microsoft.com/office/powerpoint/2010/main" val="1908132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b="1" dirty="0" smtClean="0"/>
              <a:t>Konkurences ierobežojums(DL 84.,85.p.)</a:t>
            </a:r>
            <a:endParaRPr lang="en-US" b="1" dirty="0"/>
          </a:p>
        </p:txBody>
      </p:sp>
      <p:sp>
        <p:nvSpPr>
          <p:cNvPr id="3" name="Content Placeholder 2"/>
          <p:cNvSpPr>
            <a:spLocks noGrp="1"/>
          </p:cNvSpPr>
          <p:nvPr>
            <p:ph idx="1"/>
          </p:nvPr>
        </p:nvSpPr>
        <p:spPr/>
        <p:txBody>
          <a:bodyPr/>
          <a:lstStyle/>
          <a:p>
            <a:pPr marL="0" indent="0">
              <a:buNone/>
            </a:pPr>
            <a:r>
              <a:rPr lang="lv-LV" dirty="0" smtClean="0"/>
              <a:t> DL grozījumi </a:t>
            </a:r>
            <a:r>
              <a:rPr lang="lv-LV" dirty="0"/>
              <a:t>precizē konkurences ierobežojuma mērķi, uzsverot, ka darbinieka rīcībā ir jābūt darba devēja aizsargājamai informācijai, noteikti konkurences ierobežojuma veida piemēri un precīzi noteikts </a:t>
            </a:r>
            <a:r>
              <a:rPr lang="lv-LV" b="1" dirty="0"/>
              <a:t>darba devēja pienākums maksāt darbiniekam atlīdzību par konkurences ierobežojuma ievērošanu pēc darba attiecību </a:t>
            </a:r>
            <a:r>
              <a:rPr lang="lv-LV" b="1" dirty="0" smtClean="0"/>
              <a:t>izbeigšanās</a:t>
            </a:r>
            <a:r>
              <a:rPr lang="lv-LV" b="1" dirty="0"/>
              <a:t> </a:t>
            </a:r>
            <a:r>
              <a:rPr lang="lv-LV" b="1" dirty="0" smtClean="0"/>
              <a:t>(2 gadi),</a:t>
            </a:r>
            <a:r>
              <a:rPr lang="lv-LV" dirty="0" smtClean="0"/>
              <a:t> </a:t>
            </a:r>
            <a:r>
              <a:rPr lang="lv-LV" dirty="0"/>
              <a:t>nevis darba attiecību laikā</a:t>
            </a:r>
            <a:r>
              <a:rPr lang="lv-LV" dirty="0" smtClean="0"/>
              <a:t>.</a:t>
            </a:r>
          </a:p>
          <a:p>
            <a:pPr marL="0" indent="0">
              <a:buNone/>
            </a:pPr>
            <a:r>
              <a:rPr lang="lv-LV" dirty="0" smtClean="0"/>
              <a:t> </a:t>
            </a:r>
            <a:r>
              <a:rPr lang="lv-LV" dirty="0"/>
              <a:t>Precizēti arī noteikumi, kad </a:t>
            </a:r>
            <a:r>
              <a:rPr lang="lv-LV" b="1" dirty="0"/>
              <a:t>darba devējs ir tiesīgs vienpusēji atkāpties no vienošanās par konkurences </a:t>
            </a:r>
            <a:r>
              <a:rPr lang="lv-LV" b="1" dirty="0" smtClean="0"/>
              <a:t>ierobežošanu, taču tikai pirms vai vienlaikus ar uzteikumu.</a:t>
            </a:r>
            <a:endParaRPr lang="lv-LV" b="1" dirty="0"/>
          </a:p>
          <a:p>
            <a:endParaRPr lang="en-US" dirty="0"/>
          </a:p>
        </p:txBody>
      </p:sp>
    </p:spTree>
    <p:extLst>
      <p:ext uri="{BB962C8B-B14F-4D97-AF65-F5344CB8AC3E}">
        <p14:creationId xmlns:p14="http://schemas.microsoft.com/office/powerpoint/2010/main" val="2991232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smtClean="0"/>
              <a:t>Stundas algas likmes aprēķināšana (DL 75.p.)</a:t>
            </a:r>
            <a:endParaRPr lang="en-US" b="1" dirty="0"/>
          </a:p>
        </p:txBody>
      </p:sp>
      <p:sp>
        <p:nvSpPr>
          <p:cNvPr id="3" name="Content Placeholder 2"/>
          <p:cNvSpPr>
            <a:spLocks noGrp="1"/>
          </p:cNvSpPr>
          <p:nvPr>
            <p:ph idx="1"/>
          </p:nvPr>
        </p:nvSpPr>
        <p:spPr/>
        <p:txBody>
          <a:bodyPr>
            <a:normAutofit/>
          </a:bodyPr>
          <a:lstStyle/>
          <a:p>
            <a:r>
              <a:rPr lang="lv-LV" dirty="0" smtClean="0"/>
              <a:t>Stundas algas likmi aprēķina, dalot darbiniekam noteikto mēnešalgas apmēru ar attiecīgo darba stundu skaitu konkrētajā mēnesī.</a:t>
            </a:r>
          </a:p>
          <a:p>
            <a:r>
              <a:rPr lang="lv-LV" dirty="0" smtClean="0"/>
              <a:t> Ja darbiniekam noteikts summētais darba laiks, stundas algas likmi aprēķina, dalot darbiniekam noteikto mēneša darba algu ar attiecīgā kalendāra gada vidējo darba stundu skaitu mēnesī</a:t>
            </a:r>
            <a:r>
              <a:rPr lang="lv-LV" dirty="0" smtClean="0"/>
              <a:t>.</a:t>
            </a:r>
            <a:endParaRPr lang="lv-LV" dirty="0" smtClean="0"/>
          </a:p>
        </p:txBody>
      </p:sp>
    </p:spTree>
    <p:extLst>
      <p:ext uri="{BB962C8B-B14F-4D97-AF65-F5344CB8AC3E}">
        <p14:creationId xmlns:p14="http://schemas.microsoft.com/office/powerpoint/2010/main" val="23818304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1594</TotalTime>
  <Words>2911</Words>
  <Application>Microsoft Office PowerPoint</Application>
  <PresentationFormat>Widescreen</PresentationFormat>
  <Paragraphs>274</Paragraphs>
  <Slides>57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57</vt:i4>
      </vt:variant>
    </vt:vector>
  </HeadingPairs>
  <TitlesOfParts>
    <vt:vector size="62" baseType="lpstr">
      <vt:lpstr>Arial</vt:lpstr>
      <vt:lpstr>Calibri</vt:lpstr>
      <vt:lpstr>Calibri Light</vt:lpstr>
      <vt:lpstr>Wingdings</vt:lpstr>
      <vt:lpstr>Office Theme</vt:lpstr>
      <vt:lpstr>   Darba tiesiskās attiecības        Darba tiesiskās attiecības Lekcija/Seminārs  </vt:lpstr>
      <vt:lpstr>Semināra tēmas</vt:lpstr>
      <vt:lpstr>Darba likuma (DL) grozījumi</vt:lpstr>
      <vt:lpstr>PowerPoint Presentation</vt:lpstr>
      <vt:lpstr>PowerPoint Presentation</vt:lpstr>
      <vt:lpstr> Izmaiņas regulējuma attiecībā uz darba koplīguma pusēm </vt:lpstr>
      <vt:lpstr>Uzteikums atstādināšanas laikā(DL 58.p.)</vt:lpstr>
      <vt:lpstr>Konkurences ierobežojums(DL 84.,85.p.)</vt:lpstr>
      <vt:lpstr>Stundas algas likmes aprēķināšana (DL 75.p.)</vt:lpstr>
      <vt:lpstr>Blakus darbs  (DL91.p.)</vt:lpstr>
      <vt:lpstr>Virsstundu darbs</vt:lpstr>
      <vt:lpstr>Virsstundu darbs</vt:lpstr>
      <vt:lpstr>Virsstundu darbs</vt:lpstr>
      <vt:lpstr>Papildatvaļinājums (DL 151.p.)</vt:lpstr>
      <vt:lpstr>Papildatvaļinājums</vt:lpstr>
      <vt:lpstr>Apmācību izdevumu atlīdzināšana (DL 96.p.)</vt:lpstr>
      <vt:lpstr>Apmācību izdevumu atlīdzināšana </vt:lpstr>
      <vt:lpstr>Pārtraukumi darbā( DL 145.p.)</vt:lpstr>
      <vt:lpstr>Darba līguma sastādīšana</vt:lpstr>
      <vt:lpstr>PowerPoint Presentation</vt:lpstr>
      <vt:lpstr>PowerPoint Presentation</vt:lpstr>
      <vt:lpstr>PowerPoint Presentation</vt:lpstr>
      <vt:lpstr>Darba līguma saturs</vt:lpstr>
      <vt:lpstr>PowerPoint Presentation</vt:lpstr>
      <vt:lpstr>PowerPoint Presentation</vt:lpstr>
      <vt:lpstr>PowerPoint Presentation</vt:lpstr>
      <vt:lpstr>PowerPoint Presentation</vt:lpstr>
      <vt:lpstr>PowerPoint Presentation</vt:lpstr>
      <vt:lpstr> Darbinieka amata apraksts</vt:lpstr>
      <vt:lpstr>Valsts Civildienesta likums</vt:lpstr>
      <vt:lpstr>Ierēdņa amata apraksts</vt:lpstr>
      <vt:lpstr>PowerPoint Presentation</vt:lpstr>
      <vt:lpstr>Darba laika uzskaite(DL 137.p.)</vt:lpstr>
      <vt:lpstr>Nakts darbs(DL-138.p.)</vt:lpstr>
      <vt:lpstr>Nakts darbs</vt:lpstr>
      <vt:lpstr>Nakts darbs</vt:lpstr>
      <vt:lpstr>Nakts darbs</vt:lpstr>
      <vt:lpstr>Maiņu darbs</vt:lpstr>
      <vt:lpstr>Maiņu darbs</vt:lpstr>
      <vt:lpstr>Summētais darba laiks</vt:lpstr>
      <vt:lpstr>Summētais darba laiks</vt:lpstr>
      <vt:lpstr> Darbinieka un darba devēja  tiesības/pienākumi atvaļinājuma laikā </vt:lpstr>
      <vt:lpstr>Atvaļinājuma veidi(DL 35. nodaļa):</vt:lpstr>
      <vt:lpstr>Atvaļinājuma pārcelšana</vt:lpstr>
      <vt:lpstr>Atvaļinājuma atlīdzināšana naudā</vt:lpstr>
      <vt:lpstr>Atsaukšana no atvaļinājuma</vt:lpstr>
      <vt:lpstr>Darba disciplīnas pārkāpumi</vt:lpstr>
      <vt:lpstr>              Krimināllikums(KL) /Kriminālatbildība</vt:lpstr>
      <vt:lpstr>PowerPoint Presentation</vt:lpstr>
      <vt:lpstr>Administratīvā atbildība/APK(5. nodaļa darba jomā)</vt:lpstr>
      <vt:lpstr>Civiltiesiskā atbildība</vt:lpstr>
      <vt:lpstr>Disciplinārā atbildība</vt:lpstr>
      <vt:lpstr>PowerPoint Presentation</vt:lpstr>
      <vt:lpstr>Piem.:Darbinieks darbā ierodas alkohola reibumā </vt:lpstr>
      <vt:lpstr>Darbinieka iepazīstināšana ar rīkojumu</vt:lpstr>
      <vt:lpstr>Darbinieka personas lieta</vt:lpstr>
      <vt:lpstr>PowerPoint Presentation</vt:lpstr>
    </vt:vector>
  </TitlesOfParts>
  <Company>Attack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Amata apraksts</dc:title>
  <dc:creator>Janis Kuzminskis</dc:creator>
  <cp:lastModifiedBy>Janis Kuzminskis</cp:lastModifiedBy>
  <cp:revision>107</cp:revision>
  <dcterms:created xsi:type="dcterms:W3CDTF">2017-11-10T10:37:48Z</dcterms:created>
  <dcterms:modified xsi:type="dcterms:W3CDTF">2017-12-04T21:03:41Z</dcterms:modified>
</cp:coreProperties>
</file>