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3" r:id="rId4"/>
    <p:sldId id="261" r:id="rId5"/>
    <p:sldId id="258" r:id="rId6"/>
    <p:sldId id="259" r:id="rId7"/>
    <p:sldId id="263" r:id="rId8"/>
    <p:sldId id="262" r:id="rId9"/>
    <p:sldId id="286" r:id="rId10"/>
    <p:sldId id="265" r:id="rId11"/>
    <p:sldId id="260" r:id="rId12"/>
    <p:sldId id="267" r:id="rId13"/>
    <p:sldId id="269" r:id="rId14"/>
    <p:sldId id="288" r:id="rId15"/>
    <p:sldId id="273" r:id="rId16"/>
    <p:sldId id="275" r:id="rId17"/>
    <p:sldId id="276" r:id="rId18"/>
    <p:sldId id="287" r:id="rId19"/>
    <p:sldId id="281" r:id="rId20"/>
    <p:sldId id="282" r:id="rId21"/>
  </p:sldIdLst>
  <p:sldSz cx="12192000" cy="6858000"/>
  <p:notesSz cx="6858000" cy="994727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binieks" initials="D" lastIdx="1" clrIdx="0">
    <p:extLst>
      <p:ext uri="{19B8F6BF-5375-455C-9EA6-DF929625EA0E}">
        <p15:presenceInfo xmlns:p15="http://schemas.microsoft.com/office/powerpoint/2012/main" userId="Darbiniek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Vidējs stils 3 - izcēlum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3758824"/>
        <c:axId val="1093760464"/>
      </c:barChart>
      <c:catAx>
        <c:axId val="10937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1093760464"/>
        <c:crosses val="autoZero"/>
        <c:auto val="1"/>
        <c:lblAlgn val="ctr"/>
        <c:lblOffset val="100"/>
        <c:noMultiLvlLbl val="0"/>
      </c:catAx>
      <c:valAx>
        <c:axId val="109376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3758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591908770024421E-2"/>
          <c:y val="8.5197667412196046E-2"/>
          <c:w val="0.82442537786225001"/>
          <c:h val="0.803664327951224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686-4A5F-8919-B8ADF691F7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686-4A5F-8919-B8ADF691F7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686-4A5F-8919-B8ADF691F7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686-4A5F-8919-B8ADF691F7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686-4A5F-8919-B8ADF691F7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686-4A5F-8919-B8ADF691F7D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686-4A5F-8919-B8ADF691F7D7}"/>
                </c:ext>
              </c:extLst>
            </c:dLbl>
            <c:dLbl>
              <c:idx val="2"/>
              <c:layout>
                <c:manualLayout>
                  <c:x val="3.1401013731978997E-2"/>
                  <c:y val="6.48508430609597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5D256F-B4CA-4791-8BB4-AC5289F58915}" type="CATEGORYNAME">
                      <a:rPr lang="lv-LV" sz="280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[KATEGORIJAS NOSAUKUMS]</a:t>
                    </a:fld>
                    <a:r>
                      <a:rPr lang="lv-LV" sz="2800" baseline="0">
                        <a:solidFill>
                          <a:schemeClr val="tx1"/>
                        </a:solidFill>
                      </a:rPr>
                      <a:t>; </a:t>
                    </a:r>
                    <a:fld id="{627AD0EA-A8ED-4F7C-8DE1-258900B1E493}" type="VALUE">
                      <a:rPr lang="lv-LV" sz="2800" baseline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[VĒRTĪBA]</a:t>
                    </a:fld>
                    <a:r>
                      <a:rPr lang="lv-LV" sz="2800" baseline="0">
                        <a:solidFill>
                          <a:schemeClr val="tx1"/>
                        </a:solidFill>
                      </a:rPr>
                      <a:t>; </a:t>
                    </a:r>
                    <a:fld id="{EDBEB00D-02B9-4D7B-A78C-188E35F56EC4}" type="PERCENTAGE">
                      <a:rPr lang="lv-LV" sz="2800" baseline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[PROCENTUĀLĀ VĒRTĪBA]</a:t>
                    </a:fld>
                    <a:endParaRPr lang="lv-LV" sz="28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2927460154439"/>
                      <c:h val="0.407792729500673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86-4A5F-8919-B8ADF691F7D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7178667883906"/>
                      <c:h val="0.30803352899728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686-4A5F-8919-B8ADF691F7D7}"/>
                </c:ext>
              </c:extLst>
            </c:dLbl>
            <c:dLbl>
              <c:idx val="4"/>
              <c:layout>
                <c:manualLayout>
                  <c:x val="1.6091954022988506E-2"/>
                  <c:y val="-0.110246433203631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86-4A5F-8919-B8ADF691F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'izd sal'!$A$3:$A$7</c:f>
              <c:strCache>
                <c:ptCount val="5"/>
                <c:pt idx="0">
                  <c:v>Vispārējie vadības dienesti</c:v>
                </c:pt>
                <c:pt idx="1">
                  <c:v>Ekonomiskā darbība</c:v>
                </c:pt>
                <c:pt idx="2">
                  <c:v>Teritoriju un mājokļu apsaimniekošana</c:v>
                </c:pt>
                <c:pt idx="3">
                  <c:v>Atpūta,kultūra</c:v>
                </c:pt>
                <c:pt idx="4">
                  <c:v>Izglītība</c:v>
                </c:pt>
              </c:strCache>
            </c:strRef>
          </c:cat>
          <c:val>
            <c:numRef>
              <c:f>'izd sal'!$B$3:$B$7</c:f>
              <c:numCache>
                <c:formatCode>General</c:formatCode>
                <c:ptCount val="5"/>
                <c:pt idx="0">
                  <c:v>54654</c:v>
                </c:pt>
                <c:pt idx="1">
                  <c:v>32264</c:v>
                </c:pt>
                <c:pt idx="2">
                  <c:v>128647</c:v>
                </c:pt>
                <c:pt idx="3">
                  <c:v>32308</c:v>
                </c:pt>
                <c:pt idx="4">
                  <c:v>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86-4A5F-8919-B8ADF691F7D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778552123304264E-2"/>
          <c:y val="0.15296057197822746"/>
          <c:w val="0.93851961720937138"/>
          <c:h val="0.67456122587293477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3758824"/>
        <c:axId val="1093760464"/>
      </c:barChart>
      <c:catAx>
        <c:axId val="10937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1093760464"/>
        <c:crosses val="autoZero"/>
        <c:auto val="1"/>
        <c:lblAlgn val="ctr"/>
        <c:lblOffset val="100"/>
        <c:noMultiLvlLbl val="0"/>
      </c:catAx>
      <c:valAx>
        <c:axId val="109376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3758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iedz!$A$2:$B$2</c:f>
              <c:strCache>
                <c:ptCount val="2"/>
                <c:pt idx="0">
                  <c:v>01.01.2020.</c:v>
                </c:pt>
                <c:pt idx="1">
                  <c:v>01.01.2021.</c:v>
                </c:pt>
              </c:strCache>
            </c:strRef>
          </c:cat>
          <c:val>
            <c:numRef>
              <c:f>iedz!$A$3:$B$3</c:f>
              <c:numCache>
                <c:formatCode>General</c:formatCode>
                <c:ptCount val="2"/>
                <c:pt idx="0">
                  <c:v>395</c:v>
                </c:pt>
                <c:pt idx="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2-41EB-BE05-2772C9BFC1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3758824"/>
        <c:axId val="1093760464"/>
      </c:barChart>
      <c:catAx>
        <c:axId val="10937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1093760464"/>
        <c:crosses val="autoZero"/>
        <c:auto val="1"/>
        <c:lblAlgn val="ctr"/>
        <c:lblOffset val="100"/>
        <c:noMultiLvlLbl val="0"/>
      </c:catAx>
      <c:valAx>
        <c:axId val="109376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37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194534506716074E-2"/>
          <c:y val="7.3922163418097334E-2"/>
          <c:w val="0.93888888888888888"/>
          <c:h val="0.712832093904928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iedz!$A$6:$B$6</c:f>
              <c:strCache>
                <c:ptCount val="2"/>
                <c:pt idx="0">
                  <c:v>01.01.2020.</c:v>
                </c:pt>
                <c:pt idx="1">
                  <c:v>31.12.2020.</c:v>
                </c:pt>
              </c:strCache>
            </c:strRef>
          </c:cat>
          <c:val>
            <c:numRef>
              <c:f>iedz!$A$7:$B$7</c:f>
              <c:numCache>
                <c:formatCode>General</c:formatCode>
                <c:ptCount val="2"/>
                <c:pt idx="0">
                  <c:v>43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4-49C4-8D53-4CD965221D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8091048"/>
        <c:axId val="478091376"/>
      </c:barChart>
      <c:catAx>
        <c:axId val="47809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478091376"/>
        <c:crosses val="autoZero"/>
        <c:auto val="1"/>
        <c:lblAlgn val="ctr"/>
        <c:lblOffset val="100"/>
        <c:noMultiLvlLbl val="0"/>
      </c:catAx>
      <c:valAx>
        <c:axId val="478091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809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7528344"/>
        <c:axId val="897529000"/>
      </c:barChart>
      <c:catAx>
        <c:axId val="89752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897529000"/>
        <c:crosses val="autoZero"/>
        <c:auto val="1"/>
        <c:lblAlgn val="ctr"/>
        <c:lblOffset val="100"/>
        <c:noMultiLvlLbl val="0"/>
      </c:catAx>
      <c:valAx>
        <c:axId val="897529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52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'ien pla'!$A$5:$B$5</c:f>
              <c:strCache>
                <c:ptCount val="2"/>
                <c:pt idx="0">
                  <c:v>Plāns </c:v>
                </c:pt>
                <c:pt idx="1">
                  <c:v>Fakts</c:v>
                </c:pt>
              </c:strCache>
            </c:strRef>
          </c:cat>
          <c:val>
            <c:numRef>
              <c:f>'ien pla'!$A$6:$B$6</c:f>
              <c:numCache>
                <c:formatCode>General</c:formatCode>
                <c:ptCount val="2"/>
                <c:pt idx="0">
                  <c:v>235756</c:v>
                </c:pt>
                <c:pt idx="1">
                  <c:v>227332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5-4AD2-A80C-85D393F1E5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7528344"/>
        <c:axId val="897529000"/>
      </c:barChart>
      <c:catAx>
        <c:axId val="89752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897529000"/>
        <c:crosses val="autoZero"/>
        <c:auto val="1"/>
        <c:lblAlgn val="ctr"/>
        <c:lblOffset val="100"/>
        <c:noMultiLvlLbl val="0"/>
      </c:catAx>
      <c:valAx>
        <c:axId val="897529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52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'izd pl'!$A$5:$B$5</c:f>
              <c:strCache>
                <c:ptCount val="2"/>
                <c:pt idx="0">
                  <c:v>Plāns </c:v>
                </c:pt>
                <c:pt idx="1">
                  <c:v>Fakts</c:v>
                </c:pt>
              </c:strCache>
            </c:strRef>
          </c:cat>
          <c:val>
            <c:numRef>
              <c:f>'izd pl'!$A$6:$B$6</c:f>
              <c:numCache>
                <c:formatCode>General</c:formatCode>
                <c:ptCount val="2"/>
                <c:pt idx="0">
                  <c:v>288226</c:v>
                </c:pt>
                <c:pt idx="1">
                  <c:v>188218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6-4F03-B402-94104FC5FA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7528344"/>
        <c:axId val="897529000"/>
      </c:barChart>
      <c:catAx>
        <c:axId val="89752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897529000"/>
        <c:crosses val="autoZero"/>
        <c:auto val="1"/>
        <c:lblAlgn val="ctr"/>
        <c:lblOffset val="100"/>
        <c:noMultiLvlLbl val="0"/>
      </c:catAx>
      <c:valAx>
        <c:axId val="897529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52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5024154589375E-2"/>
          <c:y val="8.5848996331703037E-2"/>
          <c:w val="0.84842995169082125"/>
          <c:h val="0.81079015236233087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25E-44A2-B366-AC80B0D271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25E-44A2-B366-AC80B0D271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25E-44A2-B366-AC80B0D271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25E-44A2-B366-AC80B0D271B9}"/>
              </c:ext>
            </c:extLst>
          </c:dPt>
          <c:dLbls>
            <c:dLbl>
              <c:idx val="0"/>
              <c:layout>
                <c:manualLayout>
                  <c:x val="6.28019323671497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5E-44A2-B366-AC80B0D271B9}"/>
                </c:ext>
              </c:extLst>
            </c:dLbl>
            <c:dLbl>
              <c:idx val="1"/>
              <c:layout>
                <c:manualLayout>
                  <c:x val="-5.72464243599985E-2"/>
                  <c:y val="2.7777892684962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405797101449"/>
                      <c:h val="0.30803352899728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5E-44A2-B366-AC80B0D271B9}"/>
                </c:ext>
              </c:extLst>
            </c:dLbl>
            <c:dLbl>
              <c:idx val="2"/>
              <c:layout>
                <c:manualLayout>
                  <c:x val="0.3923913043478261"/>
                  <c:y val="2.91864249571051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5E-44A2-B366-AC80B0D271B9}"/>
                </c:ext>
              </c:extLst>
            </c:dLbl>
            <c:dLbl>
              <c:idx val="3"/>
              <c:layout>
                <c:manualLayout>
                  <c:x val="9.7222222222222224E-2"/>
                  <c:y val="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5E-44A2-B366-AC80B0D27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ieņ!$A$2:$A$5</c:f>
              <c:strCache>
                <c:ptCount val="3"/>
                <c:pt idx="0">
                  <c:v>Novada transferti</c:v>
                </c:pt>
                <c:pt idx="1">
                  <c:v>Maksas pakalpojumi</c:v>
                </c:pt>
                <c:pt idx="2">
                  <c:v>Nenodokļu ieņēmumi</c:v>
                </c:pt>
              </c:strCache>
            </c:strRef>
          </c:cat>
          <c:val>
            <c:numRef>
              <c:f>ieņ!$B$2:$B$5</c:f>
              <c:numCache>
                <c:formatCode>General</c:formatCode>
                <c:ptCount val="4"/>
                <c:pt idx="0">
                  <c:v>139901</c:v>
                </c:pt>
                <c:pt idx="1">
                  <c:v>11874</c:v>
                </c:pt>
                <c:pt idx="2">
                  <c:v>7070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5E-44A2-B366-AC80B0D271B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925E-44A2-B366-AC80B0D271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925E-44A2-B366-AC80B0D271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925E-44A2-B366-AC80B0D271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925E-44A2-B366-AC80B0D271B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925E-44A2-B366-AC80B0D271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925E-44A2-B366-AC80B0D271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925E-44A2-B366-AC80B0D271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925E-44A2-B366-AC80B0D271B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ieņ!$A$2:$A$5</c:f>
              <c:strCache>
                <c:ptCount val="3"/>
                <c:pt idx="0">
                  <c:v>Novada transferti</c:v>
                </c:pt>
                <c:pt idx="1">
                  <c:v>Maksas pakalpojumi</c:v>
                </c:pt>
                <c:pt idx="2">
                  <c:v>Nenodokļu ieņēmumi</c:v>
                </c:pt>
              </c:strCache>
            </c:strRef>
          </c:cat>
          <c:val>
            <c:numRef>
              <c:f>ieņ!$C$2:$C$5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925E-44A2-B366-AC80B0D271B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13-4DC6-90B9-D843200F6D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13-4DC6-90B9-D843200F6D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13-4DC6-90B9-D843200F6D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13-4DC6-90B9-D843200F6D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'izd sa'!$A$2:$A$5</c:f>
              <c:strCache>
                <c:ptCount val="4"/>
                <c:pt idx="0">
                  <c:v>Atlīdzība 30%</c:v>
                </c:pt>
                <c:pt idx="1">
                  <c:v>Preces un pakalpojumi 61%</c:v>
                </c:pt>
                <c:pt idx="2">
                  <c:v>Pamatkapitāla veidošana 4%</c:v>
                </c:pt>
                <c:pt idx="3">
                  <c:v>APSD( algotie pagaidu sabiedriskie darbi) 5%</c:v>
                </c:pt>
              </c:strCache>
            </c:strRef>
          </c:cat>
          <c:val>
            <c:numRef>
              <c:f>'izd sa'!$B$2:$B$5</c:f>
              <c:numCache>
                <c:formatCode>General</c:formatCode>
                <c:ptCount val="4"/>
                <c:pt idx="0">
                  <c:v>75047</c:v>
                </c:pt>
                <c:pt idx="1">
                  <c:v>151001</c:v>
                </c:pt>
                <c:pt idx="2">
                  <c:v>10650</c:v>
                </c:pt>
                <c:pt idx="3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13-4DC6-90B9-D843200F6D3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93649C-DBF4-406D-8ABF-58B75DFB2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7D2AA-2ED1-4369-854C-D429F5A77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F351-83C5-430A-A85E-5C6154A60D60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D5D3D-621E-448C-ACE4-60C20884C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2A60B-6537-45F9-9BC5-69A975E6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9686-2185-4A2E-A319-657B0B30F3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082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9D23-C31A-40B0-B527-B91B24BFD448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76C8-82B6-4DD2-8572-566742FAEA6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318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676C8-82B6-4DD2-8572-566742FAEA67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32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DA7796-3F09-4C8F-9C0D-02E154F93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4B43319-FEF0-4A44-8735-86D51F93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148EAAE-8656-4F2C-84CE-CDC4E9F2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BBF5992-4F2D-4FD1-9B71-12F0B6D8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242840-056D-410A-9282-D07ED8DC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90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8F523F-DECB-4279-9512-90F13C76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F88C1FB-2F7B-4F52-827F-0866233A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77BEDAB-AE77-4B9A-89F5-1492D71F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49B6D17-CFA4-446C-9DFD-3F1CD0C7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D44C8F2-0C41-4059-B3F9-7D19D1F9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72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6AAFC22-B21C-4476-8531-5F2977C90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D5DDFE56-B7D6-45E1-B73C-13A760ED5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89E197D-6264-4C0E-BF89-9CD85F90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766C5B5-E400-4DF0-88F9-28EC3B07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C9BE27A-9049-4CB3-ACCB-1C0F7321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363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7C9AE8A-1B9E-4ADB-807C-2C435AA7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65E81B1-F702-4494-8E59-CCC3862D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2DB9496-A060-4AD9-A897-E701EB16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33DFE39-535B-4FA6-936C-91C250C8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4E70AED-1F17-44AF-9189-06309FE8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6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903B53-5296-4489-980E-B90C9E55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F5BD515-6A7E-4445-895E-6E886A59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82279E4-C7E4-4D6F-B9FD-61262F65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FE1F15D-0A81-465B-9DFB-05C5BC56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872B897-29EA-415D-BAE3-FA8FCCF6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17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CE1CEE-5D03-4BAE-A577-052A72DD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4A9CB8F-A476-406A-BF30-644B88DFB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3C96367-9DC8-418E-BF2F-E5755B4CF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2D2EF8F-D24B-4AFA-9C78-2D55A550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AF0CD51-CF34-487F-B9F2-B68CBEE1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F806401-3E29-4834-BF93-FFA90559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194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618A6C-65E6-43AA-B53F-D3901A57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18F5EF5-3F13-4A13-ACA1-66921880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2D96E35-2FBC-45E5-95B2-EAF0CD7CB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CC9C606-B9FA-4E02-AAC2-29633EF9D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F84E391-797F-45EC-9770-BDC548013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CA83BE6-EE62-4968-95E1-74842229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4C88C65F-72FA-4890-A18A-4CB241FE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F9BD2446-4F83-4429-8994-82C35F5C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69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1227D1-3EA9-4A20-A2DF-620DFA7F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CF60B4F-59F0-46C8-8EF6-ED1EAFA6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1F12AE3-863E-4808-8F65-B46D5DEA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32B2D4F-640A-46F5-9D8B-D7F963B4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13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FDA2441A-01AF-4FDE-AF22-0401FDB5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CD9BE14-AF3B-45B2-937F-D7639FB8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939C8B7-50B8-4573-8D5D-A81A45BB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300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CE9DF3-F9D9-4B53-8F2A-8AB69E7E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047CBBA-8456-4F80-8EC9-BC4161B6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7EDD192-55A9-413A-A82C-0FEE1A3F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AEABC68-2DB1-45BD-967E-15051282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A2FE8C7-3241-4E55-A207-23E6821C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3E23857-1864-448C-84EF-325484F7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91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AF008B-6579-4888-A3C7-E5AE3BBE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F58F24D2-E66A-4025-8AB4-64C7C547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3BCB634-0064-4D24-8614-66EA7883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9104F51-F4F3-4C40-BFE1-EE294523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F2412C3-1D54-4CB2-A7A2-76BB1A4B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6CC9A1E-485F-4578-94A7-E6A5E199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599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81994E86-9405-4BFD-9733-3F6A6D52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93A3779-6D4D-4AD5-8A50-04FCCEDE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1B9C7F9-DC3C-4230-8CCA-F496429A8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F663-A727-4454-8F77-202A8306F685}" type="datetimeFigureOut">
              <a:rPr lang="lv-LV" smtClean="0"/>
              <a:t>18.01.2021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950762A-77A4-476B-81A0-53BA92C50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89BCD59-AB87-4B09-A836-C06F62CAF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41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D13D64-3DD2-45ED-BECE-4EA938F9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Rēzeknes novada pašvaldības iestādes «Maltas pagastu apvienība» struktūrvienības «Pušas pagasta pārvalde» budžeta tāme 2021. gadam</a:t>
            </a:r>
          </a:p>
        </p:txBody>
      </p:sp>
      <p:pic>
        <p:nvPicPr>
          <p:cNvPr id="8" name="Satura vietturis 7">
            <a:extLst>
              <a:ext uri="{FF2B5EF4-FFF2-40B4-BE49-F238E27FC236}">
                <a16:creationId xmlns:a16="http://schemas.microsoft.com/office/drawing/2014/main" id="{7246E9D6-C719-423C-B375-395FBD9C3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212" y="1922107"/>
            <a:ext cx="5327781" cy="463959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5C3B316F-D3C0-44C4-883E-FEF31E74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8273"/>
            <a:ext cx="6158205" cy="49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CF95EE-AE59-4936-AF44-4DCE756D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2021. gada budžeta ieņēmumi</a:t>
            </a:r>
            <a:b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Kopā 158 845 EUR</a:t>
            </a: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757A1800-65D9-4490-A6B7-297872920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01891"/>
              </p:ext>
            </p:extLst>
          </p:nvPr>
        </p:nvGraphicFramePr>
        <p:xfrm>
          <a:off x="838200" y="176725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45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5681DE-F89D-4EC4-8FD0-328E6850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01.01.2021. līdzekļu atlikums kopā 89 853 (EUR)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2CD205-B287-40C4-A814-950DF453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610"/>
            <a:ext cx="10515600" cy="459135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lv-LV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ceļu līdzekļi-</a:t>
            </a: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10893 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atsavināšanas līdzekļi- </a:t>
            </a: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28927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apsaimniekošanas līdzekļu uzkrājums-</a:t>
            </a: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27500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laikā ekonomijas līdzekļu ietaupījums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neatliekamiem izdevumiem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4304 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konomija VBKB darbu izpildei -</a:t>
            </a: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18229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EUR; 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Līdzekļi tiks izlietoti 2021. gadā nekustamo īpašumu reģistrācijai zemes grāmatā, māju apsaimniekošanai, ceļu uzturēšanai, pagasta attīstības izdevumiem- pagasta ēkas lietošanas mērķa maiņai.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286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446DD0-7674-44FA-B4A2-A299F4B0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9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2021.gada budžeta izdevumi atbilstoši ekonomiskajām kategorijām</a:t>
            </a:r>
            <a:br>
              <a:rPr lang="lv-LV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Kopā </a:t>
            </a:r>
            <a:r>
              <a:rPr lang="lv-LV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248 698 EUR</a:t>
            </a:r>
          </a:p>
        </p:txBody>
      </p:sp>
      <p:graphicFrame>
        <p:nvGraphicFramePr>
          <p:cNvPr id="8" name="Satura vietturis 7">
            <a:extLst>
              <a:ext uri="{FF2B5EF4-FFF2-40B4-BE49-F238E27FC236}">
                <a16:creationId xmlns:a16="http://schemas.microsoft.com/office/drawing/2014/main" id="{BB58A841-3484-4081-9AC6-8BD865D31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6411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4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958F75-53C7-44E2-AAA5-6B726362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600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  <a:t>2021.gada budžeta izdevumi atbilstoši funkcionālajām kategorijām </a:t>
            </a:r>
            <a:br>
              <a:rPr lang="lv-LV" sz="3600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lv-LV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Kopā 248 698 EUR</a:t>
            </a:r>
            <a:endParaRPr lang="lv-LV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A678AE9E-F17D-4511-86A7-5E8E11F5B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8941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95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25990AE-E70C-49FE-8408-30733C7A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lv-LV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Debitoru parādi uz 01.01.2021.</a:t>
            </a:r>
            <a:endParaRPr lang="lv-LV" sz="4000" dirty="0"/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388FCA8B-9789-4F46-9BD3-718DDFDE3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19506"/>
              </p:ext>
            </p:extLst>
          </p:nvPr>
        </p:nvGraphicFramePr>
        <p:xfrm>
          <a:off x="961053" y="1427584"/>
          <a:ext cx="10114384" cy="4730620"/>
        </p:xfrm>
        <a:graphic>
          <a:graphicData uri="http://schemas.openxmlformats.org/drawingml/2006/table">
            <a:tbl>
              <a:tblPr firstRow="1" firstCol="1" bandRow="1"/>
              <a:tblGrid>
                <a:gridCol w="10114384">
                  <a:extLst>
                    <a:ext uri="{9D8B030D-6E8A-4147-A177-3AD203B41FA5}">
                      <a16:colId xmlns:a16="http://schemas.microsoft.com/office/drawing/2014/main" val="1782896780"/>
                    </a:ext>
                  </a:extLst>
                </a:gridCol>
              </a:tblGrid>
              <a:tr h="946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Tekošie rēķini par 2020.gada decembri-  </a:t>
                      </a:r>
                      <a:r>
                        <a:rPr lang="lv-LV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1394</a:t>
                      </a: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EUR</a:t>
                      </a:r>
                      <a:endParaRPr lang="lv-LV" sz="2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102527"/>
                  </a:ext>
                </a:extLst>
              </a:tr>
              <a:tr h="946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Maksa par komunālajiem pakalpojumiem-</a:t>
                      </a:r>
                      <a:r>
                        <a:rPr lang="lv-LV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8446 </a:t>
                      </a: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EUR</a:t>
                      </a:r>
                      <a:endParaRPr lang="lv-LV" sz="2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65247"/>
                  </a:ext>
                </a:extLst>
              </a:tr>
              <a:tr h="946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Zemes nomas maksājumi-</a:t>
                      </a:r>
                      <a:r>
                        <a:rPr lang="lv-LV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1460</a:t>
                      </a: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EUR</a:t>
                      </a:r>
                      <a:endParaRPr lang="lv-LV" sz="2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171612"/>
                  </a:ext>
                </a:extLst>
              </a:tr>
              <a:tr h="946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NĪ izpirkuma maksājumi -</a:t>
                      </a:r>
                      <a:r>
                        <a:rPr lang="lv-LV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7755 </a:t>
                      </a: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EUR</a:t>
                      </a:r>
                      <a:endParaRPr lang="lv-LV" sz="2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966850"/>
                  </a:ext>
                </a:extLst>
              </a:tr>
              <a:tr h="946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Kopā </a:t>
                      </a:r>
                      <a:r>
                        <a:rPr lang="lv-LV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19 055 </a:t>
                      </a:r>
                      <a:r>
                        <a:rPr lang="lv-LV" sz="2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EUR</a:t>
                      </a:r>
                      <a:endParaRPr lang="lv-LV" sz="2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65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3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81A6866-C4F4-4ACA-812A-4F548BA5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Izdevumu īpatsvars  2021. gads</a:t>
            </a:r>
            <a:endParaRPr lang="lv-LV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2A45A544-2139-487E-A426-54B672677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756927"/>
              </p:ext>
            </p:extLst>
          </p:nvPr>
        </p:nvGraphicFramePr>
        <p:xfrm>
          <a:off x="544748" y="1459150"/>
          <a:ext cx="10515599" cy="5398850"/>
        </p:xfrm>
        <a:graphic>
          <a:graphicData uri="http://schemas.openxmlformats.org/drawingml/2006/table">
            <a:tbl>
              <a:tblPr firstRow="1" firstCol="1" bandRow="1"/>
              <a:tblGrid>
                <a:gridCol w="8092083">
                  <a:extLst>
                    <a:ext uri="{9D8B030D-6E8A-4147-A177-3AD203B41FA5}">
                      <a16:colId xmlns:a16="http://schemas.microsoft.com/office/drawing/2014/main" val="2917378333"/>
                    </a:ext>
                  </a:extLst>
                </a:gridCol>
                <a:gridCol w="2423516">
                  <a:extLst>
                    <a:ext uri="{9D8B030D-6E8A-4147-A177-3AD203B41FA5}">
                      <a16:colId xmlns:a16="http://schemas.microsoft.com/office/drawing/2014/main" val="971442743"/>
                    </a:ext>
                  </a:extLst>
                </a:gridCol>
              </a:tblGrid>
              <a:tr h="795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Rādītājs </a:t>
                      </a:r>
                      <a:endParaRPr lang="lv-L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2021. gada plāns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88848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visu izdevumu apjoms EUR uz 1 iedz.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81605"/>
                  </a:ext>
                </a:extLst>
              </a:tr>
              <a:tr h="56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vispārējo valdības dienestu izdevumi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74025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vispārējo valdības dienestu izdevumi EUR uz 1 iedz.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15983"/>
                  </a:ext>
                </a:extLst>
              </a:tr>
              <a:tr h="56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atlīdzības īpatsvars kopējā budžetā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79724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iestādes administrācijas atlīdzības īpatsvars kopējā budžetā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79700"/>
                  </a:ext>
                </a:extLst>
              </a:tr>
              <a:tr h="115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iestādes administrācijas atlīdzības īpatsvars kopējā budžetā EUR uz 1 iedz.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75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8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26D1A0-D659-4F4B-9B14-000C3290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Pašvaldības dzīvojamais fonds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E2FCF90-A65C-4310-A5E8-DA914A16D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Pašvaldības dzīvokļu skaits uz 01.01.2021.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F3B29AF-AB5D-40AE-A962-7504BD44B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Izīrēti dzīvokļi</a:t>
            </a:r>
          </a:p>
          <a:p>
            <a:endParaRPr lang="lv-LV" dirty="0"/>
          </a:p>
        </p:txBody>
      </p:sp>
      <p:sp>
        <p:nvSpPr>
          <p:cNvPr id="8" name="Rullis: horizontāls 7">
            <a:extLst>
              <a:ext uri="{FF2B5EF4-FFF2-40B4-BE49-F238E27FC236}">
                <a16:creationId xmlns:a16="http://schemas.microsoft.com/office/drawing/2014/main" id="{8639461E-9B3A-4B5E-B795-F3DFF0625222}"/>
              </a:ext>
            </a:extLst>
          </p:cNvPr>
          <p:cNvSpPr/>
          <p:nvPr/>
        </p:nvSpPr>
        <p:spPr>
          <a:xfrm>
            <a:off x="7333860" y="2780523"/>
            <a:ext cx="3032449" cy="27702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 dirty="0"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7D1F438A-190B-4A80-B3E1-2938B0F43D06}"/>
              </a:ext>
            </a:extLst>
          </p:cNvPr>
          <p:cNvSpPr/>
          <p:nvPr/>
        </p:nvSpPr>
        <p:spPr>
          <a:xfrm>
            <a:off x="1529286" y="2939142"/>
            <a:ext cx="2260498" cy="227760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5400" dirty="0">
                <a:latin typeface="Arial Black" panose="020B0A04020102020204" pitchFamily="34" charset="0"/>
              </a:rPr>
              <a:t>23</a:t>
            </a:r>
          </a:p>
        </p:txBody>
      </p:sp>
      <p:sp>
        <p:nvSpPr>
          <p:cNvPr id="11" name="Bultiņa: pa labi 10">
            <a:extLst>
              <a:ext uri="{FF2B5EF4-FFF2-40B4-BE49-F238E27FC236}">
                <a16:creationId xmlns:a16="http://schemas.microsoft.com/office/drawing/2014/main" id="{9E41A6F1-2D14-4B01-949A-6FD6A6AEFBCC}"/>
              </a:ext>
            </a:extLst>
          </p:cNvPr>
          <p:cNvSpPr/>
          <p:nvPr/>
        </p:nvSpPr>
        <p:spPr>
          <a:xfrm>
            <a:off x="3789784" y="3429000"/>
            <a:ext cx="3544076" cy="123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844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BAFE90-F8D5-4653-9E25-9C667D4D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Nekustamā īpašuma ierakstīšana Zemesgrāmatā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64CFD7A-B320-4729-B08B-0AF3D82EF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3737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2020.gads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B16F2952-27E6-4AD1-87FF-BBB36352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379"/>
            <a:ext cx="5181600" cy="4539584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2021.gads</a:t>
            </a:r>
          </a:p>
        </p:txBody>
      </p:sp>
      <p:sp>
        <p:nvSpPr>
          <p:cNvPr id="6" name="Blokshēma: secīgās piekļuves krātuve 5">
            <a:extLst>
              <a:ext uri="{FF2B5EF4-FFF2-40B4-BE49-F238E27FC236}">
                <a16:creationId xmlns:a16="http://schemas.microsoft.com/office/drawing/2014/main" id="{54A9F7D9-30F3-402F-84B0-435192A19D64}"/>
              </a:ext>
            </a:extLst>
          </p:cNvPr>
          <p:cNvSpPr/>
          <p:nvPr/>
        </p:nvSpPr>
        <p:spPr>
          <a:xfrm>
            <a:off x="990600" y="2249446"/>
            <a:ext cx="3918857" cy="351764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>
                <a:latin typeface="Arial Black" panose="020B0A04020102020204" pitchFamily="34" charset="0"/>
              </a:rPr>
              <a:t>3 zemes vienības</a:t>
            </a:r>
          </a:p>
        </p:txBody>
      </p:sp>
      <p:sp>
        <p:nvSpPr>
          <p:cNvPr id="7" name="Rullis: horizontāls 6">
            <a:extLst>
              <a:ext uri="{FF2B5EF4-FFF2-40B4-BE49-F238E27FC236}">
                <a16:creationId xmlns:a16="http://schemas.microsoft.com/office/drawing/2014/main" id="{8A101750-EFAD-44EA-A483-DD952BD25474}"/>
              </a:ext>
            </a:extLst>
          </p:cNvPr>
          <p:cNvSpPr/>
          <p:nvPr/>
        </p:nvSpPr>
        <p:spPr>
          <a:xfrm>
            <a:off x="6285690" y="2100924"/>
            <a:ext cx="4158342" cy="3814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400" b="1" dirty="0"/>
              <a:t>23 dzīvokļu vienības</a:t>
            </a:r>
          </a:p>
        </p:txBody>
      </p:sp>
    </p:spTree>
    <p:extLst>
      <p:ext uri="{BB962C8B-B14F-4D97-AF65-F5344CB8AC3E}">
        <p14:creationId xmlns:p14="http://schemas.microsoft.com/office/powerpoint/2010/main" val="23388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7F34-2B3F-479C-8B32-55E6BE35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Lielākie plānotie ieguldījumi 2021.gadā </a:t>
            </a:r>
            <a:endParaRPr lang="lv-LV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Satura vietturis 2">
            <a:extLst>
              <a:ext uri="{FF2B5EF4-FFF2-40B4-BE49-F238E27FC236}">
                <a16:creationId xmlns:a16="http://schemas.microsoft.com/office/drawing/2014/main" id="{D241DEA7-CD8B-4EDD-8972-3CBCD912C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54341"/>
              </p:ext>
            </p:extLst>
          </p:nvPr>
        </p:nvGraphicFramePr>
        <p:xfrm>
          <a:off x="1670180" y="1507788"/>
          <a:ext cx="9427095" cy="5073514"/>
        </p:xfrm>
        <a:graphic>
          <a:graphicData uri="http://schemas.openxmlformats.org/drawingml/2006/table">
            <a:tbl>
              <a:tblPr firstRow="1" firstCol="1" bandRow="1"/>
              <a:tblGrid>
                <a:gridCol w="1798970">
                  <a:extLst>
                    <a:ext uri="{9D8B030D-6E8A-4147-A177-3AD203B41FA5}">
                      <a16:colId xmlns:a16="http://schemas.microsoft.com/office/drawing/2014/main" val="3678366285"/>
                    </a:ext>
                  </a:extLst>
                </a:gridCol>
                <a:gridCol w="5880293">
                  <a:extLst>
                    <a:ext uri="{9D8B030D-6E8A-4147-A177-3AD203B41FA5}">
                      <a16:colId xmlns:a16="http://schemas.microsoft.com/office/drawing/2014/main" val="3003852136"/>
                    </a:ext>
                  </a:extLst>
                </a:gridCol>
                <a:gridCol w="1747832">
                  <a:extLst>
                    <a:ext uri="{9D8B030D-6E8A-4147-A177-3AD203B41FA5}">
                      <a16:colId xmlns:a16="http://schemas.microsoft.com/office/drawing/2014/main" val="88734869"/>
                    </a:ext>
                  </a:extLst>
                </a:gridCol>
              </a:tblGrid>
              <a:tr h="58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Iestāde </a:t>
                      </a:r>
                      <a:endParaRPr lang="lv-LV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Aktivitāte </a:t>
                      </a:r>
                      <a:endParaRPr lang="lv-LV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</a:t>
                      </a:r>
                      <a:endParaRPr lang="lv-LV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86653"/>
                  </a:ext>
                </a:extLst>
              </a:tr>
              <a:tr h="215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Pagasta pārvalde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Būvniecības dokumentācijas izstrāde mērķa maiņai ēkai “Skola”, būvprojekta ekspertīzes veikšana,  būvdarbu veikšana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18229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178931"/>
                  </a:ext>
                </a:extLst>
              </a:tr>
              <a:tr h="15319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Pušas bibliotēka</a:t>
                      </a:r>
                      <a:endParaRPr lang="lv-LV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Bibliotēku grāmatas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lv-LV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79292"/>
                  </a:ext>
                </a:extLst>
              </a:tr>
              <a:tr h="58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19029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61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372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7F34-2B3F-479C-8B32-55E6BE35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Nākotnes plāni 2022., 2023. gadam</a:t>
            </a:r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2C700F6-C809-4382-8606-E02D3BD7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Pušas kapelas restaurācija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Projekts atbilst </a:t>
            </a: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Rēzeknes novada attīstības programmas 2019.-2025. gadam  prioritātei VP2 Atbilstoša tehniski ekonomiskā un sociālā vide saimnieciskajai darbībai, rīcības virzieniem RV 4. Tūrisms un amatniecība, U8.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Pušas muižas parka labiekārtošana 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(atjaunošana) Projekts atbilst</a:t>
            </a: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Rēzeknes novada attīstības programmas 2019.-2025. gadam  prioritātei VP3 Iedzīvotājiem, saimnieciskajai darbībai un dabai labvēlīga telpa, rīcības virzieniem RV 13. Publiskā ārtelpa, U28.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9026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43BDA1-6056-48A7-B52A-F9DFF310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Iedzīvotāju skaits (mīnus 7 cilvēki)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8C3E679-6F7B-43FF-9FAC-3CE3A8ECF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76133"/>
              </p:ext>
            </p:extLst>
          </p:nvPr>
        </p:nvGraphicFramePr>
        <p:xfrm>
          <a:off x="2809188" y="2057400"/>
          <a:ext cx="8060974" cy="349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C3E679-6F7B-43FF-9FAC-3CE3A8ECF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86293"/>
              </p:ext>
            </p:extLst>
          </p:nvPr>
        </p:nvGraphicFramePr>
        <p:xfrm>
          <a:off x="1602557" y="1690688"/>
          <a:ext cx="9502218" cy="48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8C3E679-6F7B-43FF-9FAC-3CE3A8ECF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662"/>
              </p:ext>
            </p:extLst>
          </p:nvPr>
        </p:nvGraphicFramePr>
        <p:xfrm>
          <a:off x="830424" y="1492899"/>
          <a:ext cx="10814180" cy="519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02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5B2D95-4F99-4CAF-8823-BAE02BB9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Pušas pagasta pārvalde: parka iela 1, Puša, Pušas pagasts, Rēzeknes novads</a:t>
            </a:r>
            <a:endParaRPr lang="lv-LV" sz="3200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BD69A72A-A0C4-4BFA-8302-72E5F945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799617"/>
            <a:ext cx="10516511" cy="46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548F5A-C316-42C0-B8E8-6D47408C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  <a:t>Bezdarbnieku</a:t>
            </a:r>
            <a:r>
              <a:rPr kumimoji="0" 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skaits </a:t>
            </a:r>
            <a:br>
              <a:rPr kumimoji="0" 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endParaRPr lang="lv-LV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53C88E5-CAD7-4416-B8EF-00CF8C7FC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402642"/>
              </p:ext>
            </p:extLst>
          </p:nvPr>
        </p:nvGraphicFramePr>
        <p:xfrm>
          <a:off x="933061" y="1623527"/>
          <a:ext cx="10077061" cy="486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08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E98F27-DBF2-452A-BB7B-056E9682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Darbinieku skaits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A902720-49B7-4F15-8C2B-509107983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13991"/>
            <a:ext cx="5181600" cy="3807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4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16DE7DC-BCCC-444C-8076-D6C7D3771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3991"/>
            <a:ext cx="5181600" cy="38629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4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ullis: horizontāls 4">
            <a:extLst>
              <a:ext uri="{FF2B5EF4-FFF2-40B4-BE49-F238E27FC236}">
                <a16:creationId xmlns:a16="http://schemas.microsoft.com/office/drawing/2014/main" id="{C69A9366-5AF8-47DC-8FE2-F7B733C5D16C}"/>
              </a:ext>
            </a:extLst>
          </p:cNvPr>
          <p:cNvSpPr/>
          <p:nvPr/>
        </p:nvSpPr>
        <p:spPr>
          <a:xfrm>
            <a:off x="559837" y="1575642"/>
            <a:ext cx="4795934" cy="49172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000" dirty="0">
                <a:latin typeface="Arial Black" panose="020B0A04020102020204" pitchFamily="34" charset="0"/>
              </a:rPr>
              <a:t>01.01.2020.</a:t>
            </a:r>
          </a:p>
          <a:p>
            <a:pPr algn="ctr"/>
            <a:r>
              <a:rPr lang="lv-LV" sz="4000" dirty="0">
                <a:latin typeface="Arial Black" panose="020B0A04020102020204" pitchFamily="34" charset="0"/>
              </a:rPr>
              <a:t>11 darbinieki</a:t>
            </a:r>
          </a:p>
          <a:p>
            <a:pPr algn="ctr"/>
            <a:r>
              <a:rPr lang="lv-LV" sz="4000" dirty="0">
                <a:latin typeface="Arial Black" panose="020B0A04020102020204" pitchFamily="34" charset="0"/>
              </a:rPr>
              <a:t>(7,55 likmes)</a:t>
            </a:r>
          </a:p>
        </p:txBody>
      </p:sp>
      <p:sp>
        <p:nvSpPr>
          <p:cNvPr id="6" name="Rullis: horizontāls 5">
            <a:extLst>
              <a:ext uri="{FF2B5EF4-FFF2-40B4-BE49-F238E27FC236}">
                <a16:creationId xmlns:a16="http://schemas.microsoft.com/office/drawing/2014/main" id="{9745BF8F-9D90-4616-98DC-17D98BD37D99}"/>
              </a:ext>
            </a:extLst>
          </p:cNvPr>
          <p:cNvSpPr/>
          <p:nvPr/>
        </p:nvSpPr>
        <p:spPr>
          <a:xfrm>
            <a:off x="5952931" y="1380931"/>
            <a:ext cx="4879910" cy="47375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000" dirty="0">
                <a:latin typeface="Arial Black" panose="020B0A04020102020204" pitchFamily="34" charset="0"/>
              </a:rPr>
              <a:t>01.01.2021.</a:t>
            </a:r>
          </a:p>
          <a:p>
            <a:pPr algn="ctr"/>
            <a:r>
              <a:rPr lang="lv-LV" sz="4000" dirty="0">
                <a:latin typeface="Arial Black" panose="020B0A04020102020204" pitchFamily="34" charset="0"/>
              </a:rPr>
              <a:t>11  darbinieki</a:t>
            </a:r>
          </a:p>
          <a:p>
            <a:pPr algn="ctr"/>
            <a:r>
              <a:rPr lang="lv-LV" sz="4000" dirty="0">
                <a:latin typeface="Arial Black" panose="020B0A04020102020204" pitchFamily="34" charset="0"/>
              </a:rPr>
              <a:t>(7,5 likmes)</a:t>
            </a:r>
          </a:p>
        </p:txBody>
      </p:sp>
    </p:spTree>
    <p:extLst>
      <p:ext uri="{BB962C8B-B14F-4D97-AF65-F5344CB8AC3E}">
        <p14:creationId xmlns:p14="http://schemas.microsoft.com/office/powerpoint/2010/main" val="201449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9FEBFB-7DC4-43F2-BC8F-61E685C1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2020.gada ieņēmumu plāna izpilde (EUR)- 96,4%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4ECAF24-D99E-451F-BEAB-3DCB43FC97E0}"/>
              </a:ext>
            </a:extLst>
          </p:cNvPr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4ECAF24-D99E-451F-BEAB-3DCB43FC9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01945"/>
              </p:ext>
            </p:extLst>
          </p:nvPr>
        </p:nvGraphicFramePr>
        <p:xfrm>
          <a:off x="1250303" y="1690687"/>
          <a:ext cx="9741158" cy="471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51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58185D-8E68-4DC4-8DD7-51271007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2020.gada izdevumu plāna izpilde (EUR)-65,3%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218ABC3A-1D57-4040-BB0A-07136DDC5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460516"/>
              </p:ext>
            </p:extLst>
          </p:nvPr>
        </p:nvGraphicFramePr>
        <p:xfrm>
          <a:off x="662473" y="1586204"/>
          <a:ext cx="10691327" cy="490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CE48DC-5930-4CA2-AFE0-B0411191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Pirmā  attīstības prioritāte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88B0F18-2F1E-434D-9F84-FC683E14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Rullis: horizontāls 3">
            <a:extLst>
              <a:ext uri="{FF2B5EF4-FFF2-40B4-BE49-F238E27FC236}">
                <a16:creationId xmlns:a16="http://schemas.microsoft.com/office/drawing/2014/main" id="{87B5FE64-EF58-4BBB-B3FD-CDB75D82BC13}"/>
              </a:ext>
            </a:extLst>
          </p:cNvPr>
          <p:cNvSpPr/>
          <p:nvPr/>
        </p:nvSpPr>
        <p:spPr>
          <a:xfrm>
            <a:off x="307910" y="1250301"/>
            <a:ext cx="2383972" cy="49266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Teritoriju un mājokļu apsaimniekošana, izdevumu īpatsvars 51,7%</a:t>
            </a: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FAAB85FC-E309-4D87-989B-468F15DF345B}"/>
              </a:ext>
            </a:extLst>
          </p:cNvPr>
          <p:cNvSpPr/>
          <p:nvPr/>
        </p:nvSpPr>
        <p:spPr>
          <a:xfrm>
            <a:off x="2766930" y="2733869"/>
            <a:ext cx="1813873" cy="1776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Arial Black" panose="020B0A04020102020204" pitchFamily="34" charset="0"/>
              </a:rPr>
              <a:t>Atbilst AP prioritātēm</a:t>
            </a:r>
          </a:p>
        </p:txBody>
      </p:sp>
      <p:sp>
        <p:nvSpPr>
          <p:cNvPr id="8" name="Piecstūris 7">
            <a:extLst>
              <a:ext uri="{FF2B5EF4-FFF2-40B4-BE49-F238E27FC236}">
                <a16:creationId xmlns:a16="http://schemas.microsoft.com/office/drawing/2014/main" id="{854349E8-4555-4033-B94C-DCA3A07017F1}"/>
              </a:ext>
            </a:extLst>
          </p:cNvPr>
          <p:cNvSpPr/>
          <p:nvPr/>
        </p:nvSpPr>
        <p:spPr>
          <a:xfrm>
            <a:off x="4382681" y="1250301"/>
            <a:ext cx="3044486" cy="2638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RV12.</a:t>
            </a:r>
          </a:p>
          <a:p>
            <a:pPr algn="ctr"/>
            <a:r>
              <a:rPr lang="lv-LV" sz="1600" dirty="0">
                <a:latin typeface="Arial Black" panose="020B0A04020102020204" pitchFamily="34" charset="0"/>
              </a:rPr>
              <a:t>Infrastruktūra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9B4D0B16-E84B-45F1-8886-55ABC88CD284}"/>
              </a:ext>
            </a:extLst>
          </p:cNvPr>
          <p:cNvSpPr/>
          <p:nvPr/>
        </p:nvSpPr>
        <p:spPr>
          <a:xfrm>
            <a:off x="7502215" y="1496717"/>
            <a:ext cx="1763081" cy="17896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RV14.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Mājokļi</a:t>
            </a:r>
          </a:p>
        </p:txBody>
      </p:sp>
      <p:sp>
        <p:nvSpPr>
          <p:cNvPr id="10" name="Blokshēma: secīgās piekļuves krātuve 9">
            <a:extLst>
              <a:ext uri="{FF2B5EF4-FFF2-40B4-BE49-F238E27FC236}">
                <a16:creationId xmlns:a16="http://schemas.microsoft.com/office/drawing/2014/main" id="{679676CA-528F-4BB8-975B-BE54BE13F2BD}"/>
              </a:ext>
            </a:extLst>
          </p:cNvPr>
          <p:cNvSpPr/>
          <p:nvPr/>
        </p:nvSpPr>
        <p:spPr>
          <a:xfrm>
            <a:off x="5719666" y="3889020"/>
            <a:ext cx="2555560" cy="208257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RV13.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Publiskā ārtelpa</a:t>
            </a: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54A88A1-5E77-473A-A7D4-EE6ED91B2FC7}"/>
              </a:ext>
            </a:extLst>
          </p:cNvPr>
          <p:cNvSpPr/>
          <p:nvPr/>
        </p:nvSpPr>
        <p:spPr>
          <a:xfrm>
            <a:off x="8383755" y="3246493"/>
            <a:ext cx="2550897" cy="2725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RV5.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Pārvalde</a:t>
            </a:r>
          </a:p>
        </p:txBody>
      </p:sp>
    </p:spTree>
    <p:extLst>
      <p:ext uri="{BB962C8B-B14F-4D97-AF65-F5344CB8AC3E}">
        <p14:creationId xmlns:p14="http://schemas.microsoft.com/office/powerpoint/2010/main" val="326851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CF8974-C6AD-4F67-A2EC-DDC6E14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Otrā attīstības prioritāte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1AC3FA-A151-4DF9-87AB-ADEB1BE7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Rullis: horizontāls 3">
            <a:extLst>
              <a:ext uri="{FF2B5EF4-FFF2-40B4-BE49-F238E27FC236}">
                <a16:creationId xmlns:a16="http://schemas.microsoft.com/office/drawing/2014/main" id="{9E1B35D4-2A66-4E49-A4C6-861049DD6E1F}"/>
              </a:ext>
            </a:extLst>
          </p:cNvPr>
          <p:cNvSpPr/>
          <p:nvPr/>
        </p:nvSpPr>
        <p:spPr>
          <a:xfrm>
            <a:off x="447869" y="1483567"/>
            <a:ext cx="2309327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Vispārējie vadības dienesti, izdevumu īpatsvars 22,0 %</a:t>
            </a: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86309B0D-8ED1-4C53-AA7D-C7D6297DA88F}"/>
              </a:ext>
            </a:extLst>
          </p:cNvPr>
          <p:cNvSpPr/>
          <p:nvPr/>
        </p:nvSpPr>
        <p:spPr>
          <a:xfrm>
            <a:off x="2757196" y="2917577"/>
            <a:ext cx="4956838" cy="235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Atbilst AP prioritātei</a:t>
            </a:r>
          </a:p>
        </p:txBody>
      </p:sp>
      <p:sp>
        <p:nvSpPr>
          <p:cNvPr id="6" name="Blokshēma: secīgās piekļuves krātuve 5">
            <a:extLst>
              <a:ext uri="{FF2B5EF4-FFF2-40B4-BE49-F238E27FC236}">
                <a16:creationId xmlns:a16="http://schemas.microsoft.com/office/drawing/2014/main" id="{7BC49598-9BC1-45D9-98BC-1A270AE45474}"/>
              </a:ext>
            </a:extLst>
          </p:cNvPr>
          <p:cNvSpPr/>
          <p:nvPr/>
        </p:nvSpPr>
        <p:spPr>
          <a:xfrm>
            <a:off x="7714034" y="2015412"/>
            <a:ext cx="3472775" cy="357362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VP3, RV5.  Pārvalde</a:t>
            </a:r>
          </a:p>
        </p:txBody>
      </p:sp>
    </p:spTree>
    <p:extLst>
      <p:ext uri="{BB962C8B-B14F-4D97-AF65-F5344CB8AC3E}">
        <p14:creationId xmlns:p14="http://schemas.microsoft.com/office/powerpoint/2010/main" val="18854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CF8974-C6AD-4F67-A2EC-DDC6E14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Trešā attīstības prioritāte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1AC3FA-A151-4DF9-87AB-ADEB1BE7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Rullis: horizontāls 3">
            <a:extLst>
              <a:ext uri="{FF2B5EF4-FFF2-40B4-BE49-F238E27FC236}">
                <a16:creationId xmlns:a16="http://schemas.microsoft.com/office/drawing/2014/main" id="{9E1B35D4-2A66-4E49-A4C6-861049DD6E1F}"/>
              </a:ext>
            </a:extLst>
          </p:cNvPr>
          <p:cNvSpPr/>
          <p:nvPr/>
        </p:nvSpPr>
        <p:spPr>
          <a:xfrm>
            <a:off x="447869" y="1483567"/>
            <a:ext cx="2309327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Atpūta un kultūra, izdevumu īpatsvars 13,0 %</a:t>
            </a: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86309B0D-8ED1-4C53-AA7D-C7D6297DA88F}"/>
              </a:ext>
            </a:extLst>
          </p:cNvPr>
          <p:cNvSpPr/>
          <p:nvPr/>
        </p:nvSpPr>
        <p:spPr>
          <a:xfrm>
            <a:off x="2757196" y="2937032"/>
            <a:ext cx="2116494" cy="235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Atbilst AP prioritātēm</a:t>
            </a:r>
          </a:p>
        </p:txBody>
      </p:sp>
      <p:sp>
        <p:nvSpPr>
          <p:cNvPr id="6" name="Blokshēma: secīgās piekļuves krātuve 5">
            <a:extLst>
              <a:ext uri="{FF2B5EF4-FFF2-40B4-BE49-F238E27FC236}">
                <a16:creationId xmlns:a16="http://schemas.microsoft.com/office/drawing/2014/main" id="{7BC49598-9BC1-45D9-98BC-1A270AE45474}"/>
              </a:ext>
            </a:extLst>
          </p:cNvPr>
          <p:cNvSpPr/>
          <p:nvPr/>
        </p:nvSpPr>
        <p:spPr>
          <a:xfrm>
            <a:off x="4873690" y="2015412"/>
            <a:ext cx="3270379" cy="357362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VP3, RV10.  Kultūra</a:t>
            </a:r>
          </a:p>
        </p:txBody>
      </p:sp>
      <p:sp>
        <p:nvSpPr>
          <p:cNvPr id="7" name="Blokshēma: secīgās piekļuves krātuve 6">
            <a:extLst>
              <a:ext uri="{FF2B5EF4-FFF2-40B4-BE49-F238E27FC236}">
                <a16:creationId xmlns:a16="http://schemas.microsoft.com/office/drawing/2014/main" id="{5334FAEF-C65D-449E-9901-457927304270}"/>
              </a:ext>
            </a:extLst>
          </p:cNvPr>
          <p:cNvSpPr/>
          <p:nvPr/>
        </p:nvSpPr>
        <p:spPr>
          <a:xfrm>
            <a:off x="8369559" y="1950097"/>
            <a:ext cx="3209731" cy="36389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VP3, RV5. Pārvalde</a:t>
            </a:r>
          </a:p>
        </p:txBody>
      </p:sp>
    </p:spTree>
    <p:extLst>
      <p:ext uri="{BB962C8B-B14F-4D97-AF65-F5344CB8AC3E}">
        <p14:creationId xmlns:p14="http://schemas.microsoft.com/office/powerpoint/2010/main" val="396598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556</Words>
  <Application>Microsoft Office PowerPoint</Application>
  <PresentationFormat>Platekrāna</PresentationFormat>
  <Paragraphs>119</Paragraphs>
  <Slides>20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dizains</vt:lpstr>
      <vt:lpstr>Rēzeknes novada pašvaldības iestādes «Maltas pagastu apvienība» struktūrvienības «Pušas pagasta pārvalde» budžeta tāme 2021. gadam</vt:lpstr>
      <vt:lpstr>Iedzīvotāju skaits (mīnus 7 cilvēki)</vt:lpstr>
      <vt:lpstr>Bezdarbnieku skaits   </vt:lpstr>
      <vt:lpstr>Darbinieku skaits</vt:lpstr>
      <vt:lpstr>2020.gada ieņēmumu plāna izpilde (EUR)- 96,4%</vt:lpstr>
      <vt:lpstr>2020.gada izdevumu plāna izpilde (EUR)-65,3%</vt:lpstr>
      <vt:lpstr>Pirmā  attīstības prioritāte</vt:lpstr>
      <vt:lpstr>Otrā attīstības prioritāte</vt:lpstr>
      <vt:lpstr>Trešā attīstības prioritāte</vt:lpstr>
      <vt:lpstr>2021. gada budžeta ieņēmumi  Kopā 158 845 EUR</vt:lpstr>
      <vt:lpstr>01.01.2021. līdzekļu atlikums kopā 89 853 (EUR)</vt:lpstr>
      <vt:lpstr>2021.gada budžeta izdevumi atbilstoši ekonomiskajām kategorijām  Kopā 248 698 EUR</vt:lpstr>
      <vt:lpstr>2021.gada budžeta izdevumi atbilstoši funkcionālajām kategorijām  Kopā 248 698 EUR</vt:lpstr>
      <vt:lpstr>Debitoru parādi uz 01.01.2021.</vt:lpstr>
      <vt:lpstr>Izdevumu īpatsvars  2021. gads</vt:lpstr>
      <vt:lpstr>Pašvaldības dzīvojamais fonds</vt:lpstr>
      <vt:lpstr>Nekustamā īpašuma ierakstīšana Zemesgrāmatā</vt:lpstr>
      <vt:lpstr>Lielākie plānotie ieguldījumi 2021.gadā </vt:lpstr>
      <vt:lpstr>Nākotnes plāni 2022., 2023. gadam</vt:lpstr>
      <vt:lpstr>Pušas pagasta pārvalde: parka iela 1, Puša, Pušas pagasts, Rēzeknes novads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Silmalas pagasta budžeta tāmes 2019. gadam</dc:title>
  <dc:creator>Darbinieks</dc:creator>
  <cp:lastModifiedBy>Darbinieks</cp:lastModifiedBy>
  <cp:revision>97</cp:revision>
  <cp:lastPrinted>2019-01-23T13:36:59Z</cp:lastPrinted>
  <dcterms:created xsi:type="dcterms:W3CDTF">2019-01-21T12:33:31Z</dcterms:created>
  <dcterms:modified xsi:type="dcterms:W3CDTF">2021-01-18T12:31:05Z</dcterms:modified>
</cp:coreProperties>
</file>