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6" r:id="rId9"/>
    <p:sldId id="267" r:id="rId10"/>
    <p:sldId id="268" r:id="rId11"/>
    <p:sldId id="279" r:id="rId12"/>
    <p:sldId id="280" r:id="rId13"/>
    <p:sldId id="281" r:id="rId14"/>
    <p:sldId id="283" r:id="rId15"/>
    <p:sldId id="284" r:id="rId16"/>
    <p:sldId id="285" r:id="rId17"/>
    <p:sldId id="286" r:id="rId18"/>
    <p:sldId id="288" r:id="rId19"/>
    <p:sldId id="289" r:id="rId20"/>
    <p:sldId id="294" r:id="rId21"/>
    <p:sldId id="295" r:id="rId22"/>
    <p:sldId id="296" r:id="rId23"/>
    <p:sldId id="297" r:id="rId24"/>
    <p:sldId id="290" r:id="rId25"/>
    <p:sldId id="291" r:id="rId26"/>
    <p:sldId id="292" r:id="rId27"/>
    <p:sldId id="300" r:id="rId28"/>
    <p:sldId id="299" r:id="rId29"/>
    <p:sldId id="298" r:id="rId30"/>
    <p:sldId id="274" r:id="rId3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35948631421077E-2"/>
          <c:y val="0.15438103599648814"/>
          <c:w val="0.91315452755905513"/>
          <c:h val="0.653775587094633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Iedzīvotāju skaits apvienības pagastos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01.01.2022. 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5041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982576"/>
        <c:axId val="324981792"/>
      </c:barChart>
      <c:catAx>
        <c:axId val="32498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4981792"/>
        <c:crosses val="autoZero"/>
        <c:auto val="1"/>
        <c:lblAlgn val="ctr"/>
        <c:lblOffset val="100"/>
        <c:noMultiLvlLbl val="0"/>
      </c:catAx>
      <c:valAx>
        <c:axId val="3249817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498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Iestādes 2022. gada ieņēmumu plāna izpilde (EUR)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Plānotie ieņēmumi 2022.gadā </c:v>
                </c:pt>
                <c:pt idx="1">
                  <c:v>Faktiskie ieņēmumi 2022.gadā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3383234</c:v>
                </c:pt>
                <c:pt idx="1">
                  <c:v>3354808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5754768"/>
        <c:axId val="269191656"/>
      </c:barChart>
      <c:catAx>
        <c:axId val="30575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9191656"/>
        <c:crosses val="autoZero"/>
        <c:auto val="1"/>
        <c:lblAlgn val="ctr"/>
        <c:lblOffset val="100"/>
        <c:noMultiLvlLbl val="0"/>
      </c:catAx>
      <c:valAx>
        <c:axId val="269191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0575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Iestādes 2022. gada izdevumu plāna izpilde (EUR)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Plānotie izdevumi 2022.gadā</c:v>
                </c:pt>
                <c:pt idx="1">
                  <c:v>Faktiskie izdevumi 2022.gadā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3770768</c:v>
                </c:pt>
                <c:pt idx="1">
                  <c:v>3247880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190480"/>
        <c:axId val="269190872"/>
      </c:barChart>
      <c:catAx>
        <c:axId val="26919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9190872"/>
        <c:crosses val="autoZero"/>
        <c:auto val="1"/>
        <c:lblAlgn val="ctr"/>
        <c:lblOffset val="100"/>
        <c:noMultiLvlLbl val="0"/>
      </c:catAx>
      <c:valAx>
        <c:axId val="2691908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919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Amata likmju skaits iestādē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 formatCode="m/d/yyyy">
                  <c:v>44562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148.35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189304"/>
        <c:axId val="269192832"/>
      </c:barChart>
      <c:dateAx>
        <c:axId val="26918930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9192832"/>
        <c:crosses val="autoZero"/>
        <c:auto val="1"/>
        <c:lblOffset val="100"/>
        <c:baseTimeUnit val="days"/>
      </c:dateAx>
      <c:valAx>
        <c:axId val="2691928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918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Aizņēmumu atmaksa (EUR)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2022.gadā kopā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78367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984928"/>
        <c:axId val="269192048"/>
      </c:barChart>
      <c:catAx>
        <c:axId val="32498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9192048"/>
        <c:crosses val="autoZero"/>
        <c:auto val="1"/>
        <c:lblAlgn val="ctr"/>
        <c:lblOffset val="100"/>
        <c:noMultiLvlLbl val="0"/>
      </c:catAx>
      <c:valAx>
        <c:axId val="2691920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2498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5799D-7AF0-469F-9C5C-9BB9F1B9F05C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8DB9A-2A11-4C4F-867C-DBFA3FB5823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5497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12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7670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6659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77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323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5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1827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5192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369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050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017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1744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0588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982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416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8034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151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481DA48-ECC6-4D21-9539-19E70C253854}" type="datetimeFigureOut">
              <a:rPr lang="lv-LV" smtClean="0"/>
              <a:t>29.03.2023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FEF5C13-9375-48F5-8A47-0CD4A75FB2B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1886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54430" y="387191"/>
            <a:ext cx="8079399" cy="5273939"/>
            <a:chOff x="-838200" y="-47625"/>
            <a:chExt cx="10772532" cy="7031919"/>
          </a:xfrm>
        </p:grpSpPr>
        <p:sp>
          <p:nvSpPr>
            <p:cNvPr id="5" name="TextBox 4"/>
            <p:cNvSpPr txBox="1"/>
            <p:nvPr/>
          </p:nvSpPr>
          <p:spPr>
            <a:xfrm>
              <a:off x="0" y="-47625"/>
              <a:ext cx="9934332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8"/>
                </a:lnSpc>
              </a:pPr>
              <a:r>
                <a:rPr lang="en-US" sz="3200" spc="394" dirty="0">
                  <a:solidFill>
                    <a:srgbClr val="D3FFE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RĒZEKNES NOVADA PAŠVALDĪBAS IESTĀDE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2019938"/>
              <a:ext cx="8943733" cy="2310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4000" b="1" spc="80" dirty="0">
                  <a:solidFill>
                    <a:srgbClr val="FCFEFC"/>
                  </a:solidFill>
                  <a:latin typeface="Montserrat Classic Bold"/>
                </a:rPr>
                <a:t>KAUNATAS </a:t>
              </a:r>
              <a:r>
                <a:rPr lang="en-US" sz="4000" b="1" spc="80" dirty="0" smtClean="0">
                  <a:solidFill>
                    <a:srgbClr val="FCFEFC"/>
                  </a:solidFill>
                  <a:latin typeface="Montserrat Classic Bold"/>
                </a:rPr>
                <a:t>APVIENĪBAS</a:t>
              </a:r>
              <a:r>
                <a:rPr lang="lv-LV" sz="4000" b="1" spc="80" dirty="0">
                  <a:solidFill>
                    <a:srgbClr val="FCFEFC"/>
                  </a:solidFill>
                  <a:latin typeface="Montserrat Classic Bold"/>
                </a:rPr>
                <a:t/>
              </a:r>
              <a:br>
                <a:rPr lang="lv-LV" sz="4000" b="1" spc="80" dirty="0">
                  <a:solidFill>
                    <a:srgbClr val="FCFEFC"/>
                  </a:solidFill>
                  <a:latin typeface="Montserrat Classic Bold"/>
                </a:rPr>
              </a:br>
              <a:r>
                <a:rPr lang="en-US" sz="4000" b="1" spc="80" dirty="0" smtClean="0">
                  <a:solidFill>
                    <a:srgbClr val="FCFEFC"/>
                  </a:solidFill>
                  <a:latin typeface="Montserrat Classic Bold"/>
                </a:rPr>
                <a:t>PĀRVALDE</a:t>
              </a:r>
              <a:endParaRPr lang="en-US" sz="4000" b="1" spc="80" dirty="0">
                <a:solidFill>
                  <a:srgbClr val="FCFEFC"/>
                </a:solidFill>
                <a:latin typeface="Montserrat Classic Bol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838200" y="5445411"/>
              <a:ext cx="8638933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lv-LV" sz="3200" dirty="0"/>
                <a:t>P</a:t>
              </a:r>
              <a:r>
                <a:rPr lang="lv-LV" sz="3200" dirty="0" smtClean="0"/>
                <a:t>ārskats </a:t>
              </a:r>
              <a:r>
                <a:rPr lang="lv-LV" sz="3200" dirty="0"/>
                <a:t>par </a:t>
              </a:r>
              <a:r>
                <a:rPr lang="lv-LV" sz="3200" dirty="0" smtClean="0"/>
                <a:t>2022.gada </a:t>
              </a:r>
              <a:r>
                <a:rPr lang="lv-LV" sz="3200" dirty="0"/>
                <a:t>budžeta izpildi</a:t>
              </a:r>
              <a:endParaRPr lang="en-US" sz="3200" spc="160" dirty="0">
                <a:solidFill>
                  <a:srgbClr val="D3FFE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43198" y="3543300"/>
            <a:ext cx="1937491" cy="30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761" y="0"/>
            <a:ext cx="8534400" cy="1507067"/>
          </a:xfrm>
        </p:spPr>
        <p:txBody>
          <a:bodyPr/>
          <a:lstStyle/>
          <a:p>
            <a:pPr algn="ctr"/>
            <a:r>
              <a:rPr lang="lv-LV" b="1" dirty="0" smtClean="0"/>
              <a:t>DARBS </a:t>
            </a:r>
            <a:r>
              <a:rPr lang="lv-LV" b="1" dirty="0"/>
              <a:t>AR PARĀDU PIEDZIŅU</a:t>
            </a:r>
            <a:endParaRPr lang="lv-LV" dirty="0"/>
          </a:p>
        </p:txBody>
      </p:sp>
      <p:sp>
        <p:nvSpPr>
          <p:cNvPr id="5" name="TextBox 4"/>
          <p:cNvSpPr txBox="1"/>
          <p:nvPr/>
        </p:nvSpPr>
        <p:spPr>
          <a:xfrm>
            <a:off x="105843" y="1252454"/>
            <a:ext cx="10520313" cy="578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arādu 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 uz 01.01.2022. -  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127 888,48 </a:t>
            </a:r>
            <a:r>
              <a:rPr lang="lv-LV" sz="2000" b="1" i="1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GB" sz="200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iesniegto prasību skaits tiesā - nav;</a:t>
            </a:r>
            <a:endParaRPr lang="en-GB" sz="200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piedzītā 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parāda summa - 0,00 </a:t>
            </a:r>
            <a:r>
              <a:rPr lang="lv-LV" sz="2000" b="1" i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GB" sz="200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parādu summa uz 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01.01.2023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107 850</a:t>
            </a:r>
            <a:r>
              <a:rPr lang="lv-LV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000" b="1" i="1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</a:t>
            </a:r>
            <a:r>
              <a:rPr lang="lv-LV" sz="2000" b="1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GB" sz="200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lv-LV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darbības 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parādu </a:t>
            </a:r>
            <a:r>
              <a:rPr lang="lv-LV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piedziņai: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v-LV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lv-LV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pastāvīgā 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debitoru parādu izvērtēšanas komisija turpinās arhīva dokumentu meklēšanu izveidojušos parādu piedziņai un/vai norakstīšanai;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v-LV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lv-LV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sagatavoti 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norakstīšanai un iesniegti izskatīšanai Rēzeknes novada domes pastāvīgajai Finanšu komitejai 2 (divu) mirušo personu parādi par kopsummu 1253,29 </a:t>
            </a:r>
            <a:r>
              <a:rPr lang="lv-LV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jo šo personu mantinieki likumā noteiktajā termiņā nav pieteikušies, un viens parāds par summu 232,26 </a:t>
            </a:r>
            <a:r>
              <a:rPr lang="lv-LV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kuram ir iestājies prasības iesniegšanas noilgums;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lv-LV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lv-LV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sagatavoti iesniegšanai tiesā 3 (trīs) prasības pieteikumi par parādu piedziņu kopsummā 5738,74 </a:t>
            </a:r>
            <a:r>
              <a:rPr lang="lv-LV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sz="4000" dirty="0"/>
          </a:p>
        </p:txBody>
      </p:sp>
    </p:spTree>
    <p:extLst>
      <p:ext uri="{BB962C8B-B14F-4D97-AF65-F5344CB8AC3E}">
        <p14:creationId xmlns:p14="http://schemas.microsoft.com/office/powerpoint/2010/main" val="30088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82" y="0"/>
            <a:ext cx="11534458" cy="1507067"/>
          </a:xfrm>
        </p:spPr>
        <p:txBody>
          <a:bodyPr/>
          <a:lstStyle/>
          <a:p>
            <a:pPr algn="ctr"/>
            <a:r>
              <a:rPr lang="lv-LV" b="1" dirty="0"/>
              <a:t>Komisijas par nomas parādu piedzīšanu darba pārskats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550" y="1507067"/>
            <a:ext cx="963549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sz="2000" dirty="0">
                <a:cs typeface="Times New Roman" panose="02020603050405020304" pitchFamily="18" charset="0"/>
              </a:rPr>
              <a:t>Ar pašvaldības zemes nomniekiem, kuri kavē nomas maksājumus, </a:t>
            </a:r>
          </a:p>
          <a:p>
            <a:pPr>
              <a:lnSpc>
                <a:spcPct val="150000"/>
              </a:lnSpc>
            </a:pPr>
            <a:r>
              <a:rPr lang="lv-LV" sz="2000" dirty="0" smtClean="0">
                <a:cs typeface="Times New Roman" panose="02020603050405020304" pitchFamily="18" charset="0"/>
              </a:rPr>
              <a:t>regulāri </a:t>
            </a:r>
            <a:r>
              <a:rPr lang="lv-LV" sz="2000" dirty="0">
                <a:cs typeface="Times New Roman" panose="02020603050405020304" pitchFamily="18" charset="0"/>
              </a:rPr>
              <a:t>tiek veikts darbs, sūtot rakstiskus brīdinājumus par nomas </a:t>
            </a:r>
          </a:p>
          <a:p>
            <a:pPr>
              <a:lnSpc>
                <a:spcPct val="150000"/>
              </a:lnSpc>
            </a:pPr>
            <a:r>
              <a:rPr lang="lv-LV" sz="2000" dirty="0" smtClean="0">
                <a:cs typeface="Times New Roman" panose="02020603050405020304" pitchFamily="18" charset="0"/>
              </a:rPr>
              <a:t>attiecību </a:t>
            </a:r>
            <a:r>
              <a:rPr lang="lv-LV" sz="2000" dirty="0">
                <a:cs typeface="Times New Roman" panose="02020603050405020304" pitchFamily="18" charset="0"/>
              </a:rPr>
              <a:t>izbeigšanu parāda nenomaksāšanas gadījumā. Kaunatas </a:t>
            </a:r>
          </a:p>
          <a:p>
            <a:pPr>
              <a:lnSpc>
                <a:spcPct val="150000"/>
              </a:lnSpc>
            </a:pPr>
            <a:r>
              <a:rPr lang="lv-LV" sz="2000" dirty="0" smtClean="0">
                <a:cs typeface="Times New Roman" panose="02020603050405020304" pitchFamily="18" charset="0"/>
              </a:rPr>
              <a:t>apvienībā </a:t>
            </a:r>
            <a:r>
              <a:rPr lang="lv-LV" sz="2000" dirty="0">
                <a:cs typeface="Times New Roman" panose="02020603050405020304" pitchFamily="18" charset="0"/>
              </a:rPr>
              <a:t>nav pieļauts neviens gadījums, kad parādniekam būtu </a:t>
            </a:r>
            <a:endParaRPr lang="lv-LV" sz="2000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lv-LV" sz="2000" dirty="0" smtClean="0">
                <a:cs typeface="Times New Roman" panose="02020603050405020304" pitchFamily="18" charset="0"/>
              </a:rPr>
              <a:t>pagarināts </a:t>
            </a:r>
            <a:r>
              <a:rPr lang="lv-LV" sz="2000" dirty="0">
                <a:cs typeface="Times New Roman" panose="02020603050405020304" pitchFamily="18" charset="0"/>
              </a:rPr>
              <a:t>zemes nomas līguma termiņš. Pirms zemes nomas līguma termiņa pagarināšanas tiek pārbaudīta arī situācija ar nekustamā īpašuma nodokļa maksājumiem. Komisija sadarbojas gan ar zemes lietu speciālistiem, gan ar sociālajiem darbiniekiem.</a:t>
            </a:r>
          </a:p>
          <a:p>
            <a:pPr>
              <a:lnSpc>
                <a:spcPct val="150000"/>
              </a:lnSpc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4457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554" y="0"/>
            <a:ext cx="8534400" cy="1507067"/>
          </a:xfrm>
        </p:spPr>
        <p:txBody>
          <a:bodyPr/>
          <a:lstStyle/>
          <a:p>
            <a:r>
              <a:rPr lang="lv-LV" b="1" dirty="0"/>
              <a:t>2022.gadā Zemesgrāmatā tika ierakstīti 51 nekustamie īpašumi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8881" y="1507067"/>
            <a:ext cx="78476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lv-LV" sz="2400" dirty="0" smtClean="0"/>
              <a:t>Stoļerovas </a:t>
            </a:r>
            <a:r>
              <a:rPr lang="lv-LV" sz="2400" dirty="0"/>
              <a:t>pagasts: zemesgrāmatā ir reģistrēti trīs īpašumi </a:t>
            </a:r>
            <a:endParaRPr lang="lv-LV" sz="2400" dirty="0" smtClean="0"/>
          </a:p>
          <a:p>
            <a:endParaRPr lang="lv-LV" sz="2400" dirty="0" smtClean="0"/>
          </a:p>
          <a:p>
            <a:pPr marL="285750" indent="-285750">
              <a:buFontTx/>
              <a:buChar char="-"/>
            </a:pPr>
            <a:r>
              <a:rPr lang="lv-LV" sz="2400" dirty="0" err="1"/>
              <a:t>Č</a:t>
            </a:r>
            <a:r>
              <a:rPr lang="lv-LV" sz="2400" dirty="0" err="1" smtClean="0"/>
              <a:t>ornajas</a:t>
            </a:r>
            <a:r>
              <a:rPr lang="lv-LV" sz="2400" dirty="0" smtClean="0"/>
              <a:t> </a:t>
            </a:r>
            <a:r>
              <a:rPr lang="lv-LV" sz="2400" dirty="0"/>
              <a:t>pagastā:   zemesgrāmatā ir reģistrēti deviņpadsmit </a:t>
            </a:r>
            <a:r>
              <a:rPr lang="lv-LV" sz="2400" dirty="0" smtClean="0"/>
              <a:t>īpašumi</a:t>
            </a:r>
          </a:p>
          <a:p>
            <a:pPr marL="285750" indent="-285750">
              <a:buFontTx/>
              <a:buChar char="-"/>
            </a:pPr>
            <a:endParaRPr lang="lv-LV" sz="2400" dirty="0"/>
          </a:p>
          <a:p>
            <a:pPr marL="285750" indent="-285750">
              <a:buFontTx/>
              <a:buChar char="-"/>
            </a:pPr>
            <a:r>
              <a:rPr lang="lv-LV" sz="2400" dirty="0" smtClean="0"/>
              <a:t> Griškānu </a:t>
            </a:r>
            <a:r>
              <a:rPr lang="lv-LV" sz="2400" dirty="0"/>
              <a:t>pagastā:   zemesgrāmatā ir reģistrēti vienpadsmit  īpašumi </a:t>
            </a:r>
            <a:endParaRPr lang="lv-LV" sz="2400" dirty="0" smtClean="0"/>
          </a:p>
          <a:p>
            <a:pPr marL="285750" indent="-285750">
              <a:buFontTx/>
              <a:buChar char="-"/>
            </a:pPr>
            <a:endParaRPr lang="lv-LV" sz="2400" dirty="0"/>
          </a:p>
          <a:p>
            <a:pPr marL="285750" indent="-285750">
              <a:buFontTx/>
              <a:buChar char="-"/>
            </a:pPr>
            <a:r>
              <a:rPr lang="lv-LV" sz="2400" dirty="0" smtClean="0"/>
              <a:t>Kaunatas </a:t>
            </a:r>
            <a:r>
              <a:rPr lang="lv-LV" sz="2400" dirty="0"/>
              <a:t>pagastā: zemesgrāmatā ir reģistrēti piecpadsmit īpašumi, </a:t>
            </a:r>
            <a:endParaRPr lang="lv-LV" sz="2400" dirty="0" smtClean="0"/>
          </a:p>
          <a:p>
            <a:pPr marL="285750" indent="-285750">
              <a:buFontTx/>
              <a:buChar char="-"/>
            </a:pPr>
            <a:endParaRPr lang="lv-LV" sz="2400" dirty="0"/>
          </a:p>
          <a:p>
            <a:pPr marL="285750" indent="-285750">
              <a:buFontTx/>
              <a:buChar char="-"/>
            </a:pPr>
            <a:r>
              <a:rPr lang="lv-LV" sz="2400" dirty="0" smtClean="0"/>
              <a:t>Mākoņkalna </a:t>
            </a:r>
            <a:r>
              <a:rPr lang="lv-LV" sz="2400" dirty="0"/>
              <a:t>pagastā : zemesgrāmatā ir reģistrēti trīs īpašumi</a:t>
            </a:r>
          </a:p>
        </p:txBody>
      </p:sp>
    </p:spTree>
    <p:extLst>
      <p:ext uri="{BB962C8B-B14F-4D97-AF65-F5344CB8AC3E}">
        <p14:creationId xmlns:p14="http://schemas.microsoft.com/office/powerpoint/2010/main" val="251505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471" y="0"/>
            <a:ext cx="6168000" cy="1507067"/>
          </a:xfrm>
        </p:spPr>
        <p:txBody>
          <a:bodyPr/>
          <a:lstStyle/>
          <a:p>
            <a:pPr algn="ctr"/>
            <a:r>
              <a:rPr lang="lv-LV" dirty="0" smtClean="0"/>
              <a:t>Īstenotie projekti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706709" y="1103276"/>
            <a:ext cx="1035934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lv-LV" dirty="0" smtClean="0"/>
              <a:t>VZF </a:t>
            </a:r>
            <a:r>
              <a:rPr lang="lv-LV" dirty="0"/>
              <a:t>projekts </a:t>
            </a:r>
            <a:r>
              <a:rPr lang="lv-LV" b="1" dirty="0"/>
              <a:t>"Rāznas ezera zivju krājumu papildināšana"</a:t>
            </a:r>
            <a:r>
              <a:rPr lang="lv-LV" dirty="0"/>
              <a:t> Iegādāti un ielaisti </a:t>
            </a:r>
            <a:r>
              <a:rPr lang="lv-LV" b="1" dirty="0"/>
              <a:t>59 220 gab. zandarta</a:t>
            </a:r>
            <a:r>
              <a:rPr lang="lv-LV" dirty="0"/>
              <a:t> zivju mazuļu par kopējo summu </a:t>
            </a:r>
            <a:r>
              <a:rPr lang="lv-LV" b="1" dirty="0" smtClean="0"/>
              <a:t>22 929.98 </a:t>
            </a:r>
            <a:r>
              <a:rPr lang="lv-LV" b="1" dirty="0"/>
              <a:t>EUR </a:t>
            </a:r>
            <a:r>
              <a:rPr lang="lv-LV" dirty="0"/>
              <a:t>(SIA Rēzeknes Būvnieks) tai skaitā VZF finansējums 10450.59 EUR , VAF līdzfinansējums 12479.39 </a:t>
            </a:r>
            <a:r>
              <a:rPr lang="lv-LV" dirty="0" smtClean="0"/>
              <a:t>EUR</a:t>
            </a:r>
          </a:p>
          <a:p>
            <a:pPr marL="285750" indent="-285750" algn="just">
              <a:buFontTx/>
              <a:buChar char="-"/>
            </a:pPr>
            <a:endParaRPr lang="lv-LV" dirty="0"/>
          </a:p>
          <a:p>
            <a:pPr marL="285750" indent="-285750" algn="just">
              <a:buFontTx/>
              <a:buChar char="-"/>
            </a:pPr>
            <a:r>
              <a:rPr lang="lv-LV" dirty="0"/>
              <a:t>VZF projekts </a:t>
            </a:r>
            <a:r>
              <a:rPr lang="lv-LV" b="1" dirty="0"/>
              <a:t>"Viraudas, Salāja (</a:t>
            </a:r>
            <a:r>
              <a:rPr lang="lv-LV" b="1" dirty="0" err="1"/>
              <a:t>Solovja</a:t>
            </a:r>
            <a:r>
              <a:rPr lang="lv-LV" b="1" dirty="0"/>
              <a:t>) ezeru zivju krājumu papildināšana". </a:t>
            </a:r>
            <a:r>
              <a:rPr lang="lv-LV" dirty="0"/>
              <a:t>Iegādāti un ielaisti </a:t>
            </a:r>
            <a:r>
              <a:rPr lang="lv-LV" b="1" dirty="0"/>
              <a:t>30 000 gab. līdaku</a:t>
            </a:r>
            <a:r>
              <a:rPr lang="lv-LV" dirty="0"/>
              <a:t> zivju mazuļi par kopējo summu </a:t>
            </a:r>
            <a:r>
              <a:rPr lang="lv-LV" b="1" dirty="0" smtClean="0"/>
              <a:t>9 801.00 </a:t>
            </a:r>
            <a:r>
              <a:rPr lang="lv-LV" b="1" dirty="0"/>
              <a:t>EU</a:t>
            </a:r>
            <a:r>
              <a:rPr lang="lv-LV" dirty="0"/>
              <a:t>R (SIA Rūjas zivju audzētava), tai skaitā VZF finansējums 9238.00 EUR, 513.00 EUR VAF līdzfinansējums, 50.00 EUR Rāznas Nacionālā parka biedrība līdzfinansējums</a:t>
            </a:r>
            <a:r>
              <a:rPr lang="lv-LV" dirty="0" smtClean="0"/>
              <a:t>.</a:t>
            </a:r>
          </a:p>
          <a:p>
            <a:pPr marL="285750" indent="-285750" algn="just">
              <a:buFontTx/>
              <a:buChar char="-"/>
            </a:pPr>
            <a:endParaRPr lang="lv-LV" dirty="0"/>
          </a:p>
          <a:p>
            <a:pPr marL="285750" indent="-285750" algn="just">
              <a:buFontTx/>
              <a:buChar char="-"/>
            </a:pPr>
            <a:r>
              <a:rPr lang="lv-LV" dirty="0"/>
              <a:t>VZF projekts </a:t>
            </a:r>
            <a:r>
              <a:rPr lang="lv-LV" b="1" dirty="0"/>
              <a:t>"Zivju resursu pavairošana </a:t>
            </a:r>
            <a:r>
              <a:rPr lang="lv-LV" b="1" dirty="0" err="1"/>
              <a:t>Ismeru</a:t>
            </a:r>
            <a:r>
              <a:rPr lang="lv-LV" b="1" dirty="0"/>
              <a:t>-Žogotu ezerā"</a:t>
            </a:r>
            <a:r>
              <a:rPr lang="lv-LV" dirty="0"/>
              <a:t>. Iegādāti un ielaisti </a:t>
            </a:r>
            <a:r>
              <a:rPr lang="lv-LV" b="1" dirty="0"/>
              <a:t>14 600 gab. līdaku</a:t>
            </a:r>
            <a:r>
              <a:rPr lang="lv-LV" dirty="0"/>
              <a:t> zivju mazuļi par kopējo summu </a:t>
            </a:r>
            <a:r>
              <a:rPr lang="lv-LV" b="1" dirty="0" smtClean="0"/>
              <a:t>4 769.82 </a:t>
            </a:r>
            <a:r>
              <a:rPr lang="lv-LV" b="1" dirty="0"/>
              <a:t>EUR </a:t>
            </a:r>
            <a:r>
              <a:rPr lang="lv-LV" dirty="0"/>
              <a:t>(SIA Rūjas zivju audzētava), tai skaitā VZF finansējums 4493.16 EUR, 226.66 EUR VAF līdzfinansējums, 50.00 EUR Rāznas Nacionālā parka biedrība līdzfinansējums. </a:t>
            </a:r>
            <a:endParaRPr lang="lv-LV" dirty="0" smtClean="0"/>
          </a:p>
          <a:p>
            <a:pPr marL="285750" indent="-285750" algn="just">
              <a:buFontTx/>
              <a:buChar char="-"/>
            </a:pPr>
            <a:endParaRPr lang="lv-LV" dirty="0"/>
          </a:p>
          <a:p>
            <a:pPr marL="285750" indent="-285750" algn="just">
              <a:buFontTx/>
              <a:buChar char="-"/>
            </a:pPr>
            <a:r>
              <a:rPr lang="lv-LV" dirty="0"/>
              <a:t>VZF projekts</a:t>
            </a:r>
            <a:r>
              <a:rPr lang="lv-LV" b="1" dirty="0"/>
              <a:t> "Tehnisko līdzekļu iegāde zivju resursu aizsardzības pasākumu nodrošināšanai Rēzeknes novada pašvaldības Kaunatas apvienības pārvaldes </a:t>
            </a:r>
            <a:r>
              <a:rPr lang="lv-LV" b="1" dirty="0" err="1"/>
              <a:t>iekšejiem</a:t>
            </a:r>
            <a:r>
              <a:rPr lang="lv-LV" b="1" dirty="0"/>
              <a:t> ūdeņiem"</a:t>
            </a:r>
            <a:r>
              <a:rPr lang="lv-LV" dirty="0"/>
              <a:t> par kopējo summu</a:t>
            </a:r>
            <a:r>
              <a:rPr lang="lv-LV" b="1" dirty="0"/>
              <a:t> </a:t>
            </a:r>
            <a:r>
              <a:rPr lang="lv-LV" b="1" dirty="0" smtClean="0"/>
              <a:t>8 072.84 </a:t>
            </a:r>
            <a:r>
              <a:rPr lang="lv-LV" b="1" dirty="0"/>
              <a:t>EUR</a:t>
            </a:r>
            <a:r>
              <a:rPr lang="lv-LV" dirty="0"/>
              <a:t> (SIA "</a:t>
            </a:r>
            <a:r>
              <a:rPr lang="lv-LV" dirty="0" err="1"/>
              <a:t>Latrex</a:t>
            </a:r>
            <a:r>
              <a:rPr lang="lv-LV" dirty="0"/>
              <a:t>"). Iegādāta laiva ar aprīkojumu(2 akumulatori,  elektriskais dzinējs, akumulatoru lādētājs), tai skaitā VZF finansējums 7872.84 EUR, 200.00EUR Mākoņkalna pagasta pārvaldes līdzfinansējums.</a:t>
            </a:r>
          </a:p>
        </p:txBody>
      </p:sp>
    </p:spTree>
    <p:extLst>
      <p:ext uri="{BB962C8B-B14F-4D97-AF65-F5344CB8AC3E}">
        <p14:creationId xmlns:p14="http://schemas.microsoft.com/office/powerpoint/2010/main" val="2948509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471" y="0"/>
            <a:ext cx="6168000" cy="1507067"/>
          </a:xfrm>
        </p:spPr>
        <p:txBody>
          <a:bodyPr/>
          <a:lstStyle/>
          <a:p>
            <a:pPr algn="ctr"/>
            <a:r>
              <a:rPr lang="lv-LV" dirty="0" smtClean="0"/>
              <a:t>Īstenotie projekti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4" y="1065595"/>
            <a:ext cx="5559706" cy="3127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73" y="1065595"/>
            <a:ext cx="5559708" cy="3127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5" y="4192929"/>
            <a:ext cx="4737904" cy="2665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4" y="4192929"/>
            <a:ext cx="4737904" cy="26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3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471" y="0"/>
            <a:ext cx="6168000" cy="1507067"/>
          </a:xfrm>
        </p:spPr>
        <p:txBody>
          <a:bodyPr/>
          <a:lstStyle/>
          <a:p>
            <a:pPr algn="ctr"/>
            <a:r>
              <a:rPr lang="lv-LV" dirty="0" smtClean="0"/>
              <a:t>Īstenotie projekti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1508760" y="1177290"/>
            <a:ext cx="100469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/>
              <a:t>VAF projekts</a:t>
            </a:r>
            <a:r>
              <a:rPr lang="lv-LV" sz="2400" b="1" dirty="0"/>
              <a:t> "Kaunatas pagasts, </a:t>
            </a:r>
            <a:r>
              <a:rPr lang="lv-LV" sz="2400" b="1" dirty="0" err="1"/>
              <a:t>Vilkakroga</a:t>
            </a:r>
            <a:r>
              <a:rPr lang="lv-LV" sz="2400" b="1" dirty="0"/>
              <a:t> pludmale "Atpūtas komplekss uz ūdens" pontonu remonts"</a:t>
            </a:r>
            <a:r>
              <a:rPr lang="lv-LV" sz="2400" dirty="0"/>
              <a:t> </a:t>
            </a:r>
            <a:endParaRPr lang="lv-LV" sz="2400" dirty="0" smtClean="0"/>
          </a:p>
          <a:p>
            <a:pPr algn="ctr"/>
            <a:r>
              <a:rPr lang="lv-LV" sz="2000" dirty="0" smtClean="0"/>
              <a:t>Darbus veica </a:t>
            </a:r>
            <a:r>
              <a:rPr lang="lv-LV" sz="2000" dirty="0"/>
              <a:t>SIA IK-Lapsiņas </a:t>
            </a:r>
            <a:r>
              <a:rPr lang="lv-LV" sz="2000" dirty="0" smtClean="0"/>
              <a:t> (5 181.37 EUR</a:t>
            </a:r>
            <a:r>
              <a:rPr lang="lv-LV" sz="20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70" y="2446020"/>
            <a:ext cx="7433310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1530" y="-422182"/>
            <a:ext cx="6168000" cy="1507067"/>
          </a:xfrm>
        </p:spPr>
        <p:txBody>
          <a:bodyPr/>
          <a:lstStyle/>
          <a:p>
            <a:pPr algn="ctr"/>
            <a:r>
              <a:rPr lang="lv-LV" dirty="0" smtClean="0"/>
              <a:t>Īstenotie projekti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49530" y="565792"/>
            <a:ext cx="120929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400" dirty="0"/>
              <a:t>VAF projekts</a:t>
            </a:r>
            <a:r>
              <a:rPr lang="lv-LV" sz="2400" b="1" dirty="0"/>
              <a:t> "Labiekārtojuma elementu ierīkošana Stoļerovas pagastā"</a:t>
            </a:r>
            <a:r>
              <a:rPr lang="lv-LV" sz="2400" dirty="0"/>
              <a:t> - ierīkots kanoe laivu novietošanas laukums, ierīkota pludmale ar smiltīm, volejbola laukums, ierīkots betona bruģa segums, neliela autostāvvieta. Novietoti galdi ar soliem, uzstādīta </a:t>
            </a:r>
            <a:r>
              <a:rPr lang="lv-LV" sz="2400" dirty="0" smtClean="0"/>
              <a:t>ģērbtuve, </a:t>
            </a:r>
            <a:r>
              <a:rPr lang="lv-LV" sz="2400" dirty="0"/>
              <a:t>novietotas atkritumu urnas, BIO tualete. </a:t>
            </a:r>
            <a:endParaRPr lang="lv-LV" sz="2400" dirty="0" smtClean="0"/>
          </a:p>
          <a:p>
            <a:pPr algn="ctr"/>
            <a:r>
              <a:rPr lang="lv-LV" sz="2000" dirty="0"/>
              <a:t>Darbus veica SIA </a:t>
            </a:r>
            <a:r>
              <a:rPr lang="lv-LV" sz="2000" dirty="0" err="1" smtClean="0"/>
              <a:t>Velasco</a:t>
            </a:r>
            <a:r>
              <a:rPr lang="lv-LV" sz="2000" dirty="0" smtClean="0"/>
              <a:t> (Projektēšana-SIA MUUR, būvuzraudzība </a:t>
            </a:r>
            <a:r>
              <a:rPr lang="lv-LV" sz="2000" dirty="0"/>
              <a:t>SIA </a:t>
            </a:r>
            <a:r>
              <a:rPr lang="lv-LV" sz="2000" dirty="0" err="1" smtClean="0"/>
              <a:t>Audienda</a:t>
            </a:r>
            <a:r>
              <a:rPr lang="lv-LV" sz="2000" dirty="0" smtClean="0"/>
              <a:t>) </a:t>
            </a:r>
          </a:p>
          <a:p>
            <a:pPr algn="ctr"/>
            <a:r>
              <a:rPr lang="lv-LV" sz="2000" dirty="0" smtClean="0"/>
              <a:t>Kopējā </a:t>
            </a:r>
            <a:r>
              <a:rPr lang="lv-LV" sz="2000" dirty="0"/>
              <a:t>projekta summa </a:t>
            </a:r>
            <a:r>
              <a:rPr lang="lv-LV" sz="2000" dirty="0" smtClean="0"/>
              <a:t>28 253.39 </a:t>
            </a:r>
            <a:r>
              <a:rPr lang="lv-LV" sz="2000" dirty="0"/>
              <a:t>EUR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1006"/>
            <a:ext cx="5482589" cy="4106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10" y="2751006"/>
            <a:ext cx="5482590" cy="41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6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471" y="0"/>
            <a:ext cx="6168000" cy="1507067"/>
          </a:xfrm>
        </p:spPr>
        <p:txBody>
          <a:bodyPr/>
          <a:lstStyle/>
          <a:p>
            <a:pPr algn="ctr"/>
            <a:r>
              <a:rPr lang="lv-LV" dirty="0" smtClean="0"/>
              <a:t>Īstenotie projekti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655491" y="1085850"/>
            <a:ext cx="11109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/>
              <a:t>VAF projekts </a:t>
            </a:r>
            <a:r>
              <a:rPr lang="lv-LV" sz="2400" b="1" dirty="0"/>
              <a:t>"Būvprojekta "Nobrauktuve no ceļa P56 uz pašvaldības īpašuma "Ceļa </a:t>
            </a:r>
            <a:r>
              <a:rPr lang="lv-LV" sz="2400" b="1" dirty="0" smtClean="0"/>
              <a:t>mola</a:t>
            </a:r>
            <a:r>
              <a:rPr lang="lv-LV" sz="2400" b="1" dirty="0"/>
              <a:t>", </a:t>
            </a:r>
            <a:r>
              <a:rPr lang="lv-LV" sz="2400" b="1" dirty="0" err="1" smtClean="0"/>
              <a:t>c.Lipuški</a:t>
            </a:r>
            <a:r>
              <a:rPr lang="lv-LV" sz="2400" b="1" dirty="0" smtClean="0"/>
              <a:t>, </a:t>
            </a:r>
            <a:r>
              <a:rPr lang="lv-LV" sz="2400" b="1" dirty="0"/>
              <a:t>Mākoņkalna pagasts, Rēzeknes </a:t>
            </a:r>
            <a:r>
              <a:rPr lang="lv-LV" sz="2400" b="1" dirty="0" smtClean="0"/>
              <a:t>novads" </a:t>
            </a:r>
          </a:p>
          <a:p>
            <a:pPr algn="ctr"/>
            <a:r>
              <a:rPr lang="lv-LV" sz="2000" dirty="0" smtClean="0"/>
              <a:t>Ir izstrādāts </a:t>
            </a:r>
            <a:r>
              <a:rPr lang="lv-LV" sz="2000" dirty="0"/>
              <a:t>projekts, notika </a:t>
            </a:r>
            <a:r>
              <a:rPr lang="lv-LV" sz="2000" dirty="0" smtClean="0"/>
              <a:t>tīrīšanas, planēšanas, uzbēršanas darbi </a:t>
            </a:r>
          </a:p>
          <a:p>
            <a:pPr algn="ctr"/>
            <a:r>
              <a:rPr lang="lv-LV" sz="2000" dirty="0" smtClean="0"/>
              <a:t>Darbus veica </a:t>
            </a:r>
            <a:r>
              <a:rPr lang="lv-LV" sz="2000" dirty="0"/>
              <a:t>SIA ACM Projekts, SIA MJP Būve, SIA </a:t>
            </a:r>
            <a:r>
              <a:rPr lang="lv-LV" sz="2000" dirty="0" smtClean="0"/>
              <a:t>VLAKON(16 074.02 EUR</a:t>
            </a:r>
            <a:r>
              <a:rPr lang="lv-LV" sz="20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360"/>
            <a:ext cx="6278880" cy="397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2880360"/>
            <a:ext cx="591312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7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365" y="-461562"/>
            <a:ext cx="6168000" cy="1507067"/>
          </a:xfrm>
        </p:spPr>
        <p:txBody>
          <a:bodyPr/>
          <a:lstStyle/>
          <a:p>
            <a:pPr algn="ctr"/>
            <a:r>
              <a:rPr lang="lv-LV" dirty="0" smtClean="0"/>
              <a:t>Īstenotie projekti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-91440" y="634025"/>
            <a:ext cx="11864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/>
              <a:t>LAD projekts</a:t>
            </a:r>
            <a:r>
              <a:rPr lang="lv-LV" sz="2400" b="1" dirty="0"/>
              <a:t> "Tūrisma un dabas izziņas infrastruktūras izbūve Rāznas nacionālajā parkā 5.kārta"</a:t>
            </a:r>
            <a:r>
              <a:rPr lang="lv-LV" sz="2400" dirty="0"/>
              <a:t> </a:t>
            </a:r>
            <a:r>
              <a:rPr lang="lv-LV" sz="2400" dirty="0" err="1"/>
              <a:t>Čornajas</a:t>
            </a:r>
            <a:r>
              <a:rPr lang="lv-LV" sz="2400" dirty="0"/>
              <a:t> pagastā </a:t>
            </a:r>
            <a:endParaRPr lang="lv-LV" sz="2400" dirty="0" smtClean="0"/>
          </a:p>
          <a:p>
            <a:pPr algn="ctr"/>
            <a:r>
              <a:rPr lang="lv-LV" sz="2000" dirty="0"/>
              <a:t>Darbus veica SIA </a:t>
            </a:r>
            <a:r>
              <a:rPr lang="lv-LV" sz="2000" dirty="0" err="1" smtClean="0"/>
              <a:t>Siltumtehserviss</a:t>
            </a:r>
            <a:r>
              <a:rPr lang="lv-LV" sz="2000" dirty="0" smtClean="0"/>
              <a:t> (būvuzraudzība </a:t>
            </a:r>
            <a:r>
              <a:rPr lang="lv-LV" sz="2000" dirty="0"/>
              <a:t>SIA Labo risinājumu </a:t>
            </a:r>
            <a:r>
              <a:rPr lang="lv-LV" sz="2000" dirty="0" smtClean="0"/>
              <a:t>fabrika) </a:t>
            </a:r>
          </a:p>
          <a:p>
            <a:pPr algn="ctr"/>
            <a:r>
              <a:rPr lang="lv-LV" sz="2000" dirty="0"/>
              <a:t>Kopējā projekta summa 16 </a:t>
            </a:r>
            <a:r>
              <a:rPr lang="lv-LV" sz="2000" dirty="0" smtClean="0"/>
              <a:t>506.26 </a:t>
            </a:r>
            <a:r>
              <a:rPr lang="lv-LV" sz="2000" dirty="0"/>
              <a:t>EUR, tai skaitā LAD atbalsts 13449.17 EUR , </a:t>
            </a:r>
            <a:r>
              <a:rPr lang="lv-LV" sz="2000" dirty="0" err="1"/>
              <a:t>Čornajas</a:t>
            </a:r>
            <a:r>
              <a:rPr lang="lv-LV" sz="2000" dirty="0"/>
              <a:t> PP līdzfinansējums 3057.09 </a:t>
            </a:r>
            <a:r>
              <a:rPr lang="lv-LV" sz="2000" dirty="0" smtClean="0"/>
              <a:t>EUR</a:t>
            </a:r>
            <a:endParaRPr lang="lv-LV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055"/>
            <a:ext cx="5840730" cy="4365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2494902"/>
            <a:ext cx="5836921" cy="43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8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471" y="0"/>
            <a:ext cx="6168000" cy="1507067"/>
          </a:xfrm>
        </p:spPr>
        <p:txBody>
          <a:bodyPr/>
          <a:lstStyle/>
          <a:p>
            <a:pPr algn="ctr"/>
            <a:r>
              <a:rPr lang="lv-LV" dirty="0" smtClean="0"/>
              <a:t>Īstenotie projekti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1186986" y="1234440"/>
            <a:ext cx="10046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/>
              <a:t>VAF projekts</a:t>
            </a:r>
            <a:r>
              <a:rPr lang="lv-LV" sz="2400" b="1" dirty="0"/>
              <a:t> "</a:t>
            </a:r>
            <a:r>
              <a:rPr lang="lv-LV" sz="2400" b="1" dirty="0" err="1"/>
              <a:t>Latvāņu</a:t>
            </a:r>
            <a:r>
              <a:rPr lang="lv-LV" sz="2400" b="1" dirty="0"/>
              <a:t> aizaugušās teritorijas sakopšana Mākoņkalna un </a:t>
            </a:r>
            <a:r>
              <a:rPr lang="lv-LV" sz="2400" b="1" dirty="0" err="1"/>
              <a:t>Čornajas</a:t>
            </a:r>
            <a:r>
              <a:rPr lang="lv-LV" sz="2400" b="1" dirty="0"/>
              <a:t> pagastos"</a:t>
            </a:r>
            <a:r>
              <a:rPr lang="lv-LV" sz="2400" dirty="0"/>
              <a:t> </a:t>
            </a:r>
            <a:endParaRPr lang="lv-LV" sz="2400" dirty="0" smtClean="0"/>
          </a:p>
          <a:p>
            <a:pPr algn="ctr"/>
            <a:r>
              <a:rPr lang="lv-LV" sz="2000" dirty="0" smtClean="0"/>
              <a:t>Mākoņkalna </a:t>
            </a:r>
            <a:r>
              <a:rPr lang="lv-LV" sz="2000" dirty="0"/>
              <a:t>pagastā 10.26 ha, </a:t>
            </a:r>
            <a:r>
              <a:rPr lang="lv-LV" sz="2000" dirty="0" err="1"/>
              <a:t>Čornajas</a:t>
            </a:r>
            <a:r>
              <a:rPr lang="lv-LV" sz="2000" dirty="0"/>
              <a:t> pagastā </a:t>
            </a:r>
            <a:r>
              <a:rPr lang="lv-LV" sz="2000" dirty="0" smtClean="0"/>
              <a:t>2.90ha</a:t>
            </a:r>
          </a:p>
          <a:p>
            <a:pPr algn="ctr"/>
            <a:r>
              <a:rPr lang="lv-LV" sz="2000" dirty="0" smtClean="0"/>
              <a:t>Darbus veica </a:t>
            </a:r>
            <a:r>
              <a:rPr lang="lv-LV" sz="2000" dirty="0"/>
              <a:t>SIA </a:t>
            </a:r>
            <a:r>
              <a:rPr lang="lv-LV" sz="2000" dirty="0" err="1" smtClean="0"/>
              <a:t>Sams§KO</a:t>
            </a:r>
            <a:r>
              <a:rPr lang="lv-LV" sz="2000" dirty="0" smtClean="0"/>
              <a:t> (4 355.03 EUR</a:t>
            </a:r>
            <a:r>
              <a:rPr lang="lv-LV" sz="20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2680990"/>
            <a:ext cx="3132758" cy="4177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44" y="2680990"/>
            <a:ext cx="7426486" cy="41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272" y="0"/>
            <a:ext cx="9877108" cy="1507067"/>
          </a:xfrm>
        </p:spPr>
        <p:txBody>
          <a:bodyPr/>
          <a:lstStyle/>
          <a:p>
            <a:r>
              <a:rPr lang="lv-LV" b="1" dirty="0"/>
              <a:t>Iedzīvotāju skaits apvienības pagastos </a:t>
            </a:r>
            <a:endParaRPr lang="lv-LV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934921"/>
              </p:ext>
            </p:extLst>
          </p:nvPr>
        </p:nvGraphicFramePr>
        <p:xfrm>
          <a:off x="2824224" y="1774784"/>
          <a:ext cx="6528122" cy="4591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58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985" y="205539"/>
            <a:ext cx="10046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 smtClean="0"/>
              <a:t>"Parka </a:t>
            </a:r>
            <a:r>
              <a:rPr lang="lv-LV" sz="3600" dirty="0"/>
              <a:t>un Jaunatnes ielu pārbūve Sprūževas ciemā, Griškānu </a:t>
            </a:r>
            <a:r>
              <a:rPr lang="lv-LV" sz="3600" dirty="0" smtClean="0"/>
              <a:t>pagastā</a:t>
            </a:r>
            <a:r>
              <a:rPr lang="lv-LV" sz="3600" b="1" dirty="0" smtClean="0"/>
              <a:t>"</a:t>
            </a:r>
            <a:r>
              <a:rPr lang="lv-LV" sz="3600" dirty="0" smtClean="0"/>
              <a:t> </a:t>
            </a:r>
          </a:p>
          <a:p>
            <a:pPr algn="ctr"/>
            <a:r>
              <a:rPr lang="lv-LV" sz="2000" dirty="0"/>
              <a:t>Jaunatnes ielas rekonstrukcija </a:t>
            </a:r>
            <a:endParaRPr lang="lv-LV" sz="2000" dirty="0" smtClean="0"/>
          </a:p>
          <a:p>
            <a:pPr algn="ctr"/>
            <a:r>
              <a:rPr lang="lv-LV" sz="2000" dirty="0" smtClean="0"/>
              <a:t>Darbus veica </a:t>
            </a:r>
            <a:r>
              <a:rPr lang="lv-LV" sz="2000" dirty="0">
                <a:solidFill>
                  <a:schemeClr val="tx1">
                    <a:lumMod val="95000"/>
                  </a:schemeClr>
                </a:solidFill>
              </a:rPr>
              <a:t>SIA ACBR</a:t>
            </a:r>
            <a:r>
              <a:rPr lang="lv-LV" sz="2000" dirty="0" smtClean="0">
                <a:solidFill>
                  <a:srgbClr val="FF0000"/>
                </a:solidFill>
              </a:rPr>
              <a:t> </a:t>
            </a:r>
            <a:r>
              <a:rPr lang="lv-LV" sz="2000" dirty="0" smtClean="0"/>
              <a:t>(132 880,59EUR</a:t>
            </a:r>
            <a:r>
              <a:rPr lang="lv-LV" sz="20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60" y="2195587"/>
            <a:ext cx="7094420" cy="46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0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986" y="205740"/>
            <a:ext cx="10046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 smtClean="0"/>
              <a:t>"Parka </a:t>
            </a:r>
            <a:r>
              <a:rPr lang="lv-LV" sz="3600" dirty="0"/>
              <a:t>un Jaunatnes ielu pārbūve Sprūževas ciemā, Griškānu </a:t>
            </a:r>
            <a:r>
              <a:rPr lang="lv-LV" sz="3600" dirty="0" smtClean="0"/>
              <a:t>pagastā</a:t>
            </a:r>
            <a:r>
              <a:rPr lang="lv-LV" sz="3600" b="1" dirty="0" smtClean="0"/>
              <a:t>"</a:t>
            </a:r>
            <a:r>
              <a:rPr lang="lv-LV" sz="3600" dirty="0" smtClean="0"/>
              <a:t> </a:t>
            </a:r>
          </a:p>
          <a:p>
            <a:pPr algn="ctr"/>
            <a:r>
              <a:rPr lang="lv-LV" sz="2000" dirty="0"/>
              <a:t>Parka ielas </a:t>
            </a:r>
            <a:r>
              <a:rPr lang="lv-LV" sz="2000" dirty="0" smtClean="0"/>
              <a:t>rekonstrukcija</a:t>
            </a:r>
          </a:p>
          <a:p>
            <a:pPr algn="ctr"/>
            <a:r>
              <a:rPr lang="lv-LV" sz="2000" dirty="0" smtClean="0"/>
              <a:t>Darbus veica </a:t>
            </a:r>
            <a:r>
              <a:rPr lang="lv-LV" sz="2000" dirty="0">
                <a:solidFill>
                  <a:schemeClr val="tx1">
                    <a:lumMod val="95000"/>
                  </a:schemeClr>
                </a:solidFill>
              </a:rPr>
              <a:t>SIA ACBR</a:t>
            </a:r>
            <a:r>
              <a:rPr lang="lv-LV" sz="2000" dirty="0" smtClean="0">
                <a:solidFill>
                  <a:srgbClr val="FF0000"/>
                </a:solidFill>
              </a:rPr>
              <a:t> </a:t>
            </a:r>
            <a:r>
              <a:rPr lang="lv-LV" sz="2000" dirty="0" smtClean="0"/>
              <a:t>(201 038,28 EUR</a:t>
            </a:r>
            <a:r>
              <a:rPr lang="lv-LV" sz="2000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56" y="2183130"/>
            <a:ext cx="8516430" cy="467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5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8426" y="125730"/>
            <a:ext cx="1004697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 smtClean="0"/>
              <a:t>"Parka </a:t>
            </a:r>
            <a:r>
              <a:rPr lang="lv-LV" sz="3600" dirty="0"/>
              <a:t>un Jaunatnes ielu pārbūve Sprūževas ciemā, Griškānu </a:t>
            </a:r>
            <a:r>
              <a:rPr lang="lv-LV" sz="3600" dirty="0" smtClean="0"/>
              <a:t>pagastā</a:t>
            </a:r>
            <a:r>
              <a:rPr lang="lv-LV" sz="3600" b="1" dirty="0" smtClean="0"/>
              <a:t>"</a:t>
            </a:r>
            <a:r>
              <a:rPr lang="lv-LV" sz="3600" dirty="0" smtClean="0"/>
              <a:t> </a:t>
            </a:r>
          </a:p>
          <a:p>
            <a:pPr algn="ctr"/>
            <a:r>
              <a:rPr lang="lv-LV" sz="2000" dirty="0"/>
              <a:t>Jauna ūdensvada izbūve Parka un Jaunatnes </a:t>
            </a:r>
            <a:r>
              <a:rPr lang="lv-LV" sz="2000" dirty="0" smtClean="0"/>
              <a:t>ielā</a:t>
            </a:r>
          </a:p>
          <a:p>
            <a:pPr algn="ctr"/>
            <a:r>
              <a:rPr lang="lv-LV" sz="2000" dirty="0" smtClean="0"/>
              <a:t>Darbus veica </a:t>
            </a:r>
            <a:r>
              <a:rPr lang="lv-LV" sz="2000" dirty="0"/>
              <a:t>SIA ACBR</a:t>
            </a:r>
            <a:r>
              <a:rPr lang="lv-LV" sz="2000" dirty="0" smtClean="0"/>
              <a:t>  (59 854,53EUR)</a:t>
            </a:r>
          </a:p>
          <a:p>
            <a:pPr algn="ctr"/>
            <a:r>
              <a:rPr lang="lv-LV" sz="2000" dirty="0" smtClean="0"/>
              <a:t>Kanalizācijas sistēmas izbūve Parka un Jaunatnes ielā </a:t>
            </a:r>
          </a:p>
          <a:p>
            <a:pPr algn="ctr"/>
            <a:r>
              <a:rPr lang="lv-LV" sz="2000" dirty="0"/>
              <a:t>Darbus veica </a:t>
            </a:r>
            <a:r>
              <a:rPr lang="lv-LV" sz="2000" dirty="0">
                <a:solidFill>
                  <a:schemeClr val="tx1">
                    <a:lumMod val="95000"/>
                  </a:schemeClr>
                </a:solidFill>
              </a:rPr>
              <a:t>SIA ACBR</a:t>
            </a:r>
            <a:r>
              <a:rPr lang="lv-LV" sz="2000" dirty="0" smtClean="0">
                <a:solidFill>
                  <a:srgbClr val="FF0000"/>
                </a:solidFill>
              </a:rPr>
              <a:t>  </a:t>
            </a:r>
            <a:r>
              <a:rPr lang="lv-LV" sz="2000" dirty="0" smtClean="0"/>
              <a:t>(121 158,84 EUR</a:t>
            </a:r>
            <a:r>
              <a:rPr lang="lv-LV" sz="2000" dirty="0"/>
              <a:t>)</a:t>
            </a:r>
          </a:p>
          <a:p>
            <a:pPr algn="ctr"/>
            <a:endParaRPr lang="lv-LV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51" y="2637838"/>
            <a:ext cx="7237119" cy="42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17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985" y="102870"/>
            <a:ext cx="100469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 smtClean="0"/>
              <a:t>"Parka </a:t>
            </a:r>
            <a:r>
              <a:rPr lang="lv-LV" sz="3600" dirty="0"/>
              <a:t>un Jaunatnes ielu pārbūve Sprūževas ciemā, Griškānu </a:t>
            </a:r>
            <a:r>
              <a:rPr lang="lv-LV" sz="3600" dirty="0" smtClean="0"/>
              <a:t>pagastā</a:t>
            </a:r>
            <a:r>
              <a:rPr lang="lv-LV" sz="3600" b="1" dirty="0" smtClean="0"/>
              <a:t>"</a:t>
            </a:r>
            <a:r>
              <a:rPr lang="lv-LV" sz="3600" dirty="0" smtClean="0"/>
              <a:t> </a:t>
            </a:r>
          </a:p>
          <a:p>
            <a:pPr algn="ctr"/>
            <a:r>
              <a:rPr lang="lv-LV" sz="2000" dirty="0"/>
              <a:t>Bruģa celiņu izbūve Parka un Jaunatnes </a:t>
            </a:r>
            <a:r>
              <a:rPr lang="lv-LV" sz="2000" dirty="0" smtClean="0"/>
              <a:t>ielā</a:t>
            </a:r>
          </a:p>
          <a:p>
            <a:pPr algn="ctr"/>
            <a:r>
              <a:rPr lang="lv-LV" sz="2000" dirty="0" smtClean="0"/>
              <a:t>Darbus veica </a:t>
            </a:r>
            <a:r>
              <a:rPr lang="lv-LV" sz="2000" dirty="0"/>
              <a:t>SIA ACBR</a:t>
            </a:r>
            <a:r>
              <a:rPr lang="lv-LV" sz="2000" dirty="0" smtClean="0">
                <a:solidFill>
                  <a:srgbClr val="FF0000"/>
                </a:solidFill>
              </a:rPr>
              <a:t>  </a:t>
            </a:r>
            <a:r>
              <a:rPr lang="lv-LV" sz="2000" dirty="0" smtClean="0"/>
              <a:t>(80 691,87EUR</a:t>
            </a:r>
            <a:r>
              <a:rPr lang="lv-LV" sz="20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6340" y="1403063"/>
            <a:ext cx="4908258" cy="60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9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690" y="262890"/>
            <a:ext cx="10046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/>
              <a:t>Karnīzes remontdarbi Kaunatas </a:t>
            </a:r>
            <a:r>
              <a:rPr lang="lv-LV" sz="3600" dirty="0" smtClean="0"/>
              <a:t>vidusskolai</a:t>
            </a:r>
          </a:p>
          <a:p>
            <a:pPr algn="ctr"/>
            <a:r>
              <a:rPr lang="lv-LV" sz="2000" dirty="0"/>
              <a:t>Darbus veica SIA </a:t>
            </a:r>
            <a:r>
              <a:rPr lang="lv-LV" sz="2000" dirty="0" smtClean="0"/>
              <a:t>Rēzeknes </a:t>
            </a:r>
            <a:r>
              <a:rPr lang="lv-LV" sz="2000" dirty="0" err="1"/>
              <a:t>būvserviss</a:t>
            </a:r>
            <a:r>
              <a:rPr lang="lv-LV" sz="2000" dirty="0"/>
              <a:t> </a:t>
            </a:r>
            <a:r>
              <a:rPr lang="lv-LV" sz="2000" dirty="0" smtClean="0"/>
              <a:t>(19 153,82 EUR)</a:t>
            </a:r>
            <a:endParaRPr lang="lv-LV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90" y="1287304"/>
            <a:ext cx="8446770" cy="55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10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690" y="262890"/>
            <a:ext cx="10046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/>
              <a:t>Grīdas remontdarbi Kaunatas PII </a:t>
            </a:r>
            <a:endParaRPr lang="lv-LV" sz="3600" dirty="0" smtClean="0"/>
          </a:p>
          <a:p>
            <a:pPr algn="ctr"/>
            <a:r>
              <a:rPr lang="lv-LV" sz="2000" dirty="0" smtClean="0"/>
              <a:t>Darbus </a:t>
            </a:r>
            <a:r>
              <a:rPr lang="lv-LV" sz="2000" dirty="0"/>
              <a:t>veica SIA </a:t>
            </a:r>
            <a:r>
              <a:rPr lang="lv-LV" sz="2000" dirty="0" smtClean="0"/>
              <a:t>Rēzeknes </a:t>
            </a:r>
            <a:r>
              <a:rPr lang="lv-LV" sz="2000" dirty="0" err="1" smtClean="0"/>
              <a:t>būvserviss</a:t>
            </a:r>
            <a:r>
              <a:rPr lang="lv-LV" sz="2000" dirty="0" smtClean="0"/>
              <a:t> (5 767,56 EUR)</a:t>
            </a:r>
            <a:endParaRPr lang="lv-LV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05" y="1216997"/>
            <a:ext cx="8663940" cy="56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690" y="262890"/>
            <a:ext cx="10046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/>
              <a:t>Rāznas ielas </a:t>
            </a:r>
            <a:r>
              <a:rPr lang="lv-LV" sz="3600" dirty="0" smtClean="0"/>
              <a:t>pārbūve Kaunatā </a:t>
            </a:r>
          </a:p>
          <a:p>
            <a:pPr algn="ctr"/>
            <a:r>
              <a:rPr lang="lv-LV" sz="2000" dirty="0" smtClean="0"/>
              <a:t>Darbus </a:t>
            </a:r>
            <a:r>
              <a:rPr lang="lv-LV" sz="2000" dirty="0"/>
              <a:t>veica SIA </a:t>
            </a:r>
            <a:r>
              <a:rPr lang="lv-LV" sz="2000" dirty="0" smtClean="0"/>
              <a:t>Vaivars (53 389,16 EUR)</a:t>
            </a:r>
            <a:endParaRPr lang="lv-LV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87" y="1218724"/>
            <a:ext cx="8639176" cy="563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9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690" y="262890"/>
            <a:ext cx="100469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 smtClean="0"/>
              <a:t>Iegādāta mazlietota </a:t>
            </a:r>
            <a:r>
              <a:rPr lang="lv-LV" sz="3600" dirty="0" err="1" smtClean="0"/>
              <a:t>septiņvietīga</a:t>
            </a:r>
            <a:r>
              <a:rPr lang="lv-LV" sz="3600" dirty="0" smtClean="0"/>
              <a:t> automašīna Volvo</a:t>
            </a:r>
          </a:p>
          <a:p>
            <a:pPr algn="ctr"/>
            <a:r>
              <a:rPr lang="lv-LV" sz="2000" dirty="0" smtClean="0"/>
              <a:t>Izmaksas- 18 500,00 EUR</a:t>
            </a:r>
            <a:endParaRPr lang="lv-LV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89" y="2160270"/>
            <a:ext cx="8834537" cy="46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0314" y="0"/>
            <a:ext cx="10744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 err="1" smtClean="0"/>
              <a:t>Rēznas</a:t>
            </a:r>
            <a:r>
              <a:rPr lang="lv-LV" sz="3600" dirty="0" smtClean="0"/>
              <a:t> pamatskolas ēkas energoefektivitātes paaugstināšanas projekts</a:t>
            </a:r>
          </a:p>
          <a:p>
            <a:pPr algn="ctr"/>
            <a:r>
              <a:rPr lang="lv-LV" sz="2000" dirty="0" smtClean="0"/>
              <a:t>Darbus </a:t>
            </a:r>
            <a:r>
              <a:rPr lang="lv-LV" sz="2000" dirty="0"/>
              <a:t>veica SIA </a:t>
            </a:r>
            <a:r>
              <a:rPr lang="lv-LV" sz="2000" dirty="0" smtClean="0"/>
              <a:t>Amati projekts (11 458,55 EUR)</a:t>
            </a:r>
            <a:endParaRPr lang="lv-LV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54" y="1491828"/>
            <a:ext cx="3009316" cy="5349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90" y="1491828"/>
            <a:ext cx="3018472" cy="53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4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" y="217170"/>
            <a:ext cx="12138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 err="1" smtClean="0"/>
              <a:t>Rosicas</a:t>
            </a:r>
            <a:r>
              <a:rPr lang="lv-LV" sz="3600" dirty="0" smtClean="0"/>
              <a:t> ūdens atdzelžošanas stacijas rekonstrukcija</a:t>
            </a:r>
          </a:p>
          <a:p>
            <a:pPr algn="ctr"/>
            <a:r>
              <a:rPr lang="lv-LV" sz="2000" dirty="0" smtClean="0"/>
              <a:t>Darbus </a:t>
            </a:r>
            <a:r>
              <a:rPr lang="lv-LV" sz="2000" dirty="0"/>
              <a:t>veica SIA </a:t>
            </a:r>
            <a:r>
              <a:rPr lang="lv-LV" sz="2000" dirty="0" err="1" smtClean="0"/>
              <a:t>Vater</a:t>
            </a:r>
            <a:r>
              <a:rPr lang="lv-LV" sz="2000" dirty="0" smtClean="0"/>
              <a:t> Serviss (5878,46 EUR)</a:t>
            </a:r>
            <a:endParaRPr lang="lv-LV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28" y="1171277"/>
            <a:ext cx="3198782" cy="5686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48" y="1171277"/>
            <a:ext cx="3198782" cy="56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24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278" y="0"/>
            <a:ext cx="8534400" cy="1507067"/>
          </a:xfrm>
        </p:spPr>
        <p:txBody>
          <a:bodyPr/>
          <a:lstStyle/>
          <a:p>
            <a:pPr algn="ctr"/>
            <a:r>
              <a:rPr lang="lv-LV" b="1" dirty="0"/>
              <a:t>Iestādes 2022. gada ieņēmumu plāna izpilde (EUR)</a:t>
            </a:r>
            <a:endParaRPr lang="lv-LV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444786"/>
              </p:ext>
            </p:extLst>
          </p:nvPr>
        </p:nvGraphicFramePr>
        <p:xfrm>
          <a:off x="1934278" y="1507068"/>
          <a:ext cx="8534400" cy="452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59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16771" y="412965"/>
            <a:ext cx="3166168" cy="5035655"/>
          </a:xfrm>
          <a:prstGeom prst="rect">
            <a:avLst/>
          </a:prstGeom>
        </p:spPr>
      </p:pic>
      <p:sp>
        <p:nvSpPr>
          <p:cNvPr id="9" name="AutoShape 3"/>
          <p:cNvSpPr/>
          <p:nvPr/>
        </p:nvSpPr>
        <p:spPr>
          <a:xfrm>
            <a:off x="1953089" y="5633807"/>
            <a:ext cx="8293534" cy="749444"/>
          </a:xfrm>
          <a:prstGeom prst="rect">
            <a:avLst/>
          </a:prstGeom>
          <a:solidFill>
            <a:srgbClr val="00793C"/>
          </a:solidFill>
        </p:spPr>
      </p:sp>
      <p:sp>
        <p:nvSpPr>
          <p:cNvPr id="10" name="TextBox 6"/>
          <p:cNvSpPr txBox="1"/>
          <p:nvPr/>
        </p:nvSpPr>
        <p:spPr>
          <a:xfrm>
            <a:off x="2255986" y="5633807"/>
            <a:ext cx="768773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2000" spc="240" dirty="0">
                <a:solidFill>
                  <a:srgbClr val="FCFEFC"/>
                </a:solidFill>
                <a:latin typeface="Montserrat Classic Bold" panose="020B0604020202020204" charset="0"/>
              </a:rPr>
              <a:t>KAUNATAS APVIENĪBA</a:t>
            </a:r>
            <a:r>
              <a:rPr lang="lv-LV" sz="2000" spc="240" dirty="0">
                <a:solidFill>
                  <a:srgbClr val="FCFEFC"/>
                </a:solidFill>
                <a:latin typeface="Montserrat Classic Bold" panose="020B0604020202020204" charset="0"/>
              </a:rPr>
              <a:t>S PĀRVALDE</a:t>
            </a:r>
            <a:endParaRPr lang="en-US" sz="2000" spc="240" dirty="0">
              <a:solidFill>
                <a:srgbClr val="FCFEFC"/>
              </a:solidFill>
              <a:latin typeface="Montserrat Class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5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905115"/>
              </p:ext>
            </p:extLst>
          </p:nvPr>
        </p:nvGraphicFramePr>
        <p:xfrm>
          <a:off x="1934278" y="1507068"/>
          <a:ext cx="8534400" cy="450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4278" y="0"/>
            <a:ext cx="8534400" cy="1507067"/>
          </a:xfrm>
        </p:spPr>
        <p:txBody>
          <a:bodyPr/>
          <a:lstStyle/>
          <a:p>
            <a:pPr algn="ctr"/>
            <a:r>
              <a:rPr lang="lv-LV" b="1" dirty="0"/>
              <a:t>Iestādes 2022. gada </a:t>
            </a:r>
            <a:r>
              <a:rPr lang="lv-LV" b="1" dirty="0" smtClean="0"/>
              <a:t>izdevumu </a:t>
            </a:r>
            <a:r>
              <a:rPr lang="lv-LV" b="1" dirty="0"/>
              <a:t>plāna izpilde (EUR)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050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382" y="0"/>
            <a:ext cx="8534400" cy="1507067"/>
          </a:xfrm>
        </p:spPr>
        <p:txBody>
          <a:bodyPr/>
          <a:lstStyle/>
          <a:p>
            <a:pPr algn="ctr"/>
            <a:r>
              <a:rPr lang="lv-LV" b="1" dirty="0"/>
              <a:t>Amata likmju skaits iestādē</a:t>
            </a:r>
            <a:endParaRPr lang="lv-LV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369738"/>
              </p:ext>
            </p:extLst>
          </p:nvPr>
        </p:nvGraphicFramePr>
        <p:xfrm>
          <a:off x="1633538" y="1192192"/>
          <a:ext cx="8534400" cy="448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96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68" y="0"/>
            <a:ext cx="10615885" cy="752354"/>
          </a:xfrm>
        </p:spPr>
        <p:txBody>
          <a:bodyPr/>
          <a:lstStyle/>
          <a:p>
            <a:pPr algn="ctr"/>
            <a:r>
              <a:rPr lang="lv-LV" b="1" dirty="0"/>
              <a:t>IEŅĒMUMI </a:t>
            </a:r>
            <a:r>
              <a:rPr lang="lv-LV" b="1" dirty="0" smtClean="0"/>
              <a:t>2022.gADĀ</a:t>
            </a:r>
            <a:endParaRPr lang="lv-LV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635378"/>
              </p:ext>
            </p:extLst>
          </p:nvPr>
        </p:nvGraphicFramePr>
        <p:xfrm>
          <a:off x="1109268" y="1169043"/>
          <a:ext cx="9520713" cy="40236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7098"/>
                <a:gridCol w="2184765"/>
                <a:gridCol w="1878850"/>
              </a:tblGrid>
              <a:tr h="752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Ieņēmumu veids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Faktiskā izpilde,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EUR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% no kopējiem ieņēmumiem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9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Valsts budžeta </a:t>
                      </a:r>
                      <a:r>
                        <a:rPr lang="lv-LV" sz="1800" dirty="0" err="1">
                          <a:effectLst/>
                        </a:rPr>
                        <a:t>transferts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68</a:t>
                      </a:r>
                      <a:r>
                        <a:rPr lang="lv-LV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260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</a:rPr>
                        <a:t>1,55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9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Pašvaldības budžeta </a:t>
                      </a:r>
                      <a:r>
                        <a:rPr lang="lv-LV" sz="1800" dirty="0" err="1">
                          <a:effectLst/>
                        </a:rPr>
                        <a:t>transferts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2 882 266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65,38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33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err="1">
                          <a:effectLst/>
                        </a:rPr>
                        <a:t>Nenodokļu</a:t>
                      </a:r>
                      <a:r>
                        <a:rPr lang="lv-LV" sz="1800" dirty="0">
                          <a:effectLst/>
                        </a:rPr>
                        <a:t> ieņēmumi (% par kontu atlikumiem, valsts un pašvaldības nodevas, no kustamā īpašuma un mantas realizācijas)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102 404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2,32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56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Maksas pakalpojumi, nomas maksa, īres un apsaimniekošanas maksa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301 878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6,85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9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Aizņēmums VK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304 682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6,91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9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KOPĀ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3 659 490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Naudas atlikums gada sākumā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749 065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16,99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9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PAVISAM KOPĀ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4 408 555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100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6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740" y="0"/>
            <a:ext cx="10913621" cy="1574157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/>
              <a:t>IZDEVUMI </a:t>
            </a:r>
            <a:r>
              <a:rPr lang="lv-LV" b="1" dirty="0" smtClean="0"/>
              <a:t>2022.GADĀ ATBILSTOŠI </a:t>
            </a:r>
            <a:r>
              <a:rPr lang="lv-LV" b="1" dirty="0"/>
              <a:t>FUNKCIONĀLAJĀM KATEGORIJĀM (FK)</a:t>
            </a:r>
            <a:r>
              <a:rPr lang="lv-LV" dirty="0">
                <a:solidFill>
                  <a:srgbClr val="FF0000"/>
                </a:solidFill>
              </a:rPr>
              <a:t/>
            </a:r>
            <a:br>
              <a:rPr lang="lv-LV" dirty="0">
                <a:solidFill>
                  <a:srgbClr val="FF0000"/>
                </a:solidFill>
              </a:rPr>
            </a:br>
            <a:endParaRPr lang="lv-LV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921107"/>
              </p:ext>
            </p:extLst>
          </p:nvPr>
        </p:nvGraphicFramePr>
        <p:xfrm>
          <a:off x="1865740" y="1083236"/>
          <a:ext cx="8249619" cy="5583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0717"/>
                <a:gridCol w="3105739"/>
                <a:gridCol w="1805419"/>
                <a:gridCol w="1597744"/>
              </a:tblGrid>
              <a:tr h="1341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Klasifikācijas kods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Izdevumu veids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Faktiskā izpilde,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EUR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% no kopējiem izdevumiem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20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01.000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Vispārējie valdības dienesti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378 282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11,64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20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03.000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Sabiedriskā kārtība un drošība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3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04.000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Ekonomiskā darbība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934 539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28,77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3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05.000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Vides </a:t>
                      </a:r>
                      <a:r>
                        <a:rPr lang="lv-LV" sz="1800" dirty="0" smtClean="0">
                          <a:effectLst/>
                        </a:rPr>
                        <a:t>aizsardzība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73 122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2,25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20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06.000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Teritoriju un mājokļu apsaimniekošana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627 686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19,33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3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07.000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Veselība 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23 400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0,72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3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08.000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Atpūta un kultūra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339 023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10,44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3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09.000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Izglītība 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863 329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26,58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3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10.000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Sociālā aizsardzība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8 499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0,27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32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 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1" dirty="0">
                          <a:effectLst/>
                        </a:rPr>
                        <a:t>KOPĀ</a:t>
                      </a:r>
                      <a:endParaRPr lang="lv-LV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1" dirty="0">
                          <a:effectLst/>
                        </a:rPr>
                        <a:t>3 </a:t>
                      </a:r>
                      <a:r>
                        <a:rPr lang="lv-LV" sz="1800" b="1" dirty="0" smtClean="0">
                          <a:effectLst/>
                        </a:rPr>
                        <a:t>247</a:t>
                      </a:r>
                      <a:r>
                        <a:rPr lang="lv-LV" sz="1800" b="1" baseline="0" dirty="0" smtClean="0">
                          <a:effectLst/>
                        </a:rPr>
                        <a:t> 880</a:t>
                      </a:r>
                      <a:endParaRPr lang="lv-LV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800" b="1" dirty="0">
                          <a:effectLst/>
                        </a:rPr>
                        <a:t>100</a:t>
                      </a:r>
                      <a:endParaRPr lang="lv-LV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2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210" y="0"/>
            <a:ext cx="8534400" cy="1507067"/>
          </a:xfrm>
        </p:spPr>
        <p:txBody>
          <a:bodyPr/>
          <a:lstStyle/>
          <a:p>
            <a:pPr algn="ctr"/>
            <a:r>
              <a:rPr lang="lv-LV" b="1" dirty="0" smtClean="0"/>
              <a:t>Aizņēmumu atmaksa (EUR)</a:t>
            </a:r>
            <a:endParaRPr lang="lv-LV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289006"/>
              </p:ext>
            </p:extLst>
          </p:nvPr>
        </p:nvGraphicFramePr>
        <p:xfrm>
          <a:off x="1691209" y="1365814"/>
          <a:ext cx="8384673" cy="4312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6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106" y="0"/>
            <a:ext cx="8534400" cy="1507067"/>
          </a:xfrm>
        </p:spPr>
        <p:txBody>
          <a:bodyPr/>
          <a:lstStyle/>
          <a:p>
            <a:pPr algn="ctr"/>
            <a:r>
              <a:rPr lang="lv-LV" b="1" dirty="0"/>
              <a:t>IZDEVUMU ĪPATSVARS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732440" y="1342663"/>
            <a:ext cx="107297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lv-LV" sz="2400" b="1" dirty="0" smtClean="0"/>
              <a:t>visu </a:t>
            </a:r>
            <a:r>
              <a:rPr lang="lv-LV" sz="2400" b="1" dirty="0"/>
              <a:t>izdevumu apjoms – </a:t>
            </a:r>
            <a:r>
              <a:rPr lang="lv-LV" sz="2400" b="1" dirty="0" smtClean="0"/>
              <a:t>644,29 </a:t>
            </a:r>
            <a:r>
              <a:rPr lang="lv-LV" sz="2400" b="1" dirty="0"/>
              <a:t>EUR/uz 1 iedz</a:t>
            </a:r>
            <a:r>
              <a:rPr lang="lv-LV" sz="2400" b="1" dirty="0" smtClean="0"/>
              <a:t>.;</a:t>
            </a:r>
          </a:p>
          <a:p>
            <a:pPr marL="342900" indent="-342900">
              <a:buFontTx/>
              <a:buChar char="-"/>
            </a:pPr>
            <a:endParaRPr lang="lv-LV" sz="2400" dirty="0"/>
          </a:p>
          <a:p>
            <a:r>
              <a:rPr lang="lv-LV" sz="2400" b="1" dirty="0"/>
              <a:t>-</a:t>
            </a:r>
            <a:r>
              <a:rPr lang="lv-LV" sz="2400" b="1" dirty="0" smtClean="0"/>
              <a:t> </a:t>
            </a:r>
            <a:r>
              <a:rPr lang="lv-LV" sz="2400" b="1" dirty="0"/>
              <a:t>vispārējo valdības dienestu izdevumi – </a:t>
            </a:r>
            <a:r>
              <a:rPr lang="lv-LV" sz="2400" b="1" dirty="0" smtClean="0"/>
              <a:t>11,64 </a:t>
            </a:r>
            <a:r>
              <a:rPr lang="lv-LV" sz="2400" b="1" dirty="0"/>
              <a:t>%;</a:t>
            </a:r>
            <a:endParaRPr lang="lv-LV" sz="2400" dirty="0"/>
          </a:p>
          <a:p>
            <a:r>
              <a:rPr lang="lv-LV" sz="2400" b="1" dirty="0"/>
              <a:t>                                                                          </a:t>
            </a:r>
            <a:r>
              <a:rPr lang="lv-LV" sz="2400" b="1" dirty="0" smtClean="0"/>
              <a:t>75,04  </a:t>
            </a:r>
            <a:r>
              <a:rPr lang="lv-LV" sz="2400" b="1" dirty="0"/>
              <a:t>EUR/uz 1 iedz</a:t>
            </a:r>
            <a:r>
              <a:rPr lang="lv-LV" sz="2400" b="1" dirty="0" smtClean="0"/>
              <a:t>.</a:t>
            </a:r>
          </a:p>
          <a:p>
            <a:endParaRPr lang="lv-LV" sz="2400" dirty="0"/>
          </a:p>
          <a:p>
            <a:pPr marL="342900" indent="-342900">
              <a:buFontTx/>
              <a:buChar char="-"/>
            </a:pPr>
            <a:r>
              <a:rPr lang="lv-LV" sz="2400" b="1" dirty="0" smtClean="0"/>
              <a:t>atlīdzības </a:t>
            </a:r>
            <a:r>
              <a:rPr lang="lv-LV" sz="2400" b="1" dirty="0"/>
              <a:t>īpatsvars kopējā budžetā – </a:t>
            </a:r>
            <a:r>
              <a:rPr lang="lv-LV" sz="2400" b="1" dirty="0" smtClean="0"/>
              <a:t>39,65 %;</a:t>
            </a:r>
          </a:p>
          <a:p>
            <a:pPr marL="342900" indent="-342900">
              <a:buFontTx/>
              <a:buChar char="-"/>
            </a:pPr>
            <a:endParaRPr lang="lv-LV" sz="2400" dirty="0"/>
          </a:p>
          <a:p>
            <a:r>
              <a:rPr lang="lv-LV" sz="2400" b="1" dirty="0"/>
              <a:t>-</a:t>
            </a:r>
            <a:r>
              <a:rPr lang="lv-LV" sz="2400" b="1" dirty="0" smtClean="0"/>
              <a:t> </a:t>
            </a:r>
            <a:r>
              <a:rPr lang="lv-LV" sz="2400" b="1" dirty="0"/>
              <a:t>iestādes administrācijas atlīdzības īpatsvars kopējā budžetā – </a:t>
            </a:r>
            <a:r>
              <a:rPr lang="lv-LV" sz="2400" b="1" dirty="0" smtClean="0"/>
              <a:t>8,45 </a:t>
            </a:r>
            <a:r>
              <a:rPr lang="lv-LV" sz="2400" b="1" dirty="0"/>
              <a:t>%;</a:t>
            </a:r>
            <a:endParaRPr lang="lv-LV" sz="2400" dirty="0"/>
          </a:p>
          <a:p>
            <a:r>
              <a:rPr lang="lv-LV" sz="2400" b="1" dirty="0"/>
              <a:t>                                                                         </a:t>
            </a:r>
            <a:r>
              <a:rPr lang="lv-LV" sz="2400" b="1" dirty="0" smtClean="0"/>
              <a:t>54,48  </a:t>
            </a:r>
            <a:r>
              <a:rPr lang="lv-LV" sz="2400" b="1" dirty="0"/>
              <a:t>EUR/uz 1 iedz. </a:t>
            </a:r>
            <a:endParaRPr lang="lv-LV" sz="2400" dirty="0"/>
          </a:p>
          <a:p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21706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701</TotalTime>
  <Words>1099</Words>
  <Application>Microsoft Office PowerPoint</Application>
  <PresentationFormat>Widescreen</PresentationFormat>
  <Paragraphs>173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Montserrat Classic Bold</vt:lpstr>
      <vt:lpstr>Times New Roman</vt:lpstr>
      <vt:lpstr>Wingdings 3</vt:lpstr>
      <vt:lpstr>Slice</vt:lpstr>
      <vt:lpstr>PowerPoint Presentation</vt:lpstr>
      <vt:lpstr>Iedzīvotāju skaits apvienības pagastos </vt:lpstr>
      <vt:lpstr>Iestādes 2022. gada ieņēmumu plāna izpilde (EUR)</vt:lpstr>
      <vt:lpstr>Iestādes 2022. gada izdevumu plāna izpilde (EUR)</vt:lpstr>
      <vt:lpstr>Amata likmju skaits iestādē</vt:lpstr>
      <vt:lpstr>IEŅĒMUMI 2022.gADĀ</vt:lpstr>
      <vt:lpstr>IZDEVUMI 2022.GADĀ ATBILSTOŠI FUNKCIONĀLAJĀM KATEGORIJĀM (FK) </vt:lpstr>
      <vt:lpstr>Aizņēmumu atmaksa (EUR)</vt:lpstr>
      <vt:lpstr>IZDEVUMU ĪPATSVARS</vt:lpstr>
      <vt:lpstr>DARBS AR PARĀDU PIEDZIŅU</vt:lpstr>
      <vt:lpstr>Komisijas par nomas parādu piedzīšanu darba pārskats</vt:lpstr>
      <vt:lpstr>2022.gadā Zemesgrāmatā tika ierakstīti 51 nekustamie īpašumi</vt:lpstr>
      <vt:lpstr>Īstenotie projekti</vt:lpstr>
      <vt:lpstr>Īstenotie projekti</vt:lpstr>
      <vt:lpstr>Īstenotie projekti</vt:lpstr>
      <vt:lpstr>Īstenotie projekti</vt:lpstr>
      <vt:lpstr>Īstenotie projekti</vt:lpstr>
      <vt:lpstr>Īstenotie projekti</vt:lpstr>
      <vt:lpstr>Īstenotie projekti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Darbinieks</dc:creator>
  <cp:lastModifiedBy>Darbinieks</cp:lastModifiedBy>
  <cp:revision>94</cp:revision>
  <dcterms:created xsi:type="dcterms:W3CDTF">2022-12-20T08:05:26Z</dcterms:created>
  <dcterms:modified xsi:type="dcterms:W3CDTF">2023-03-29T08:08:04Z</dcterms:modified>
</cp:coreProperties>
</file>