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74"/>
  </p:notesMasterIdLst>
  <p:sldIdLst>
    <p:sldId id="256" r:id="rId2"/>
    <p:sldId id="292" r:id="rId3"/>
    <p:sldId id="305" r:id="rId4"/>
    <p:sldId id="334" r:id="rId5"/>
    <p:sldId id="271" r:id="rId6"/>
    <p:sldId id="336" r:id="rId7"/>
    <p:sldId id="308" r:id="rId8"/>
    <p:sldId id="337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50" r:id="rId20"/>
    <p:sldId id="306" r:id="rId21"/>
    <p:sldId id="281" r:id="rId22"/>
    <p:sldId id="330" r:id="rId23"/>
    <p:sldId id="333" r:id="rId24"/>
    <p:sldId id="331" r:id="rId25"/>
    <p:sldId id="332" r:id="rId26"/>
    <p:sldId id="311" r:id="rId27"/>
    <p:sldId id="312" r:id="rId28"/>
    <p:sldId id="313" r:id="rId29"/>
    <p:sldId id="338" r:id="rId30"/>
    <p:sldId id="329" r:id="rId31"/>
    <p:sldId id="314" r:id="rId32"/>
    <p:sldId id="315" r:id="rId33"/>
    <p:sldId id="316" r:id="rId34"/>
    <p:sldId id="319" r:id="rId35"/>
    <p:sldId id="320" r:id="rId36"/>
    <p:sldId id="310" r:id="rId37"/>
    <p:sldId id="299" r:id="rId38"/>
    <p:sldId id="287" r:id="rId39"/>
    <p:sldId id="335" r:id="rId40"/>
    <p:sldId id="351" r:id="rId41"/>
    <p:sldId id="359" r:id="rId42"/>
    <p:sldId id="352" r:id="rId43"/>
    <p:sldId id="353" r:id="rId44"/>
    <p:sldId id="354" r:id="rId45"/>
    <p:sldId id="355" r:id="rId46"/>
    <p:sldId id="356" r:id="rId47"/>
    <p:sldId id="357" r:id="rId48"/>
    <p:sldId id="372" r:id="rId49"/>
    <p:sldId id="373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4" r:id="rId63"/>
    <p:sldId id="375" r:id="rId64"/>
    <p:sldId id="376" r:id="rId65"/>
    <p:sldId id="378" r:id="rId66"/>
    <p:sldId id="379" r:id="rId67"/>
    <p:sldId id="380" r:id="rId68"/>
    <p:sldId id="377" r:id="rId69"/>
    <p:sldId id="381" r:id="rId70"/>
    <p:sldId id="382" r:id="rId71"/>
    <p:sldId id="322" r:id="rId72"/>
    <p:sldId id="328" r:id="rId73"/>
  </p:sldIdLst>
  <p:sldSz cx="12192000" cy="6858000"/>
  <p:notesSz cx="6799263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binieks" initials="D" lastIdx="1" clrIdx="0">
    <p:extLst>
      <p:ext uri="{19B8F6BF-5375-455C-9EA6-DF929625EA0E}">
        <p15:presenceInfo xmlns:p15="http://schemas.microsoft.com/office/powerpoint/2012/main" userId="Darbinieks" providerId="None"/>
      </p:ext>
    </p:extLst>
  </p:cmAuthor>
  <p:cmAuthor id="2" name="RNP darbinieks" initials="Rd" lastIdx="1" clrIdx="1">
    <p:extLst>
      <p:ext uri="{19B8F6BF-5375-455C-9EA6-DF929625EA0E}">
        <p15:presenceInfo xmlns:p15="http://schemas.microsoft.com/office/powerpoint/2012/main" userId="a3ff8d9b8ca27d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BCBCB"/>
    <a:srgbClr val="ADA6F0"/>
    <a:srgbClr val="2D1FB1"/>
    <a:srgbClr val="E1A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407" autoAdjust="0"/>
  </p:normalViewPr>
  <p:slideViewPr>
    <p:cSldViewPr snapToGrid="0">
      <p:cViewPr varScale="1">
        <p:scale>
          <a:sx n="96" d="100"/>
          <a:sy n="96" d="100"/>
        </p:scale>
        <p:origin x="342" y="48"/>
      </p:cViewPr>
      <p:guideLst/>
    </p:cSldViewPr>
  </p:slideViewPr>
  <p:outlineViewPr>
    <p:cViewPr>
      <p:scale>
        <a:sx n="33" d="100"/>
        <a:sy n="33" d="100"/>
      </p:scale>
      <p:origin x="0" y="-117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57180670147803E-2"/>
          <c:y val="5.799625456545706E-2"/>
          <c:w val="0.95654281932985219"/>
          <c:h val="0.80986538814969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2023.g.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Lapa1!$A$2:$A$7</c:f>
              <c:strCache>
                <c:ptCount val="6"/>
                <c:pt idx="0">
                  <c:v>Audriņi</c:v>
                </c:pt>
                <c:pt idx="1">
                  <c:v>Bērzgale</c:v>
                </c:pt>
                <c:pt idx="2">
                  <c:v>Ilzeskalns</c:v>
                </c:pt>
                <c:pt idx="3">
                  <c:v>Lendži</c:v>
                </c:pt>
                <c:pt idx="4">
                  <c:v>Nautrēni</c:v>
                </c:pt>
                <c:pt idx="5">
                  <c:v>Verēmi</c:v>
                </c:pt>
              </c:strCache>
            </c:strRef>
          </c:cat>
          <c:val>
            <c:numRef>
              <c:f>Lapa1!$B$2:$B$7</c:f>
              <c:numCache>
                <c:formatCode>General</c:formatCode>
                <c:ptCount val="6"/>
                <c:pt idx="0">
                  <c:v>961</c:v>
                </c:pt>
                <c:pt idx="1">
                  <c:v>628</c:v>
                </c:pt>
                <c:pt idx="2">
                  <c:v>624</c:v>
                </c:pt>
                <c:pt idx="3">
                  <c:v>668</c:v>
                </c:pt>
                <c:pt idx="4">
                  <c:v>960</c:v>
                </c:pt>
                <c:pt idx="5">
                  <c:v>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8-4526-90DD-9DE58FA2DC5B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2024.g.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Lapa1!$A$2:$A$7</c:f>
              <c:strCache>
                <c:ptCount val="6"/>
                <c:pt idx="0">
                  <c:v>Audriņi</c:v>
                </c:pt>
                <c:pt idx="1">
                  <c:v>Bērzgale</c:v>
                </c:pt>
                <c:pt idx="2">
                  <c:v>Ilzeskalns</c:v>
                </c:pt>
                <c:pt idx="3">
                  <c:v>Lendži</c:v>
                </c:pt>
                <c:pt idx="4">
                  <c:v>Nautrēni</c:v>
                </c:pt>
                <c:pt idx="5">
                  <c:v>Verēmi</c:v>
                </c:pt>
              </c:strCache>
            </c:strRef>
          </c:cat>
          <c:val>
            <c:numRef>
              <c:f>Lapa1!$C$2:$C$7</c:f>
              <c:numCache>
                <c:formatCode>General</c:formatCode>
                <c:ptCount val="6"/>
                <c:pt idx="0">
                  <c:v>963</c:v>
                </c:pt>
                <c:pt idx="1">
                  <c:v>663</c:v>
                </c:pt>
                <c:pt idx="2">
                  <c:v>611</c:v>
                </c:pt>
                <c:pt idx="3">
                  <c:v>660</c:v>
                </c:pt>
                <c:pt idx="4">
                  <c:v>935</c:v>
                </c:pt>
                <c:pt idx="5">
                  <c:v>1548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68-4526-90DD-9DE58FA2DC5B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Kolonna1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Lapa1!$A$2:$A$7</c:f>
              <c:strCache>
                <c:ptCount val="6"/>
                <c:pt idx="0">
                  <c:v>Audriņi</c:v>
                </c:pt>
                <c:pt idx="1">
                  <c:v>Bērzgale</c:v>
                </c:pt>
                <c:pt idx="2">
                  <c:v>Ilzeskalns</c:v>
                </c:pt>
                <c:pt idx="3">
                  <c:v>Lendži</c:v>
                </c:pt>
                <c:pt idx="4">
                  <c:v>Nautrēni</c:v>
                </c:pt>
                <c:pt idx="5">
                  <c:v>Verēmi</c:v>
                </c:pt>
              </c:strCache>
            </c:strRef>
          </c:cat>
          <c:val>
            <c:numRef>
              <c:f>Lapa1!$D$2:$D$7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2B68-4526-90DD-9DE58FA2D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8408127"/>
        <c:axId val="761461151"/>
      </c:barChart>
      <c:catAx>
        <c:axId val="758408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61461151"/>
        <c:crosses val="autoZero"/>
        <c:auto val="1"/>
        <c:lblAlgn val="ctr"/>
        <c:lblOffset val="100"/>
        <c:noMultiLvlLbl val="0"/>
      </c:catAx>
      <c:valAx>
        <c:axId val="76146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58408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8057941472025553"/>
          <c:y val="0.93307553634731577"/>
          <c:w val="0.23884105115753035"/>
          <c:h val="6.6924463652684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58078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DD-40A2-91BE-957CA0A58D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DD-40A2-91BE-957CA0A58D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DD-40A2-91BE-957CA0A58D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DD-40A2-91BE-957CA0A58D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Lapa1!$A$2:$A$5</c:f>
              <c:strCache>
                <c:ptCount val="4"/>
                <c:pt idx="0">
                  <c:v>Īres un apsaimniekošanas līdzekļi</c:v>
                </c:pt>
                <c:pt idx="1">
                  <c:v>Līdzekļi no NĪ atsavināšanas</c:v>
                </c:pt>
                <c:pt idx="2">
                  <c:v>Autoceļu fonds</c:v>
                </c:pt>
                <c:pt idx="3">
                  <c:v>Tāmju neizpilde</c:v>
                </c:pt>
              </c:strCache>
            </c:strRef>
          </c:cat>
          <c:val>
            <c:numRef>
              <c:f>Lapa1!$B$2:$B$5</c:f>
              <c:numCache>
                <c:formatCode>General</c:formatCode>
                <c:ptCount val="4"/>
                <c:pt idx="0">
                  <c:v>58078</c:v>
                </c:pt>
                <c:pt idx="1">
                  <c:v>208434</c:v>
                </c:pt>
                <c:pt idx="2">
                  <c:v>80718</c:v>
                </c:pt>
                <c:pt idx="3">
                  <c:v>84222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DD-40A2-91BE-957CA0A58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687212541584398"/>
          <c:y val="0.11300437004015096"/>
          <c:w val="0.27551149786944984"/>
          <c:h val="0.79911451328759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noFill/>
    </a:ln>
    <a:effectLst/>
  </c:spPr>
  <c:txPr>
    <a:bodyPr/>
    <a:lstStyle/>
    <a:p>
      <a:pPr>
        <a:defRPr sz="2000"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80386755178145"/>
          <c:y val="0"/>
          <c:w val="0.80208636129936273"/>
          <c:h val="0.80687135772950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uz 01.01.2023.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Komunālie pakalpojumi</c:v>
                </c:pt>
                <c:pt idx="1">
                  <c:v>Ēdināšana</c:v>
                </c:pt>
                <c:pt idx="2">
                  <c:v>Zemes noma</c:v>
                </c:pt>
                <c:pt idx="3">
                  <c:v>Īre, apsaimniekošana</c:v>
                </c:pt>
                <c:pt idx="4">
                  <c:v>Pārējie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64924</c:v>
                </c:pt>
                <c:pt idx="1">
                  <c:v>14931</c:v>
                </c:pt>
                <c:pt idx="2">
                  <c:v>31310</c:v>
                </c:pt>
                <c:pt idx="3">
                  <c:v>16870</c:v>
                </c:pt>
                <c:pt idx="4">
                  <c:v>12563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B-400D-832F-80CF06AD15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uz 01.01.2024.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Komunālie pakalpojumi</c:v>
                </c:pt>
                <c:pt idx="1">
                  <c:v>Ēdināšana</c:v>
                </c:pt>
                <c:pt idx="2">
                  <c:v>Zemes noma</c:v>
                </c:pt>
                <c:pt idx="3">
                  <c:v>Īre, apsaimniekošana</c:v>
                </c:pt>
                <c:pt idx="4">
                  <c:v>Pārējie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72636</c:v>
                </c:pt>
                <c:pt idx="1">
                  <c:v>15350</c:v>
                </c:pt>
                <c:pt idx="2">
                  <c:v>22353</c:v>
                </c:pt>
                <c:pt idx="3">
                  <c:v>15031</c:v>
                </c:pt>
                <c:pt idx="4">
                  <c:v>17602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AB-400D-832F-80CF06AD15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4840192"/>
        <c:axId val="364840552"/>
      </c:barChart>
      <c:catAx>
        <c:axId val="36484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4840552"/>
        <c:crosses val="autoZero"/>
        <c:auto val="1"/>
        <c:lblAlgn val="ctr"/>
        <c:lblOffset val="100"/>
        <c:noMultiLvlLbl val="0"/>
      </c:catAx>
      <c:valAx>
        <c:axId val="364840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484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3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70476417720509E-2"/>
          <c:y val="6.1638046097480137E-2"/>
          <c:w val="0.87318507913783505"/>
          <c:h val="0.65897360099612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Audriņi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Lapa1!$A$2:$A$5</c:f>
              <c:strCache>
                <c:ptCount val="2"/>
                <c:pt idx="0">
                  <c:v>01.01.2024.</c:v>
                </c:pt>
                <c:pt idx="1">
                  <c:v>01.01.2023.  </c:v>
                </c:pt>
              </c:strCache>
            </c:strRef>
          </c:cat>
          <c:val>
            <c:numRef>
              <c:f>Lapa1!$B$2:$B$5</c:f>
              <c:numCache>
                <c:formatCode>General</c:formatCode>
                <c:ptCount val="4"/>
                <c:pt idx="0">
                  <c:v>59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5-4BA7-8C47-FF2080E0F3B3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Bērzgale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Lapa1!$A$2:$A$5</c:f>
              <c:strCache>
                <c:ptCount val="2"/>
                <c:pt idx="0">
                  <c:v>01.01.2024.</c:v>
                </c:pt>
                <c:pt idx="1">
                  <c:v>01.01.2023.  </c:v>
                </c:pt>
              </c:strCache>
            </c:strRef>
          </c:cat>
          <c:val>
            <c:numRef>
              <c:f>Lapa1!$C$2:$C$5</c:f>
              <c:numCache>
                <c:formatCode>General</c:formatCode>
                <c:ptCount val="4"/>
                <c:pt idx="0">
                  <c:v>36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35-4BA7-8C47-FF2080E0F3B3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Ilzeskalns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Lapa1!$A$2:$A$5</c:f>
              <c:strCache>
                <c:ptCount val="2"/>
                <c:pt idx="0">
                  <c:v>01.01.2024.</c:v>
                </c:pt>
                <c:pt idx="1">
                  <c:v>01.01.2023.  </c:v>
                </c:pt>
              </c:strCache>
            </c:strRef>
          </c:cat>
          <c:val>
            <c:numRef>
              <c:f>Lapa1!$D$2:$D$5</c:f>
              <c:numCache>
                <c:formatCode>General</c:formatCode>
                <c:ptCount val="4"/>
                <c:pt idx="0">
                  <c:v>43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35-4BA7-8C47-FF2080E0F3B3}"/>
            </c:ext>
          </c:extLst>
        </c:ser>
        <c:ser>
          <c:idx val="3"/>
          <c:order val="3"/>
          <c:tx>
            <c:strRef>
              <c:f>Lapa1!$E$1</c:f>
              <c:strCache>
                <c:ptCount val="1"/>
                <c:pt idx="0">
                  <c:v>Lendži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Lapa1!$A$2:$A$5</c:f>
              <c:strCache>
                <c:ptCount val="2"/>
                <c:pt idx="0">
                  <c:v>01.01.2024.</c:v>
                </c:pt>
                <c:pt idx="1">
                  <c:v>01.01.2023.  </c:v>
                </c:pt>
              </c:strCache>
            </c:strRef>
          </c:cat>
          <c:val>
            <c:numRef>
              <c:f>Lapa1!$E$2:$E$5</c:f>
              <c:numCache>
                <c:formatCode>General</c:formatCode>
                <c:ptCount val="4"/>
                <c:pt idx="0">
                  <c:v>37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35-4BA7-8C47-FF2080E0F3B3}"/>
            </c:ext>
          </c:extLst>
        </c:ser>
        <c:ser>
          <c:idx val="4"/>
          <c:order val="4"/>
          <c:tx>
            <c:strRef>
              <c:f>Lapa1!$F$1</c:f>
              <c:strCache>
                <c:ptCount val="1"/>
                <c:pt idx="0">
                  <c:v>Nautrēni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Lapa1!$A$2:$A$5</c:f>
              <c:strCache>
                <c:ptCount val="2"/>
                <c:pt idx="0">
                  <c:v>01.01.2024.</c:v>
                </c:pt>
                <c:pt idx="1">
                  <c:v>01.01.2023.  </c:v>
                </c:pt>
              </c:strCache>
            </c:strRef>
          </c:cat>
          <c:val>
            <c:numRef>
              <c:f>Lapa1!$F$2:$F$5</c:f>
              <c:numCache>
                <c:formatCode>General</c:formatCode>
                <c:ptCount val="4"/>
                <c:pt idx="0">
                  <c:v>32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35-4BA7-8C47-FF2080E0F3B3}"/>
            </c:ext>
          </c:extLst>
        </c:ser>
        <c:ser>
          <c:idx val="5"/>
          <c:order val="5"/>
          <c:tx>
            <c:strRef>
              <c:f>Lapa1!$G$1</c:f>
              <c:strCache>
                <c:ptCount val="1"/>
                <c:pt idx="0">
                  <c:v>Verēmi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Lapa1!$A$2:$A$5</c:f>
              <c:strCache>
                <c:ptCount val="2"/>
                <c:pt idx="0">
                  <c:v>01.01.2024.</c:v>
                </c:pt>
                <c:pt idx="1">
                  <c:v>01.01.2023.  </c:v>
                </c:pt>
              </c:strCache>
            </c:strRef>
          </c:cat>
          <c:val>
            <c:numRef>
              <c:f>Lapa1!$G$2:$G$5</c:f>
              <c:numCache>
                <c:formatCode>General</c:formatCode>
                <c:ptCount val="4"/>
                <c:pt idx="0">
                  <c:v>81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35-4BA7-8C47-FF2080E0F3B3}"/>
            </c:ext>
          </c:extLst>
        </c:ser>
        <c:ser>
          <c:idx val="6"/>
          <c:order val="6"/>
          <c:tx>
            <c:strRef>
              <c:f>Lapa1!$H$1</c:f>
              <c:strCache>
                <c:ptCount val="1"/>
                <c:pt idx="0">
                  <c:v>KOPĀ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Lapa1!$A$2:$A$5</c:f>
              <c:strCache>
                <c:ptCount val="2"/>
                <c:pt idx="0">
                  <c:v>01.01.2024.</c:v>
                </c:pt>
                <c:pt idx="1">
                  <c:v>01.01.2023.  </c:v>
                </c:pt>
              </c:strCache>
            </c:strRef>
          </c:cat>
          <c:val>
            <c:numRef>
              <c:f>Lapa1!$H$2:$H$5</c:f>
              <c:numCache>
                <c:formatCode>General</c:formatCode>
                <c:ptCount val="4"/>
                <c:pt idx="0">
                  <c:v>288</c:v>
                </c:pt>
                <c:pt idx="1">
                  <c:v>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35-4BA7-8C47-FF2080E0F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6244495"/>
        <c:axId val="761462639"/>
      </c:barChart>
      <c:catAx>
        <c:axId val="83624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61462639"/>
        <c:crosses val="autoZero"/>
        <c:auto val="1"/>
        <c:lblAlgn val="ctr"/>
        <c:lblOffset val="100"/>
        <c:noMultiLvlLbl val="0"/>
      </c:catAx>
      <c:valAx>
        <c:axId val="761462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36244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71463349689983E-2"/>
          <c:y val="0.83885209560829332"/>
          <c:w val="0.72318983224922984"/>
          <c:h val="7.7468125895988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700" baseline="0"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39661708953049E-2"/>
          <c:y val="0.14718253968253969"/>
          <c:w val="0.90849737532808394"/>
          <c:h val="0.55622703412073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Amata likmes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Lapa1!$A$2:$A$5</c:f>
              <c:strCache>
                <c:ptCount val="2"/>
                <c:pt idx="0">
                  <c:v>2023.gads</c:v>
                </c:pt>
                <c:pt idx="1">
                  <c:v>2024.gads</c:v>
                </c:pt>
              </c:strCache>
            </c:strRef>
          </c:cat>
          <c:val>
            <c:numRef>
              <c:f>Lapa1!$B$2:$B$5</c:f>
              <c:numCache>
                <c:formatCode>General</c:formatCode>
                <c:ptCount val="4"/>
                <c:pt idx="0">
                  <c:v>195</c:v>
                </c:pt>
                <c:pt idx="1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E-43F8-8151-3BBB4A005FC2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Fiziskas personas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Lapa1!$A$2:$A$5</c:f>
              <c:strCache>
                <c:ptCount val="2"/>
                <c:pt idx="0">
                  <c:v>2023.gads</c:v>
                </c:pt>
                <c:pt idx="1">
                  <c:v>2024.gads</c:v>
                </c:pt>
              </c:strCache>
            </c:strRef>
          </c:cat>
          <c:val>
            <c:numRef>
              <c:f>Lapa1!$C$2:$C$5</c:f>
              <c:numCache>
                <c:formatCode>General</c:formatCode>
                <c:ptCount val="4"/>
                <c:pt idx="0">
                  <c:v>221</c:v>
                </c:pt>
                <c:pt idx="1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E-43F8-8151-3BBB4A005FC2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Kolonna1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Lapa1!$A$2:$A$5</c:f>
              <c:strCache>
                <c:ptCount val="2"/>
                <c:pt idx="0">
                  <c:v>2023.gads</c:v>
                </c:pt>
                <c:pt idx="1">
                  <c:v>2024.gads</c:v>
                </c:pt>
              </c:strCache>
            </c:strRef>
          </c:cat>
          <c:val>
            <c:numRef>
              <c:f>Lapa1!$D$2:$D$5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72E-43F8-8151-3BBB4A005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6241135"/>
        <c:axId val="761456191"/>
      </c:barChart>
      <c:catAx>
        <c:axId val="83624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61456191"/>
        <c:crosses val="autoZero"/>
        <c:auto val="1"/>
        <c:lblAlgn val="ctr"/>
        <c:lblOffset val="100"/>
        <c:noMultiLvlLbl val="0"/>
      </c:catAx>
      <c:valAx>
        <c:axId val="761456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3624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3649059492563431"/>
          <c:y val="0.86557492813398329"/>
          <c:w val="0.57424085010207049"/>
          <c:h val="9.4742532183477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>
      <a:noFill/>
    </a:ln>
    <a:effectLst/>
  </c:spPr>
  <c:txPr>
    <a:bodyPr/>
    <a:lstStyle/>
    <a:p>
      <a:pPr>
        <a:defRPr sz="1900" baseline="0"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714296629946035E-2"/>
          <c:y val="1.0999264633121777E-2"/>
          <c:w val="0.69303124285018469"/>
          <c:h val="0.939504246611350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F496-4128-BB5C-9DAC6EBF1C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605-45BA-90E7-F18D07522B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F496-4128-BB5C-9DAC6EBF1C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496-4128-BB5C-9DAC6EBF1C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496-4128-BB5C-9DAC6EBF1C69}"/>
              </c:ext>
            </c:extLst>
          </c:dPt>
          <c:dLbls>
            <c:dLbl>
              <c:idx val="0"/>
              <c:layout>
                <c:manualLayout>
                  <c:x val="0.10938128912327522"/>
                  <c:y val="9.62748559815663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96-4128-BB5C-9DAC6EBF1C69}"/>
                </c:ext>
              </c:extLst>
            </c:dLbl>
            <c:dLbl>
              <c:idx val="2"/>
              <c:layout>
                <c:manualLayout>
                  <c:x val="2.6317034554307506E-2"/>
                  <c:y val="0.206808218934867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96-4128-BB5C-9DAC6EBF1C69}"/>
                </c:ext>
              </c:extLst>
            </c:dLbl>
            <c:dLbl>
              <c:idx val="3"/>
              <c:layout>
                <c:manualLayout>
                  <c:x val="-2.4106265280195074E-2"/>
                  <c:y val="2.07637283060979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96-4128-BB5C-9DAC6EBF1C69}"/>
                </c:ext>
              </c:extLst>
            </c:dLbl>
            <c:dLbl>
              <c:idx val="4"/>
              <c:layout>
                <c:manualLayout>
                  <c:x val="-1.886865550672634E-2"/>
                  <c:y val="3.10446711555640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96-4128-BB5C-9DAC6EBF1C6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Valsts budžeta transferti</c:v>
                </c:pt>
                <c:pt idx="1">
                  <c:v>Pašvaldības budžeta transferts</c:v>
                </c:pt>
                <c:pt idx="2">
                  <c:v>Nekustāmā īpašuma atsavināšana</c:v>
                </c:pt>
                <c:pt idx="3">
                  <c:v>Maksas pakalpojumi</c:v>
                </c:pt>
                <c:pt idx="4">
                  <c:v>Pārējie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55974</c:v>
                </c:pt>
                <c:pt idx="1">
                  <c:v>2857914</c:v>
                </c:pt>
                <c:pt idx="2">
                  <c:v>260931</c:v>
                </c:pt>
                <c:pt idx="3">
                  <c:v>505250</c:v>
                </c:pt>
                <c:pt idx="4">
                  <c:v>2290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6-4128-BB5C-9DAC6EBF1C6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solidFill>
          <a:schemeClr val="bg1"/>
        </a:solidFill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2023. gada fakts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Iestāžu ieņēmumi</c:v>
                </c:pt>
                <c:pt idx="1">
                  <c:v>Pašvaldību budžetu transfert</c:v>
                </c:pt>
                <c:pt idx="2">
                  <c:v>Valsts budžeta transferti</c:v>
                </c:pt>
                <c:pt idx="3">
                  <c:v>Pārējie ieņēmumi</c:v>
                </c:pt>
                <c:pt idx="4">
                  <c:v>Ieņēmumi no atsavināšanas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497397</c:v>
                </c:pt>
                <c:pt idx="1">
                  <c:v>3256228</c:v>
                </c:pt>
                <c:pt idx="2">
                  <c:v>75804</c:v>
                </c:pt>
                <c:pt idx="3">
                  <c:v>7122</c:v>
                </c:pt>
                <c:pt idx="4">
                  <c:v>113816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5-45FF-811E-F59E935A4A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2024. gada plāns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Iestāžu ieņēmumi</c:v>
                </c:pt>
                <c:pt idx="1">
                  <c:v>Pašvaldību budžetu transfert</c:v>
                </c:pt>
                <c:pt idx="2">
                  <c:v>Valsts budžeta transferti</c:v>
                </c:pt>
                <c:pt idx="3">
                  <c:v>Pārējie ieņēmumi</c:v>
                </c:pt>
                <c:pt idx="4">
                  <c:v>Ieņēmumi no atsavināšanas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505250</c:v>
                </c:pt>
                <c:pt idx="1">
                  <c:v>2857914</c:v>
                </c:pt>
                <c:pt idx="2">
                  <c:v>55974</c:v>
                </c:pt>
                <c:pt idx="3">
                  <c:v>2290</c:v>
                </c:pt>
                <c:pt idx="4">
                  <c:v>260931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15-45FF-811E-F59E935A4A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5023336"/>
        <c:axId val="255024776"/>
      </c:barChart>
      <c:catAx>
        <c:axId val="255023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5024776"/>
        <c:crosses val="autoZero"/>
        <c:auto val="1"/>
        <c:lblAlgn val="ctr"/>
        <c:lblOffset val="100"/>
        <c:noMultiLvlLbl val="0"/>
      </c:catAx>
      <c:valAx>
        <c:axId val="255024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5023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 i="0" baseline="0"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930795485228868E-2"/>
          <c:y val="2.1958194678750372E-2"/>
          <c:w val="0.83113804957866733"/>
          <c:h val="0.9357898650943686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2024. gada plāns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22C-4129-B658-CE9387BFEF95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4B16-4D30-A09A-22DB99C467A1}"/>
              </c:ext>
            </c:extLst>
          </c:dPt>
          <c:dPt>
            <c:idx val="2"/>
            <c:bubble3D val="0"/>
            <c:explosion val="16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B16-4D30-A09A-22DB99C467A1}"/>
              </c:ext>
            </c:extLst>
          </c:dPt>
          <c:dPt>
            <c:idx val="3"/>
            <c:bubble3D val="0"/>
            <c:explosion val="1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1C36-4F1D-87C9-8E07D042D254}"/>
              </c:ext>
            </c:extLst>
          </c:dPt>
          <c:dPt>
            <c:idx val="4"/>
            <c:bubble3D val="0"/>
            <c:explosion val="23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C36-4F1D-87C9-8E07D042D254}"/>
              </c:ext>
            </c:extLst>
          </c:dPt>
          <c:dPt>
            <c:idx val="5"/>
            <c:bubble3D val="0"/>
            <c:explosion val="9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1C36-4F1D-87C9-8E07D042D2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C36-4F1D-87C9-8E07D042D254}"/>
              </c:ext>
            </c:extLst>
          </c:dPt>
          <c:dLbls>
            <c:dLbl>
              <c:idx val="1"/>
              <c:layout>
                <c:manualLayout>
                  <c:x val="-0.19739474775832977"/>
                  <c:y val="3.73521197819220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16-4D30-A09A-22DB99C467A1}"/>
                </c:ext>
              </c:extLst>
            </c:dLbl>
            <c:dLbl>
              <c:idx val="2"/>
              <c:layout>
                <c:manualLayout>
                  <c:x val="-0.1197397303096303"/>
                  <c:y val="-0.2381548194800147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16-4D30-A09A-22DB99C467A1}"/>
                </c:ext>
              </c:extLst>
            </c:dLbl>
            <c:dLbl>
              <c:idx val="3"/>
              <c:layout>
                <c:manualLayout>
                  <c:x val="-9.287226802428937E-2"/>
                  <c:y val="0.177407041236511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36-4F1D-87C9-8E07D042D254}"/>
                </c:ext>
              </c:extLst>
            </c:dLbl>
            <c:dLbl>
              <c:idx val="4"/>
              <c:layout>
                <c:manualLayout>
                  <c:x val="-4.140776124284825E-2"/>
                  <c:y val="-9.43174202830025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36-4F1D-87C9-8E07D042D254}"/>
                </c:ext>
              </c:extLst>
            </c:dLbl>
            <c:dLbl>
              <c:idx val="5"/>
              <c:layout>
                <c:manualLayout>
                  <c:x val="-0.10311310436937242"/>
                  <c:y val="3.50538156309622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36-4F1D-87C9-8E07D042D254}"/>
                </c:ext>
              </c:extLst>
            </c:dLbl>
            <c:dLbl>
              <c:idx val="6"/>
              <c:layout>
                <c:manualLayout>
                  <c:x val="4.3338638498892211E-2"/>
                  <c:y val="1.13617926256245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36-4F1D-87C9-8E07D042D25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Vispārējie valdības dienesti</c:v>
                </c:pt>
                <c:pt idx="1">
                  <c:v>Ekonomiskā darbība</c:v>
                </c:pt>
                <c:pt idx="2">
                  <c:v>Ter. apsaimniekošana</c:v>
                </c:pt>
                <c:pt idx="3">
                  <c:v>Veselība</c:v>
                </c:pt>
                <c:pt idx="4">
                  <c:v>Atpūta, kultūra</c:v>
                </c:pt>
                <c:pt idx="5">
                  <c:v>Izglītība</c:v>
                </c:pt>
                <c:pt idx="6">
                  <c:v>Sociālā aizsardzība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475882</c:v>
                </c:pt>
                <c:pt idx="1">
                  <c:v>869805</c:v>
                </c:pt>
                <c:pt idx="2">
                  <c:v>887939</c:v>
                </c:pt>
                <c:pt idx="3">
                  <c:v>34439</c:v>
                </c:pt>
                <c:pt idx="4">
                  <c:v>334445</c:v>
                </c:pt>
                <c:pt idx="5">
                  <c:v>1439946</c:v>
                </c:pt>
                <c:pt idx="6">
                  <c:v>4792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6-4F1D-87C9-8E07D042D25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72322538166102079"/>
          <c:y val="0.22921899327565137"/>
          <c:w val="0.24161742672355416"/>
          <c:h val="0.507591306267629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2023. gada fakts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Vispārējie vadības dienesti</c:v>
                </c:pt>
                <c:pt idx="1">
                  <c:v>Ekonomiskā darbība</c:v>
                </c:pt>
                <c:pt idx="2">
                  <c:v>Ter. un mājokļu apsaimniekošana</c:v>
                </c:pt>
                <c:pt idx="3">
                  <c:v>Vides aizsardzība</c:v>
                </c:pt>
                <c:pt idx="4">
                  <c:v>Veselība</c:v>
                </c:pt>
                <c:pt idx="5">
                  <c:v>Atpūta, kultūra</c:v>
                </c:pt>
                <c:pt idx="6">
                  <c:v>Izglītība</c:v>
                </c:pt>
                <c:pt idx="7">
                  <c:v>Sociālā aizsardzība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457472</c:v>
                </c:pt>
                <c:pt idx="1">
                  <c:v>550863</c:v>
                </c:pt>
                <c:pt idx="2">
                  <c:v>963420</c:v>
                </c:pt>
                <c:pt idx="3">
                  <c:v>76554</c:v>
                </c:pt>
                <c:pt idx="4">
                  <c:v>29701</c:v>
                </c:pt>
                <c:pt idx="5">
                  <c:v>485670</c:v>
                </c:pt>
                <c:pt idx="6">
                  <c:v>1407238</c:v>
                </c:pt>
                <c:pt idx="7">
                  <c:v>9009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5-45FF-811E-F59E935A4A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2024. gada plāns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Vispārējie vadības dienesti</c:v>
                </c:pt>
                <c:pt idx="1">
                  <c:v>Ekonomiskā darbība</c:v>
                </c:pt>
                <c:pt idx="2">
                  <c:v>Ter. un mājokļu apsaimniekošana</c:v>
                </c:pt>
                <c:pt idx="3">
                  <c:v>Vides aizsardzība</c:v>
                </c:pt>
                <c:pt idx="4">
                  <c:v>Veselība</c:v>
                </c:pt>
                <c:pt idx="5">
                  <c:v>Atpūta, kultūra</c:v>
                </c:pt>
                <c:pt idx="6">
                  <c:v>Izglītība</c:v>
                </c:pt>
                <c:pt idx="7">
                  <c:v>Sociālā aizsardzība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475882</c:v>
                </c:pt>
                <c:pt idx="1">
                  <c:v>869905</c:v>
                </c:pt>
                <c:pt idx="2">
                  <c:v>887939</c:v>
                </c:pt>
                <c:pt idx="4">
                  <c:v>34439</c:v>
                </c:pt>
                <c:pt idx="5">
                  <c:v>334445</c:v>
                </c:pt>
                <c:pt idx="6">
                  <c:v>1439946</c:v>
                </c:pt>
                <c:pt idx="7">
                  <c:v>4792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15-45FF-811E-F59E935A4A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5023336"/>
        <c:axId val="255024776"/>
      </c:barChart>
      <c:catAx>
        <c:axId val="255023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5024776"/>
        <c:crosses val="autoZero"/>
        <c:auto val="1"/>
        <c:lblAlgn val="ctr"/>
        <c:lblOffset val="100"/>
        <c:noMultiLvlLbl val="0"/>
      </c:catAx>
      <c:valAx>
        <c:axId val="255024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5023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2023. gada fakts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Atlīdzība</c:v>
                </c:pt>
                <c:pt idx="1">
                  <c:v>Pakalpojumi</c:v>
                </c:pt>
                <c:pt idx="2">
                  <c:v>Krājumi</c:v>
                </c:pt>
                <c:pt idx="3">
                  <c:v>Izdevumi periodikai</c:v>
                </c:pt>
                <c:pt idx="4">
                  <c:v>Nodokļi</c:v>
                </c:pt>
                <c:pt idx="5">
                  <c:v>Procentu uzdevumi</c:v>
                </c:pt>
                <c:pt idx="6">
                  <c:v>Pamatkapitāla veidošana</c:v>
                </c:pt>
                <c:pt idx="7">
                  <c:v>Sociālie pabalsti</c:v>
                </c:pt>
                <c:pt idx="8">
                  <c:v>Transferti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1886939</c:v>
                </c:pt>
                <c:pt idx="1">
                  <c:v>898519</c:v>
                </c:pt>
                <c:pt idx="2">
                  <c:v>687345</c:v>
                </c:pt>
                <c:pt idx="3">
                  <c:v>5496</c:v>
                </c:pt>
                <c:pt idx="4">
                  <c:v>119702</c:v>
                </c:pt>
                <c:pt idx="5">
                  <c:v>13741</c:v>
                </c:pt>
                <c:pt idx="6">
                  <c:v>297234</c:v>
                </c:pt>
                <c:pt idx="7">
                  <c:v>70711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5-45FF-811E-F59E935A4A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2024. gada plāns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Atlīdzība</c:v>
                </c:pt>
                <c:pt idx="1">
                  <c:v>Pakalpojumi</c:v>
                </c:pt>
                <c:pt idx="2">
                  <c:v>Krājumi</c:v>
                </c:pt>
                <c:pt idx="3">
                  <c:v>Izdevumi periodikai</c:v>
                </c:pt>
                <c:pt idx="4">
                  <c:v>Nodokļi</c:v>
                </c:pt>
                <c:pt idx="5">
                  <c:v>Procentu uzdevumi</c:v>
                </c:pt>
                <c:pt idx="6">
                  <c:v>Pamatkapitāla veidošana</c:v>
                </c:pt>
                <c:pt idx="7">
                  <c:v>Sociālie pabalsti</c:v>
                </c:pt>
                <c:pt idx="8">
                  <c:v>Transferti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2032648</c:v>
                </c:pt>
                <c:pt idx="1">
                  <c:v>1178413</c:v>
                </c:pt>
                <c:pt idx="2">
                  <c:v>488926</c:v>
                </c:pt>
                <c:pt idx="3">
                  <c:v>5550</c:v>
                </c:pt>
                <c:pt idx="4">
                  <c:v>142869</c:v>
                </c:pt>
                <c:pt idx="5">
                  <c:v>22196</c:v>
                </c:pt>
                <c:pt idx="6">
                  <c:v>137452</c:v>
                </c:pt>
                <c:pt idx="7">
                  <c:v>19098</c:v>
                </c:pt>
                <c:pt idx="8">
                  <c:v>20096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15-45FF-811E-F59E935A4A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5023336"/>
        <c:axId val="255024776"/>
      </c:barChart>
      <c:catAx>
        <c:axId val="255023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5024776"/>
        <c:crosses val="autoZero"/>
        <c:auto val="1"/>
        <c:lblAlgn val="ctr"/>
        <c:lblOffset val="100"/>
        <c:noMultiLvlLbl val="0"/>
      </c:catAx>
      <c:valAx>
        <c:axId val="255024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5023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26396130196174E-2"/>
          <c:y val="4.2863118631945564E-2"/>
          <c:w val="0.83113804957866733"/>
          <c:h val="0.9357898650943686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2024. gada plāns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0B2-4836-8D1F-4D958FDE12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0B2-4836-8D1F-4D958FDE12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0B2-4836-8D1F-4D958FDE12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1C36-4F1D-87C9-8E07D042D2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C36-4F1D-87C9-8E07D042D2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1C36-4F1D-87C9-8E07D042D2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C36-4F1D-87C9-8E07D042D2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1C36-4F1D-87C9-8E07D042D254}"/>
              </c:ext>
            </c:extLst>
          </c:dPt>
          <c:dLbls>
            <c:dLbl>
              <c:idx val="3"/>
              <c:layout>
                <c:manualLayout>
                  <c:x val="-9.287226802428937E-2"/>
                  <c:y val="0.177407041236511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36-4F1D-87C9-8E07D042D254}"/>
                </c:ext>
              </c:extLst>
            </c:dLbl>
            <c:dLbl>
              <c:idx val="4"/>
              <c:layout>
                <c:manualLayout>
                  <c:x val="-9.6248188904211482E-2"/>
                  <c:y val="9.74376157402619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36-4F1D-87C9-8E07D042D254}"/>
                </c:ext>
              </c:extLst>
            </c:dLbl>
            <c:dLbl>
              <c:idx val="5"/>
              <c:layout>
                <c:manualLayout>
                  <c:x val="-0.10311310436937242"/>
                  <c:y val="3.50538156309622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36-4F1D-87C9-8E07D042D254}"/>
                </c:ext>
              </c:extLst>
            </c:dLbl>
            <c:dLbl>
              <c:idx val="6"/>
              <c:layout>
                <c:manualLayout>
                  <c:x val="4.3338638498892211E-2"/>
                  <c:y val="1.13617926256245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36-4F1D-87C9-8E07D042D254}"/>
                </c:ext>
              </c:extLst>
            </c:dLbl>
            <c:dLbl>
              <c:idx val="7"/>
              <c:layout>
                <c:manualLayout>
                  <c:x val="0.17636378387632845"/>
                  <c:y val="5.867390673857094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36-4F1D-87C9-8E07D042D25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Atlīdzība</c:v>
                </c:pt>
                <c:pt idx="1">
                  <c:v>Pakalpojumi</c:v>
                </c:pt>
                <c:pt idx="2">
                  <c:v>Krājumi</c:v>
                </c:pt>
                <c:pt idx="3">
                  <c:v>Nodokļi</c:v>
                </c:pt>
                <c:pt idx="4">
                  <c:v>Pamatlīdzekļi</c:v>
                </c:pt>
                <c:pt idx="5">
                  <c:v>Procentu izd.</c:v>
                </c:pt>
                <c:pt idx="6">
                  <c:v>Sociālie pabalsti</c:v>
                </c:pt>
                <c:pt idx="7">
                  <c:v>Pārējie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2032648</c:v>
                </c:pt>
                <c:pt idx="1">
                  <c:v>1178413</c:v>
                </c:pt>
                <c:pt idx="2">
                  <c:v>488926</c:v>
                </c:pt>
                <c:pt idx="3">
                  <c:v>142869</c:v>
                </c:pt>
                <c:pt idx="4">
                  <c:v>137452</c:v>
                </c:pt>
                <c:pt idx="5">
                  <c:v>22196</c:v>
                </c:pt>
                <c:pt idx="6">
                  <c:v>19098</c:v>
                </c:pt>
                <c:pt idx="7">
                  <c:v>25646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6-4F1D-87C9-8E07D042D25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157589822259208"/>
          <c:y val="0.16069981290504576"/>
          <c:w val="0.20380151241936845"/>
          <c:h val="0.6237247430556456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935" cy="498488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726" y="0"/>
            <a:ext cx="2946934" cy="498488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F2E3EBD3-D007-437F-90A3-56A65336CA08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446" y="4778772"/>
            <a:ext cx="5440372" cy="3909614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1" y="9431325"/>
            <a:ext cx="2946935" cy="498488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726" y="9431325"/>
            <a:ext cx="2946934" cy="498488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CDFD4438-C6F6-43A7-B009-12A7BAD42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3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2005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990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1977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3778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6875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6787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984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825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8162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27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7246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28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659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7003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2020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5551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7285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33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85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34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5600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35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1203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36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5132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37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4893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38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2570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39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482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2062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D4438-C6F6-43A7-B009-12A7BAD4266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5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D4438-C6F6-43A7-B009-12A7BAD4266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61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D4438-C6F6-43A7-B009-12A7BAD4266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412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D4438-C6F6-43A7-B009-12A7BAD4266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67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D4438-C6F6-43A7-B009-12A7BAD4266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789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D4438-C6F6-43A7-B009-12A7BAD4266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790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D4438-C6F6-43A7-B009-12A7BAD4266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209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71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9481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72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228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CDFD4438-C6F6-43A7-B009-12A7BAD426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1349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059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D4438-C6F6-43A7-B009-12A7BAD426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D4438-C6F6-43A7-B009-12A7BAD426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46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D4438-C6F6-43A7-B009-12A7BAD426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D4438-C6F6-43A7-B009-12A7BAD426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0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D4438-C6F6-43A7-B009-12A7BAD426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3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3969-E506-40F5-BBE5-ADD8D8574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93A69-11D9-4432-9A54-189BBF82D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3F9CB-6553-4A61-9DE4-D1EF0C0F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AC01-8DFA-4D39-97DE-66F8620A25F1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819EA-C1C2-4988-9EFD-6AC5D9F0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CA03-92BE-44AB-8299-6D09E302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A26-2041-41B8-9CEB-04F7CDE3E1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84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E492-437E-4CFB-8CC5-51E6DE9E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9E806-87D7-40C8-B9F0-7EE987604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EE109-D0C3-43CA-850F-D3C02D17B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AC01-8DFA-4D39-97DE-66F8620A25F1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27B1B-F187-418F-A894-BA5F7B86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FFCAF-F44A-48C2-9D0B-B45B46C6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A26-2041-41B8-9CEB-04F7CDE3E1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041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D50F2-A5A3-4C0F-8D2D-8F332F9EB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0D94-5836-466C-8C86-189552B67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6768A-0F71-46FE-8A84-3F389DEA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AC01-8DFA-4D39-97DE-66F8620A25F1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69A62-3F6D-46E3-BEAC-D5BD21E6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1594-2B90-40FA-BA00-30FE036C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A26-2041-41B8-9CEB-04F7CDE3E1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705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0F65-CEBB-4ECD-BA31-45B7A522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2529-3BE1-4ED6-AC4A-24C5DB3CC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33F42-6D73-46F1-A526-9BE4F638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AC01-8DFA-4D39-97DE-66F8620A25F1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3A21C-0839-4510-A378-307FB4B0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8F678-586C-45DA-9B96-322E9D6E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A26-2041-41B8-9CEB-04F7CDE3E1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677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AACD-2981-46FB-B0BE-729880FD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0FC9F-D923-49FA-9961-DBC514D23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3381E-32C6-440C-BF1C-68F91917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AC01-8DFA-4D39-97DE-66F8620A25F1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AFE4B-69BD-49B3-9D72-D5728551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5090F-F95D-4DEC-AE42-D0CFD236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A26-2041-41B8-9CEB-04F7CDE3E1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960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8CDC6-EFB4-400C-99DC-80BCB413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08AEB-F844-4676-8957-9E0536B01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CBB17-4D60-47F5-9E4F-44FD7BA3E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680EF-AB14-4856-B6D2-C8289C54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AC01-8DFA-4D39-97DE-66F8620A25F1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71428-579F-4EC5-BF7A-EBFFA468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67BCC-7D64-4BD6-BD21-033D75D7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A26-2041-41B8-9CEB-04F7CDE3E1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405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480F-5037-4F4F-B14D-11637F71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AB0AB-FA4C-457F-9DFC-B2D21F0C5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3AC4E-5448-4B3D-B78B-2EE45F209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C110E-4E74-46B6-8448-B62C7636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5EADF-6D5A-4B51-8977-631EE7D6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9A1D4-0C97-4455-84A9-D00F5114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AC01-8DFA-4D39-97DE-66F8620A25F1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7B4C29-3FA8-41F4-BA52-0225FFF6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A41E2-9BAD-41C5-A20C-617BBAD3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A26-2041-41B8-9CEB-04F7CDE3E1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182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C333-6B78-4306-B23A-8243C6CC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2C5F3-DB27-4BF2-9518-FBAB53DF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AC01-8DFA-4D39-97DE-66F8620A25F1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E0F3F-C898-4C41-9E95-08038368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4AE6D-989C-480D-8FDC-5A73153A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A26-2041-41B8-9CEB-04F7CDE3E1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690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D6320-DA47-4FCF-B1B2-37FCBE3F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AC01-8DFA-4D39-97DE-66F8620A25F1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14DFE-266F-434A-B41E-F01059C0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CD68B-57E8-471F-85CC-E18C885D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A26-2041-41B8-9CEB-04F7CDE3E1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850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10AF-69AD-4035-A0A4-FFC6A110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BA7B-47A9-45AF-A45E-73A0F096E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B581A-1F55-4DDE-9206-17EB951A5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D65AD-3B1A-40E7-9551-B6161D92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AC01-8DFA-4D39-97DE-66F8620A25F1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1C26E-C053-4EF5-B416-312C7840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8202F-2305-4C85-B31C-3B16F740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A26-2041-41B8-9CEB-04F7CDE3E1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648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080E-F162-42EF-8158-1C23E3D0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453751-71D6-4850-9D76-FCF112A01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63430-2670-4BFD-81AE-D5867EB23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86911-4BDD-4DC6-BAC6-54F68E2B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AC01-8DFA-4D39-97DE-66F8620A25F1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B4EDE-915B-4D99-92E4-9C5EDC99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DB482-DE63-47CD-94C8-BFB11AA2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7A26-2041-41B8-9CEB-04F7CDE3E1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08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DAB21-8017-46C4-9789-9858CB3B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25E3F-72A7-404E-A1E9-13E6A6251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84C00-7077-45C4-91C9-77125020D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AC01-8DFA-4D39-97DE-66F8620A25F1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EEB82-6859-4BC3-8545-B2D09666A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A6202-E91D-4543-903A-3970E5F75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D7A26-2041-41B8-9CEB-04F7CDE3E1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329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oteka.lv/libraries/veremu-pagasta-bibliotek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eremi.lv/Lapas/trezale.htm" TargetMode="External"/><Relationship Id="rId4" Type="http://schemas.openxmlformats.org/officeDocument/2006/relationships/hyperlink" Target="http://www.veremi.lv/Lapas/seniori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2019.ga/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8E85-3766-4680-9770-6A203F4E5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7743" y="2783386"/>
            <a:ext cx="8104534" cy="3120028"/>
          </a:xfrm>
        </p:spPr>
        <p:txBody>
          <a:bodyPr>
            <a:normAutofit/>
          </a:bodyPr>
          <a:lstStyle/>
          <a:p>
            <a:pPr algn="r"/>
            <a:r>
              <a:rPr lang="lv-LV" sz="4800" cap="all" dirty="0">
                <a:latin typeface="Bahnschrift Condensed" panose="020B0502040204020203" pitchFamily="34" charset="0"/>
              </a:rPr>
              <a:t>Rēzeknes novada pašvaldības iestādes</a:t>
            </a:r>
            <a:br>
              <a:rPr lang="lv-LV" sz="4800" cap="all" dirty="0">
                <a:latin typeface="Bahnschrift Condensed" panose="020B0502040204020203" pitchFamily="34" charset="0"/>
              </a:rPr>
            </a:br>
            <a:r>
              <a:rPr lang="lv-LV" sz="4800" cap="all" dirty="0">
                <a:latin typeface="Bahnschrift Condensed" panose="020B0502040204020203" pitchFamily="34" charset="0"/>
              </a:rPr>
              <a:t>Nautrēnu apvienības pārvalde</a:t>
            </a:r>
            <a:br>
              <a:rPr lang="en-US" sz="4800" cap="all" dirty="0">
                <a:latin typeface="Bahnschrift Condensed" panose="020B0502040204020203" pitchFamily="34" charset="0"/>
              </a:rPr>
            </a:br>
            <a:r>
              <a:rPr lang="lv-LV" sz="4800" cap="all" dirty="0">
                <a:latin typeface="Bahnschrift Condensed" panose="020B0502040204020203" pitchFamily="34" charset="0"/>
              </a:rPr>
              <a:t>2024. gada budžets</a:t>
            </a:r>
          </a:p>
        </p:txBody>
      </p:sp>
      <p:sp>
        <p:nvSpPr>
          <p:cNvPr id="21" name="Taisnleņķa trīsstūris 20">
            <a:extLst>
              <a:ext uri="{FF2B5EF4-FFF2-40B4-BE49-F238E27FC236}">
                <a16:creationId xmlns:a16="http://schemas.microsoft.com/office/drawing/2014/main" id="{07C34640-F3BF-420C-9DD7-B9D776A9AE35}"/>
              </a:ext>
            </a:extLst>
          </p:cNvPr>
          <p:cNvSpPr/>
          <p:nvPr/>
        </p:nvSpPr>
        <p:spPr>
          <a:xfrm rot="5400000">
            <a:off x="-1475832" y="1465202"/>
            <a:ext cx="5220589" cy="224765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aisnleņķa trīsstūris 21">
            <a:extLst>
              <a:ext uri="{FF2B5EF4-FFF2-40B4-BE49-F238E27FC236}">
                <a16:creationId xmlns:a16="http://schemas.microsoft.com/office/drawing/2014/main" id="{11AD154F-207B-4FDE-A9BB-1553FD232C67}"/>
              </a:ext>
            </a:extLst>
          </p:cNvPr>
          <p:cNvSpPr/>
          <p:nvPr/>
        </p:nvSpPr>
        <p:spPr>
          <a:xfrm>
            <a:off x="10632" y="-23609"/>
            <a:ext cx="2371061" cy="290503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Taisns savienotājs 23">
            <a:extLst>
              <a:ext uri="{FF2B5EF4-FFF2-40B4-BE49-F238E27FC236}">
                <a16:creationId xmlns:a16="http://schemas.microsoft.com/office/drawing/2014/main" id="{7F76F3ED-5119-4F72-BEDA-874559B5B63C}"/>
              </a:ext>
            </a:extLst>
          </p:cNvPr>
          <p:cNvCxnSpPr/>
          <p:nvPr/>
        </p:nvCxnSpPr>
        <p:spPr>
          <a:xfrm>
            <a:off x="2381693" y="1022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8">
            <a:extLst>
              <a:ext uri="{FF2B5EF4-FFF2-40B4-BE49-F238E27FC236}">
                <a16:creationId xmlns:a16="http://schemas.microsoft.com/office/drawing/2014/main" id="{14DB9AC0-3647-4CDA-996E-EA4B1EB32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72" y="5408528"/>
            <a:ext cx="1661680" cy="4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8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E7EA1948-8655-3CC0-C268-DC9A27926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33157"/>
              </p:ext>
            </p:extLst>
          </p:nvPr>
        </p:nvGraphicFramePr>
        <p:xfrm>
          <a:off x="1282149" y="646043"/>
          <a:ext cx="10108094" cy="5803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8487">
                  <a:extLst>
                    <a:ext uri="{9D8B030D-6E8A-4147-A177-3AD203B41FA5}">
                      <a16:colId xmlns:a16="http://schemas.microsoft.com/office/drawing/2014/main" val="610995472"/>
                    </a:ext>
                  </a:extLst>
                </a:gridCol>
                <a:gridCol w="4644548">
                  <a:extLst>
                    <a:ext uri="{9D8B030D-6E8A-4147-A177-3AD203B41FA5}">
                      <a16:colId xmlns:a16="http://schemas.microsoft.com/office/drawing/2014/main" val="3657483744"/>
                    </a:ext>
                  </a:extLst>
                </a:gridCol>
                <a:gridCol w="1545059">
                  <a:extLst>
                    <a:ext uri="{9D8B030D-6E8A-4147-A177-3AD203B41FA5}">
                      <a16:colId xmlns:a16="http://schemas.microsoft.com/office/drawing/2014/main" val="707006821"/>
                    </a:ext>
                  </a:extLst>
                </a:gridCol>
              </a:tblGrid>
              <a:tr h="1337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0" dirty="0">
                          <a:solidFill>
                            <a:srgbClr val="7030A0"/>
                          </a:solidFill>
                          <a:effectLst/>
                        </a:rPr>
                        <a:t>Nautrēnu apvienības pārvaldes iestādes (2)</a:t>
                      </a:r>
                      <a:endParaRPr lang="lv-LV" sz="2800" kern="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0" dirty="0">
                          <a:effectLst/>
                        </a:rPr>
                        <a:t> </a:t>
                      </a:r>
                      <a:endParaRPr lang="lv-LV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13376"/>
                  </a:ext>
                </a:extLst>
              </a:tr>
              <a:tr h="3771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0" dirty="0">
                          <a:solidFill>
                            <a:srgbClr val="7030A0"/>
                          </a:solidFill>
                          <a:effectLst/>
                        </a:rPr>
                        <a:t>Audriņu pagasts</a:t>
                      </a:r>
                      <a:endParaRPr lang="lv-LV" sz="1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442397"/>
                  </a:ext>
                </a:extLst>
              </a:tr>
              <a:tr h="256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Audriņu pagasts administratīvā ēka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Lidicas iela 17, Audriņi, Audriņu pagasts, Rēzeknes novads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22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55875"/>
                  </a:ext>
                </a:extLst>
              </a:tr>
              <a:tr h="486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497617"/>
                  </a:ext>
                </a:extLst>
              </a:tr>
              <a:tr h="486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Audriņu PII ēka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Krasuhas iela 1A K-2, Audriņi, Audriņu pagasts, Rēzeknes novads, LV -4611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6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01855"/>
                  </a:ext>
                </a:extLst>
              </a:tr>
              <a:tr h="471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Audriņu kultūras nama ēka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Piemiņas iela 9a, Audriņi, Audriņu pag., Rēzeknes nov., LV-4611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93349"/>
                  </a:ext>
                </a:extLst>
              </a:tr>
              <a:tr h="47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Audriņu bibliotēka un </a:t>
                      </a:r>
                      <a:r>
                        <a:rPr lang="lv-LV" sz="1100" kern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felšer</a:t>
                      </a: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punkts vienā ēkā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Krasuhas iela 3, Audriņi, Audriņu pag., Rēzeknes nov., LV-4611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014828"/>
                  </a:ext>
                </a:extLst>
              </a:tr>
              <a:tr h="3771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0" dirty="0">
                          <a:solidFill>
                            <a:srgbClr val="7030A0"/>
                          </a:solidFill>
                          <a:effectLst/>
                        </a:rPr>
                        <a:t>Bērzgales pagasts</a:t>
                      </a:r>
                      <a:endParaRPr lang="lv-LV" sz="1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83270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Bērzgales pamatskolas Nautrēnu vidusskolas struktūrvienības ēka un katlu mājas ēka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Rītupes iela 25, Bērzgale, Bērzgales pagasts, Rēzeknes novads, LV-4612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19 (t.sk.11 pedagogi)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95895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Kultūras nama ēka (atrodas pagasts, bibliotēka, muzejs, komunālā saimniecība)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Rītupes iela 34, Bērzgale, Bērzgales pagasts, Rēzeknes novads, LV-4612 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19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815308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Nautrēnu pirmsskolas izglītības iestādes "Vālodzīte" ēka un katlu mājas ēka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Rītupes iela 40, Bērzgale, Bērzgales pagasts, Rēzeknes novads, LV-4612 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9 (t.sk. 4 pedagogi)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92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5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A0472C6D-B55B-1CF0-C48A-9B42C9556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946166"/>
              </p:ext>
            </p:extLst>
          </p:nvPr>
        </p:nvGraphicFramePr>
        <p:xfrm>
          <a:off x="1073426" y="586408"/>
          <a:ext cx="10018645" cy="5377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1413">
                  <a:extLst>
                    <a:ext uri="{9D8B030D-6E8A-4147-A177-3AD203B41FA5}">
                      <a16:colId xmlns:a16="http://schemas.microsoft.com/office/drawing/2014/main" val="1082366557"/>
                    </a:ext>
                  </a:extLst>
                </a:gridCol>
                <a:gridCol w="4280694">
                  <a:extLst>
                    <a:ext uri="{9D8B030D-6E8A-4147-A177-3AD203B41FA5}">
                      <a16:colId xmlns:a16="http://schemas.microsoft.com/office/drawing/2014/main" val="4038206360"/>
                    </a:ext>
                  </a:extLst>
                </a:gridCol>
                <a:gridCol w="1396538">
                  <a:extLst>
                    <a:ext uri="{9D8B030D-6E8A-4147-A177-3AD203B41FA5}">
                      <a16:colId xmlns:a16="http://schemas.microsoft.com/office/drawing/2014/main" val="3655561844"/>
                    </a:ext>
                  </a:extLst>
                </a:gridCol>
              </a:tblGrid>
              <a:tr h="8464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0" dirty="0">
                          <a:solidFill>
                            <a:srgbClr val="7030A0"/>
                          </a:solidFill>
                          <a:effectLst/>
                        </a:rPr>
                        <a:t>Nautrēnu apvienības pārvaldes iestādes (3)</a:t>
                      </a:r>
                      <a:endParaRPr lang="lv-LV" sz="2800" kern="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6995"/>
                  </a:ext>
                </a:extLst>
              </a:tr>
              <a:tr h="3275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0" dirty="0">
                          <a:solidFill>
                            <a:srgbClr val="7030A0"/>
                          </a:solidFill>
                          <a:effectLst/>
                        </a:rPr>
                        <a:t>Ilzeskalna pagasts</a:t>
                      </a:r>
                      <a:endParaRPr lang="lv-LV" sz="1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693932"/>
                  </a:ext>
                </a:extLst>
              </a:tr>
              <a:tr h="592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Ilzeskalna </a:t>
                      </a:r>
                      <a:r>
                        <a:rPr lang="lv-LV" sz="1100" kern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pagastss</a:t>
                      </a: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administratīvā ēka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Centra iela 1, Ilzeskalns, Ilzeskalna pagasts, Rēzeknes novads, LV- 4619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213170"/>
                  </a:ext>
                </a:extLst>
              </a:tr>
              <a:tr h="574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Ilzeskalna tautas nama ēka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Jaunatnes iela 1, Ilzeskalns, Ilzeskalna pagasts, Rēzeknes novads, LV- 4619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274342"/>
                  </a:ext>
                </a:extLst>
              </a:tr>
              <a:tr h="574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Ilzeskalna PII ēka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Centra iela 4, Ilzeskalns, Ilzeskalna pagasts, Rēzeknes novads, LV- 4619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49698"/>
                  </a:ext>
                </a:extLst>
              </a:tr>
              <a:tr h="574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Sociālā māja “Rūķīši” ēka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“Rūķīši”, Ilzeskalns, Ilzeskalna pagasts, Rēzeknes novads, LV- 4619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346575"/>
                  </a:ext>
                </a:extLst>
              </a:tr>
              <a:tr h="3275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0" dirty="0" err="1">
                          <a:solidFill>
                            <a:srgbClr val="7030A0"/>
                          </a:solidFill>
                          <a:effectLst/>
                        </a:rPr>
                        <a:t>Lēndžu</a:t>
                      </a:r>
                      <a:r>
                        <a:rPr lang="lv-LV" sz="1800" kern="0" dirty="0">
                          <a:solidFill>
                            <a:srgbClr val="7030A0"/>
                          </a:solidFill>
                          <a:effectLst/>
                        </a:rPr>
                        <a:t> pagasts</a:t>
                      </a:r>
                      <a:endParaRPr lang="lv-LV" sz="1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934756"/>
                  </a:ext>
                </a:extLst>
              </a:tr>
              <a:tr h="311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Lendžu pagasts administratīvā ēka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Viraudas iela 3, Lendži, lendžu pagasts, LV-4625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820551"/>
                  </a:ext>
                </a:extLst>
              </a:tr>
              <a:tr h="311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(FAP, KN telpas, bibliotēka)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10997"/>
                  </a:ext>
                </a:extLst>
              </a:tr>
              <a:tr h="311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Kalnezeru</a:t>
                      </a: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skolas telpas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Viraudas iela 5, Lendži, lendžu pagasts, LV-4625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16872"/>
                  </a:ext>
                </a:extLst>
              </a:tr>
              <a:tr h="311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(Sporta zāle un jauniešu istaba)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61218"/>
                  </a:ext>
                </a:extLst>
              </a:tr>
              <a:tr h="311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Katlu māja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Skolas iela 1, Lendži, Lendžu pagasts, LV-4625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2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0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60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A8EE786C-5CF2-8E19-6A0D-A871F47BC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0419"/>
              </p:ext>
            </p:extLst>
          </p:nvPr>
        </p:nvGraphicFramePr>
        <p:xfrm>
          <a:off x="964095" y="665922"/>
          <a:ext cx="10068339" cy="5830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2947">
                  <a:extLst>
                    <a:ext uri="{9D8B030D-6E8A-4147-A177-3AD203B41FA5}">
                      <a16:colId xmlns:a16="http://schemas.microsoft.com/office/drawing/2014/main" val="4199574387"/>
                    </a:ext>
                  </a:extLst>
                </a:gridCol>
                <a:gridCol w="4301926">
                  <a:extLst>
                    <a:ext uri="{9D8B030D-6E8A-4147-A177-3AD203B41FA5}">
                      <a16:colId xmlns:a16="http://schemas.microsoft.com/office/drawing/2014/main" val="336807161"/>
                    </a:ext>
                  </a:extLst>
                </a:gridCol>
                <a:gridCol w="1403466">
                  <a:extLst>
                    <a:ext uri="{9D8B030D-6E8A-4147-A177-3AD203B41FA5}">
                      <a16:colId xmlns:a16="http://schemas.microsoft.com/office/drawing/2014/main" val="1529844231"/>
                    </a:ext>
                  </a:extLst>
                </a:gridCol>
              </a:tblGrid>
              <a:tr h="6245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0" dirty="0">
                          <a:solidFill>
                            <a:srgbClr val="7030A0"/>
                          </a:solidFill>
                          <a:effectLst/>
                        </a:rPr>
                        <a:t>Nautrēnu apvienības pārvaldes iestādes (4)</a:t>
                      </a:r>
                      <a:endParaRPr lang="lv-LV" sz="2800" kern="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535106"/>
                  </a:ext>
                </a:extLst>
              </a:tr>
              <a:tr h="2395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0" dirty="0">
                          <a:solidFill>
                            <a:srgbClr val="7030A0"/>
                          </a:solidFill>
                          <a:effectLst/>
                        </a:rPr>
                        <a:t>Vērēmu pagasts</a:t>
                      </a:r>
                      <a:endParaRPr lang="lv-LV" sz="1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796606"/>
                  </a:ext>
                </a:extLst>
              </a:tr>
              <a:tr h="239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Verēmu</a:t>
                      </a:r>
                      <a:r>
                        <a:rPr lang="lv-LV" sz="12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pamatskola un PII ēka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Verēmu pamatskola, Škeņeva, Vērēmu pag., Rēzeknes nov., LV-4647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43 (30 pedagogi)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65280"/>
                  </a:ext>
                </a:extLst>
              </a:tr>
              <a:tr h="239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Verēmu</a:t>
                      </a:r>
                      <a:r>
                        <a:rPr lang="lv-LV" sz="12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pamatskola un PII ēka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66199"/>
                  </a:ext>
                </a:extLst>
              </a:tr>
              <a:tr h="477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Vērēmu pagastss administratīvā ēka</a:t>
                      </a:r>
                      <a:endParaRPr lang="lv-LV" sz="11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>
                          <a:effectLst/>
                        </a:rPr>
                        <a:t>Centra iela 1, Sondori, Vērēmu, Rēzeknes novads, LV-4647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731555"/>
                  </a:ext>
                </a:extLst>
              </a:tr>
              <a:tr h="477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Vērēmu tautas nams</a:t>
                      </a:r>
                      <a:endParaRPr lang="lv-LV" sz="11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>
                          <a:effectLst/>
                        </a:rPr>
                        <a:t>Centra iela 4,Sondori, Vērēmu pagasts, Rēzeknes novads, LV-4647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6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53928"/>
                  </a:ext>
                </a:extLst>
              </a:tr>
              <a:tr h="22816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u="sng" ker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Vērēmu pagasta bibliotēka, Vērēmu feldšeru punkts, Vērēmu jauniešu centrs</a:t>
                      </a:r>
                      <a:endParaRPr lang="lv-LV" sz="11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>
                          <a:effectLst/>
                        </a:rPr>
                        <a:t>Centra iela 3C, Sondori, Vērēmu pag., Rēzeknes novads, LV-4647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351600"/>
                  </a:ext>
                </a:extLst>
              </a:tr>
              <a:tr h="22816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86239"/>
                  </a:ext>
                </a:extLst>
              </a:tr>
              <a:tr h="21387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07859"/>
                  </a:ext>
                </a:extLst>
              </a:tr>
              <a:tr h="2281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Rēzeknes novada Vērēmu bāriņtiesa, sociālais dienests Baltās mājas</a:t>
                      </a:r>
                      <a:endParaRPr lang="lv-LV" sz="11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>
                          <a:effectLst/>
                        </a:rPr>
                        <a:t>Centra ielā 3A, Sondori, Vērēmu pag., Rēzeknes novads, LV-4647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179865"/>
                  </a:ext>
                </a:extLst>
              </a:tr>
              <a:tr h="24932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79934"/>
                  </a:ext>
                </a:extLst>
              </a:tr>
              <a:tr h="239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u="sng" ker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Dienas centrs senioriem</a:t>
                      </a:r>
                      <a:endParaRPr lang="lv-LV" sz="11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>
                          <a:effectLst/>
                        </a:rPr>
                        <a:t>Sondori, Vērēmu pag., Rēzeknes novads, LV-4647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02581"/>
                  </a:ext>
                </a:extLst>
              </a:tr>
              <a:tr h="239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u="sng" ker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Centrs "Dzīvo vesels”</a:t>
                      </a:r>
                      <a:endParaRPr lang="lv-LV" sz="11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>
                          <a:effectLst/>
                        </a:rPr>
                        <a:t>Sondori, Vērēmu pag., Rēzeknes novads, LV-4647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103"/>
                  </a:ext>
                </a:extLst>
              </a:tr>
              <a:tr h="477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Lūcijas Rancānes Makašānu amatu vidusskola</a:t>
                      </a:r>
                      <a:endParaRPr lang="lv-LV" sz="11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>
                          <a:effectLst/>
                        </a:rPr>
                        <a:t>`Makašānu amatu vidusskola``, </a:t>
                      </a:r>
                      <a:r>
                        <a:rPr lang="lv-LV" sz="1200" kern="0" dirty="0" err="1">
                          <a:effectLst/>
                        </a:rPr>
                        <a:t>Iugulova</a:t>
                      </a:r>
                      <a:r>
                        <a:rPr lang="lv-LV" sz="1200" kern="0" dirty="0">
                          <a:effectLst/>
                        </a:rPr>
                        <a:t> , Vērēmu pag., Rēzeknes nov., LV-4604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32 (6 pedagogi)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465476"/>
                  </a:ext>
                </a:extLst>
              </a:tr>
              <a:tr h="477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Vērēmu komunālā saimniecība</a:t>
                      </a:r>
                      <a:endParaRPr lang="lv-LV" sz="1100" kern="1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>
                          <a:effectLst/>
                        </a:rPr>
                        <a:t>"Katlu māja", Sondori , Vērēmu pagasts , Rēzeknes novads LV 4647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8692"/>
                  </a:ext>
                </a:extLst>
              </a:tr>
              <a:tr h="477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Adamovas  sporta  halle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>
                          <a:effectLst/>
                        </a:rPr>
                        <a:t>“Sporta halle”, Adamova, Vērēmu pagasts , Rēzeknes novads LV 4647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6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430630"/>
                  </a:ext>
                </a:extLst>
              </a:tr>
              <a:tr h="2138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lv-LV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0" dirty="0">
                          <a:effectLst/>
                        </a:rPr>
                        <a:t>                                                                                          </a:t>
                      </a:r>
                      <a:r>
                        <a:rPr lang="lv-LV" sz="2000" kern="0" dirty="0">
                          <a:solidFill>
                            <a:srgbClr val="C00000"/>
                          </a:solidFill>
                          <a:effectLst/>
                        </a:rPr>
                        <a:t>KOPĀ</a:t>
                      </a:r>
                      <a:endParaRPr lang="lv-LV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kern="0" dirty="0">
                          <a:solidFill>
                            <a:srgbClr val="C00000"/>
                          </a:solidFill>
                          <a:effectLst/>
                        </a:rPr>
                        <a:t>301</a:t>
                      </a:r>
                      <a:endParaRPr lang="lv-LV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7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55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FAF1AC-4F69-324F-20DC-551DF3FD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976"/>
            <a:ext cx="10515600" cy="70671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2800" kern="1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Nekustamā īpašuma atsavināšanas objektu saraksts un plānotie atsavināšanas līdzekļi 2024.gadā.</a:t>
            </a:r>
            <a:br>
              <a:rPr lang="lv-LV" sz="36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3600" kern="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kern="1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Nautrēnu pagasts</a:t>
            </a:r>
            <a:br>
              <a:rPr lang="lv-LV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3600" dirty="0">
              <a:latin typeface="Bahnschrift" panose="020B0502040204020203" pitchFamily="34" charset="0"/>
            </a:endParaRPr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0D6EEDF0-B0A4-764C-1855-9C103FBDF03B}"/>
              </a:ext>
            </a:extLst>
          </p:cNvPr>
          <p:cNvCxnSpPr>
            <a:cxnSpLocks/>
          </p:cNvCxnSpPr>
          <p:nvPr/>
        </p:nvCxnSpPr>
        <p:spPr>
          <a:xfrm>
            <a:off x="368652" y="1298815"/>
            <a:ext cx="111044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6FFD661E-4D94-5E69-3065-FA24460FC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420907"/>
              </p:ext>
            </p:extLst>
          </p:nvPr>
        </p:nvGraphicFramePr>
        <p:xfrm>
          <a:off x="924339" y="2147300"/>
          <a:ext cx="10469701" cy="3985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0683">
                  <a:extLst>
                    <a:ext uri="{9D8B030D-6E8A-4147-A177-3AD203B41FA5}">
                      <a16:colId xmlns:a16="http://schemas.microsoft.com/office/drawing/2014/main" val="2398813763"/>
                    </a:ext>
                  </a:extLst>
                </a:gridCol>
                <a:gridCol w="2519593">
                  <a:extLst>
                    <a:ext uri="{9D8B030D-6E8A-4147-A177-3AD203B41FA5}">
                      <a16:colId xmlns:a16="http://schemas.microsoft.com/office/drawing/2014/main" val="4146507236"/>
                    </a:ext>
                  </a:extLst>
                </a:gridCol>
                <a:gridCol w="2519593">
                  <a:extLst>
                    <a:ext uri="{9D8B030D-6E8A-4147-A177-3AD203B41FA5}">
                      <a16:colId xmlns:a16="http://schemas.microsoft.com/office/drawing/2014/main" val="3626325286"/>
                    </a:ext>
                  </a:extLst>
                </a:gridCol>
                <a:gridCol w="2559832">
                  <a:extLst>
                    <a:ext uri="{9D8B030D-6E8A-4147-A177-3AD203B41FA5}">
                      <a16:colId xmlns:a16="http://schemas.microsoft.com/office/drawing/2014/main" val="1141632398"/>
                    </a:ext>
                  </a:extLst>
                </a:gridCol>
              </a:tblGrid>
              <a:tr h="2383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Nosaukums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Kadastra Nr.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Platība, ha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7030A0"/>
                          </a:solidFill>
                          <a:effectLst/>
                        </a:rPr>
                        <a:t>Plānotie ieņēmumi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689989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Dzīvoklis “Liesmas” 9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68769000040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73,5 m</a:t>
                      </a:r>
                      <a:r>
                        <a:rPr lang="lv-LV" sz="1100" kern="100" baseline="30000">
                          <a:effectLst/>
                        </a:rPr>
                        <a:t>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4000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73941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Dzīvoklis “Liesmas” 14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68769000039,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58,9 m</a:t>
                      </a:r>
                      <a:r>
                        <a:rPr lang="lv-LV" sz="1100" kern="100" baseline="30000">
                          <a:effectLst/>
                        </a:rPr>
                        <a:t>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3200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01156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 err="1">
                          <a:solidFill>
                            <a:srgbClr val="7030A0"/>
                          </a:solidFill>
                          <a:effectLst/>
                        </a:rPr>
                        <a:t>Krūmkalni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6874 004 0083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2,88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55500"/>
                  </a:ext>
                </a:extLst>
              </a:tr>
              <a:tr h="2874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7030A0"/>
                          </a:solidFill>
                          <a:effectLst/>
                        </a:rPr>
                        <a:t>Strauti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6876 004 0253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2,52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5000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72293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Ežmola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6876 004 0245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3,01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6300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495865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Kurpītes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6876 006 0259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1,6963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3400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05644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Sovvaļnīks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6876 006 0272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0,3321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900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200162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Zemturi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68760060215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0,10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800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6670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Dūjas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6876 003 0110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3,0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13729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Strautene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6876 003 0188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1,14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2000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2716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Bebru pļova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6874 002 0091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12,14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30 000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63253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Saktiņas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6874 004 0140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32,95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121000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164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7030A0"/>
                          </a:solidFill>
                          <a:effectLst/>
                        </a:rPr>
                        <a:t>Līči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6876 005 0047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2,83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5700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86809"/>
                  </a:ext>
                </a:extLst>
              </a:tr>
              <a:tr h="2973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solidFill>
                            <a:srgbClr val="C00000"/>
                          </a:solidFill>
                          <a:effectLst/>
                        </a:rPr>
                        <a:t>Kopā</a:t>
                      </a:r>
                      <a:endParaRPr lang="lv-LV" sz="14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solidFill>
                            <a:srgbClr val="C00000"/>
                          </a:solidFill>
                          <a:effectLst/>
                        </a:rPr>
                        <a:t>194 300</a:t>
                      </a:r>
                      <a:endParaRPr lang="lv-LV" sz="14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52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222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2CE773D-51EF-275C-1FA3-D44A9DC1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8" y="282126"/>
            <a:ext cx="10515600" cy="1192108"/>
          </a:xfrm>
        </p:spPr>
        <p:txBody>
          <a:bodyPr>
            <a:normAutofit/>
          </a:bodyPr>
          <a:lstStyle/>
          <a:p>
            <a:pPr algn="ctr"/>
            <a:r>
              <a:rPr lang="lv-LV" sz="2800" kern="1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Nekustamā īpašuma atsavināšanas objektu saraksts un plānotie atsavināšanas līdzekļi 2024.gadā.</a:t>
            </a:r>
            <a:endParaRPr lang="lv-LV" sz="2800" dirty="0">
              <a:latin typeface="Bahnschrift Condensed" panose="020B0502040204020203" pitchFamily="34" charset="0"/>
            </a:endParaRPr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2B0CFD60-FE10-ADE8-E5EA-85CE7500AB8B}"/>
              </a:ext>
            </a:extLst>
          </p:cNvPr>
          <p:cNvCxnSpPr>
            <a:cxnSpLocks/>
          </p:cNvCxnSpPr>
          <p:nvPr/>
        </p:nvCxnSpPr>
        <p:spPr>
          <a:xfrm>
            <a:off x="428287" y="1557233"/>
            <a:ext cx="111044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A8F32C88-AEE4-1F5B-9CCD-8CA03AEEE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00241"/>
              </p:ext>
            </p:extLst>
          </p:nvPr>
        </p:nvGraphicFramePr>
        <p:xfrm>
          <a:off x="1232899" y="2690088"/>
          <a:ext cx="9988382" cy="2472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9277">
                  <a:extLst>
                    <a:ext uri="{9D8B030D-6E8A-4147-A177-3AD203B41FA5}">
                      <a16:colId xmlns:a16="http://schemas.microsoft.com/office/drawing/2014/main" val="3551849001"/>
                    </a:ext>
                  </a:extLst>
                </a:gridCol>
                <a:gridCol w="2413035">
                  <a:extLst>
                    <a:ext uri="{9D8B030D-6E8A-4147-A177-3AD203B41FA5}">
                      <a16:colId xmlns:a16="http://schemas.microsoft.com/office/drawing/2014/main" val="318283751"/>
                    </a:ext>
                  </a:extLst>
                </a:gridCol>
                <a:gridCol w="2413035">
                  <a:extLst>
                    <a:ext uri="{9D8B030D-6E8A-4147-A177-3AD203B41FA5}">
                      <a16:colId xmlns:a16="http://schemas.microsoft.com/office/drawing/2014/main" val="2871948158"/>
                    </a:ext>
                  </a:extLst>
                </a:gridCol>
                <a:gridCol w="2413035">
                  <a:extLst>
                    <a:ext uri="{9D8B030D-6E8A-4147-A177-3AD203B41FA5}">
                      <a16:colId xmlns:a16="http://schemas.microsoft.com/office/drawing/2014/main" val="2559258424"/>
                    </a:ext>
                  </a:extLst>
                </a:gridCol>
              </a:tblGrid>
              <a:tr h="286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7030A0"/>
                          </a:solidFill>
                          <a:effectLst/>
                        </a:rPr>
                        <a:t>Nosaukums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Kadastra Nr.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Platība, ha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7030A0"/>
                          </a:solidFill>
                          <a:effectLst/>
                        </a:rPr>
                        <a:t>Plānotie ieņēmumi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510260"/>
                  </a:ext>
                </a:extLst>
              </a:tr>
              <a:tr h="286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7030A0"/>
                          </a:solidFill>
                          <a:effectLst/>
                        </a:rPr>
                        <a:t>Vecaine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7844 001 0105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4,4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10 000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819616"/>
                  </a:ext>
                </a:extLst>
              </a:tr>
              <a:tr h="286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Gārša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7844 003 0271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3,24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10 000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255917"/>
                  </a:ext>
                </a:extLst>
              </a:tr>
              <a:tr h="286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Andrejevi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7844 003 0112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1,16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2000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587526"/>
                  </a:ext>
                </a:extLst>
              </a:tr>
              <a:tr h="286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Krikši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7844 001 0122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0,5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900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993408"/>
                  </a:ext>
                </a:extLst>
              </a:tr>
              <a:tr h="286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7030A0"/>
                          </a:solidFill>
                          <a:effectLst/>
                        </a:rPr>
                        <a:t>Pīlādzītis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7844 002 0420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0,9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1500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44850"/>
                  </a:ext>
                </a:extLst>
              </a:tr>
              <a:tr h="7552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solidFill>
                            <a:srgbClr val="C00000"/>
                          </a:solidFill>
                          <a:effectLst/>
                        </a:rPr>
                        <a:t>Kopā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solidFill>
                            <a:srgbClr val="C00000"/>
                          </a:solidFill>
                          <a:effectLst/>
                        </a:rPr>
                        <a:t>24 400</a:t>
                      </a:r>
                      <a:endParaRPr lang="lv-LV" sz="14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28432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51D0741-2154-CA2B-6F2C-65372C85CE70}"/>
              </a:ext>
            </a:extLst>
          </p:cNvPr>
          <p:cNvSpPr txBox="1"/>
          <p:nvPr/>
        </p:nvSpPr>
        <p:spPr>
          <a:xfrm>
            <a:off x="5066473" y="2037848"/>
            <a:ext cx="6055415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lv-LV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Bērzgales</a:t>
            </a:r>
            <a:r>
              <a:rPr lang="lv-LV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pagasts</a:t>
            </a:r>
          </a:p>
        </p:txBody>
      </p:sp>
    </p:spTree>
    <p:extLst>
      <p:ext uri="{BB962C8B-B14F-4D97-AF65-F5344CB8AC3E}">
        <p14:creationId xmlns:p14="http://schemas.microsoft.com/office/powerpoint/2010/main" val="367802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7D33350-FBAB-3C58-14CE-D7C4EBBD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kern="1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Nekustamā īpašuma atsavināšanas objektu saraksts un plānotie atsavināšanas līdzekļi 2024.gadā.</a:t>
            </a:r>
            <a:endParaRPr lang="lv-LV" sz="2800" dirty="0">
              <a:latin typeface="Bahnschrift Condensed" panose="020B0502040204020203" pitchFamily="34" charset="0"/>
            </a:endParaRPr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D553F0F4-7461-CCA0-2335-4D967E47C8AB}"/>
              </a:ext>
            </a:extLst>
          </p:cNvPr>
          <p:cNvCxnSpPr>
            <a:cxnSpLocks/>
          </p:cNvCxnSpPr>
          <p:nvPr/>
        </p:nvCxnSpPr>
        <p:spPr>
          <a:xfrm>
            <a:off x="543791" y="1645152"/>
            <a:ext cx="111044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C40CCA0-58E6-061F-748D-CBE02E070241}"/>
              </a:ext>
            </a:extLst>
          </p:cNvPr>
          <p:cNvSpPr txBox="1"/>
          <p:nvPr/>
        </p:nvSpPr>
        <p:spPr>
          <a:xfrm>
            <a:off x="4837871" y="2103437"/>
            <a:ext cx="6097656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lv-LV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Ilzeskalna pagasts</a:t>
            </a:r>
          </a:p>
        </p:txBody>
      </p:sp>
      <p:graphicFrame>
        <p:nvGraphicFramePr>
          <p:cNvPr id="6" name="Tabula 5">
            <a:extLst>
              <a:ext uri="{FF2B5EF4-FFF2-40B4-BE49-F238E27FC236}">
                <a16:creationId xmlns:a16="http://schemas.microsoft.com/office/drawing/2014/main" id="{FF31A9E7-C133-B1B1-2292-A84491F0F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52855"/>
              </p:ext>
            </p:extLst>
          </p:nvPr>
        </p:nvGraphicFramePr>
        <p:xfrm>
          <a:off x="1119883" y="2882795"/>
          <a:ext cx="9945387" cy="2788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7443">
                  <a:extLst>
                    <a:ext uri="{9D8B030D-6E8A-4147-A177-3AD203B41FA5}">
                      <a16:colId xmlns:a16="http://schemas.microsoft.com/office/drawing/2014/main" val="2586429838"/>
                    </a:ext>
                  </a:extLst>
                </a:gridCol>
                <a:gridCol w="2402648">
                  <a:extLst>
                    <a:ext uri="{9D8B030D-6E8A-4147-A177-3AD203B41FA5}">
                      <a16:colId xmlns:a16="http://schemas.microsoft.com/office/drawing/2014/main" val="1854606971"/>
                    </a:ext>
                  </a:extLst>
                </a:gridCol>
                <a:gridCol w="2402648">
                  <a:extLst>
                    <a:ext uri="{9D8B030D-6E8A-4147-A177-3AD203B41FA5}">
                      <a16:colId xmlns:a16="http://schemas.microsoft.com/office/drawing/2014/main" val="2476694378"/>
                    </a:ext>
                  </a:extLst>
                </a:gridCol>
                <a:gridCol w="2402648">
                  <a:extLst>
                    <a:ext uri="{9D8B030D-6E8A-4147-A177-3AD203B41FA5}">
                      <a16:colId xmlns:a16="http://schemas.microsoft.com/office/drawing/2014/main" val="4101493924"/>
                    </a:ext>
                  </a:extLst>
                </a:gridCol>
              </a:tblGrid>
              <a:tr h="2893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Nosaukums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Kadastra Nr.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Platība, ha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7030A0"/>
                          </a:solidFill>
                          <a:effectLst/>
                        </a:rPr>
                        <a:t>Plānotie ieņēmumi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14231"/>
                  </a:ext>
                </a:extLst>
              </a:tr>
              <a:tr h="2893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Apšmala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7858 001 0182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2,71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4 800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975376"/>
                  </a:ext>
                </a:extLst>
              </a:tr>
              <a:tr h="2893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cīruļi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7858 006 0095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2,54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4500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66995"/>
                  </a:ext>
                </a:extLst>
              </a:tr>
              <a:tr h="2893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Rītausma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7858 005 0366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2,89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5200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22420"/>
                  </a:ext>
                </a:extLst>
              </a:tr>
              <a:tr h="2893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7030A0"/>
                          </a:solidFill>
                          <a:effectLst/>
                        </a:rPr>
                        <a:t>Namiņi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7858 006 0268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3,86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6000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118057"/>
                  </a:ext>
                </a:extLst>
              </a:tr>
              <a:tr h="2893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7030A0"/>
                          </a:solidFill>
                          <a:effectLst/>
                        </a:rPr>
                        <a:t>Krasta Līči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7858 005 416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1,27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5000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33200"/>
                  </a:ext>
                </a:extLst>
              </a:tr>
              <a:tr h="2893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 err="1">
                          <a:solidFill>
                            <a:srgbClr val="7030A0"/>
                          </a:solidFill>
                          <a:effectLst/>
                        </a:rPr>
                        <a:t>Korkleņi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7858 004 0114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1,63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5000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32590"/>
                  </a:ext>
                </a:extLst>
              </a:tr>
              <a:tr h="763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solidFill>
                            <a:srgbClr val="C00000"/>
                          </a:solidFill>
                          <a:effectLst/>
                        </a:rPr>
                        <a:t>Kopā</a:t>
                      </a:r>
                      <a:endParaRPr lang="lv-LV" sz="14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solidFill>
                            <a:srgbClr val="C00000"/>
                          </a:solidFill>
                          <a:effectLst/>
                        </a:rPr>
                        <a:t>30 500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25628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B8334253-D98B-2CB5-1556-1A9B82788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63" y="3175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233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516C03-6F8F-92D9-FAF5-636109BB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kern="1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Nekustamā īpašuma atsavināšanas objektu saraksts un plānotie atsavināšanas līdzekļi 2024.gadā.</a:t>
            </a:r>
            <a:endParaRPr lang="lv-LV" sz="2800" dirty="0">
              <a:latin typeface="Bahnschrift Condensed" panose="020B0502040204020203" pitchFamily="34" charset="0"/>
            </a:endParaRPr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FB98FCC7-B7F3-1292-00DC-CCF0A4DE7176}"/>
              </a:ext>
            </a:extLst>
          </p:cNvPr>
          <p:cNvCxnSpPr>
            <a:cxnSpLocks/>
          </p:cNvCxnSpPr>
          <p:nvPr/>
        </p:nvCxnSpPr>
        <p:spPr>
          <a:xfrm>
            <a:off x="543791" y="1645152"/>
            <a:ext cx="111044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22D81B-5483-8EEA-1F2A-BD35CB68DBE7}"/>
              </a:ext>
            </a:extLst>
          </p:cNvPr>
          <p:cNvSpPr txBox="1"/>
          <p:nvPr/>
        </p:nvSpPr>
        <p:spPr>
          <a:xfrm>
            <a:off x="4967080" y="2089022"/>
            <a:ext cx="609765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Audriņu pagasts</a:t>
            </a:r>
          </a:p>
        </p:txBody>
      </p:sp>
      <p:graphicFrame>
        <p:nvGraphicFramePr>
          <p:cNvPr id="6" name="Tabula 5">
            <a:extLst>
              <a:ext uri="{FF2B5EF4-FFF2-40B4-BE49-F238E27FC236}">
                <a16:creationId xmlns:a16="http://schemas.microsoft.com/office/drawing/2014/main" id="{1FC3B6E6-F675-7D1B-E704-D58EF7C2A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93940"/>
              </p:ext>
            </p:extLst>
          </p:nvPr>
        </p:nvGraphicFramePr>
        <p:xfrm>
          <a:off x="1130156" y="2769937"/>
          <a:ext cx="10223644" cy="3750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5911">
                  <a:extLst>
                    <a:ext uri="{9D8B030D-6E8A-4147-A177-3AD203B41FA5}">
                      <a16:colId xmlns:a16="http://schemas.microsoft.com/office/drawing/2014/main" val="3918229007"/>
                    </a:ext>
                  </a:extLst>
                </a:gridCol>
                <a:gridCol w="2555911">
                  <a:extLst>
                    <a:ext uri="{9D8B030D-6E8A-4147-A177-3AD203B41FA5}">
                      <a16:colId xmlns:a16="http://schemas.microsoft.com/office/drawing/2014/main" val="2771966640"/>
                    </a:ext>
                  </a:extLst>
                </a:gridCol>
                <a:gridCol w="2555911">
                  <a:extLst>
                    <a:ext uri="{9D8B030D-6E8A-4147-A177-3AD203B41FA5}">
                      <a16:colId xmlns:a16="http://schemas.microsoft.com/office/drawing/2014/main" val="2954995534"/>
                    </a:ext>
                  </a:extLst>
                </a:gridCol>
                <a:gridCol w="2555911">
                  <a:extLst>
                    <a:ext uri="{9D8B030D-6E8A-4147-A177-3AD203B41FA5}">
                      <a16:colId xmlns:a16="http://schemas.microsoft.com/office/drawing/2014/main" val="2922686265"/>
                    </a:ext>
                  </a:extLst>
                </a:gridCol>
              </a:tblGrid>
              <a:tr h="389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Nosaukums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Kadastra Nr.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Platība, ha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Plānotie ieņēmumi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596508"/>
                  </a:ext>
                </a:extLst>
              </a:tr>
              <a:tr h="212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Alkšņi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78420050365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0,07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600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6843"/>
                  </a:ext>
                </a:extLst>
              </a:tr>
              <a:tr h="212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Purvabrieži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78420010020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0,4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438776"/>
                  </a:ext>
                </a:extLst>
              </a:tr>
              <a:tr h="212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Lidicas 3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78420040557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0,18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616216"/>
                  </a:ext>
                </a:extLst>
              </a:tr>
              <a:tr h="212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Jeršovu mājas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78420020128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1,3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2000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26556"/>
                  </a:ext>
                </a:extLst>
              </a:tr>
              <a:tr h="2418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Kalni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78420010210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4,2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8000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83058"/>
                  </a:ext>
                </a:extLst>
              </a:tr>
              <a:tr h="24187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78420010158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3,5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511372"/>
                  </a:ext>
                </a:extLst>
              </a:tr>
              <a:tr h="2418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Vilnīši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78420050654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0,48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600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076612"/>
                  </a:ext>
                </a:extLst>
              </a:tr>
              <a:tr h="24187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78420050578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0,4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600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95028"/>
                  </a:ext>
                </a:extLst>
              </a:tr>
              <a:tr h="241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Kitovs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78420040077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2,5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5000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913650"/>
                  </a:ext>
                </a:extLst>
              </a:tr>
              <a:tr h="2418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Audriņu pirts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78420040559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0,0958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5000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66293"/>
                  </a:ext>
                </a:extLst>
              </a:tr>
              <a:tr h="38978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pirts ēka 78420040281001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129,3 m2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387681"/>
                  </a:ext>
                </a:extLst>
              </a:tr>
              <a:tr h="241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78420030390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1,7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2000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793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Strazdi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78420020117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1,52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2000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80592"/>
                  </a:ext>
                </a:extLst>
              </a:tr>
              <a:tr h="24187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Kopā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34 800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6886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0AE8E33B-EE2B-6173-D01B-7300A599C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1847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679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DC8ED72B-9BBA-D709-1A3C-60FAC61C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kern="1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Nekustamā īpašuma atsavināšanas objektu saraksts un plānotie atsavināšanas līdzekļi 2024.gadā.</a:t>
            </a:r>
            <a:endParaRPr lang="lv-LV" sz="2800" dirty="0">
              <a:latin typeface="Bahnschrift Condensed" panose="020B0502040204020203" pitchFamily="34" charset="0"/>
            </a:endParaRP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75172D45-BEF5-482F-5AE9-E9B253B29C59}"/>
              </a:ext>
            </a:extLst>
          </p:cNvPr>
          <p:cNvCxnSpPr>
            <a:cxnSpLocks/>
          </p:cNvCxnSpPr>
          <p:nvPr/>
        </p:nvCxnSpPr>
        <p:spPr>
          <a:xfrm>
            <a:off x="543791" y="1645152"/>
            <a:ext cx="111044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953A97-7164-07DF-2C89-E7297CDA94F1}"/>
              </a:ext>
            </a:extLst>
          </p:cNvPr>
          <p:cNvSpPr txBox="1"/>
          <p:nvPr/>
        </p:nvSpPr>
        <p:spPr>
          <a:xfrm>
            <a:off x="5016775" y="1969753"/>
            <a:ext cx="6097656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lv-LV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Lendžu pagasts </a:t>
            </a:r>
          </a:p>
        </p:txBody>
      </p:sp>
      <p:graphicFrame>
        <p:nvGraphicFramePr>
          <p:cNvPr id="7" name="Tabula 6">
            <a:extLst>
              <a:ext uri="{FF2B5EF4-FFF2-40B4-BE49-F238E27FC236}">
                <a16:creationId xmlns:a16="http://schemas.microsoft.com/office/drawing/2014/main" id="{922D92E2-BF02-5911-9B1D-724E5D0A3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80783"/>
              </p:ext>
            </p:extLst>
          </p:nvPr>
        </p:nvGraphicFramePr>
        <p:xfrm>
          <a:off x="1078787" y="2703771"/>
          <a:ext cx="10275012" cy="3532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8753">
                  <a:extLst>
                    <a:ext uri="{9D8B030D-6E8A-4147-A177-3AD203B41FA5}">
                      <a16:colId xmlns:a16="http://schemas.microsoft.com/office/drawing/2014/main" val="1854445281"/>
                    </a:ext>
                  </a:extLst>
                </a:gridCol>
                <a:gridCol w="2568753">
                  <a:extLst>
                    <a:ext uri="{9D8B030D-6E8A-4147-A177-3AD203B41FA5}">
                      <a16:colId xmlns:a16="http://schemas.microsoft.com/office/drawing/2014/main" val="2612328546"/>
                    </a:ext>
                  </a:extLst>
                </a:gridCol>
                <a:gridCol w="2568753">
                  <a:extLst>
                    <a:ext uri="{9D8B030D-6E8A-4147-A177-3AD203B41FA5}">
                      <a16:colId xmlns:a16="http://schemas.microsoft.com/office/drawing/2014/main" val="4004002688"/>
                    </a:ext>
                  </a:extLst>
                </a:gridCol>
                <a:gridCol w="2568753">
                  <a:extLst>
                    <a:ext uri="{9D8B030D-6E8A-4147-A177-3AD203B41FA5}">
                      <a16:colId xmlns:a16="http://schemas.microsoft.com/office/drawing/2014/main" val="1584548004"/>
                    </a:ext>
                  </a:extLst>
                </a:gridCol>
              </a:tblGrid>
              <a:tr h="4378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Nosaukums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Kadastra Nr.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Platība, ha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Plānotie ieņēmumi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426060"/>
                  </a:ext>
                </a:extLst>
              </a:tr>
              <a:tr h="245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rgbClr val="7030A0"/>
                          </a:solidFill>
                          <a:effectLst/>
                        </a:rPr>
                        <a:t>Sūnas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78660040175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4,11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8000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51107"/>
                  </a:ext>
                </a:extLst>
              </a:tr>
              <a:tr h="245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rgbClr val="7030A0"/>
                          </a:solidFill>
                          <a:effectLst/>
                        </a:rPr>
                        <a:t>Kraujas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78660040175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4,07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20 000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96620"/>
                  </a:ext>
                </a:extLst>
              </a:tr>
              <a:tr h="26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rgbClr val="7030A0"/>
                          </a:solidFill>
                          <a:effectLst/>
                        </a:rPr>
                        <a:t>Avenāji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78660040199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0,31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1500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955889"/>
                  </a:ext>
                </a:extLst>
              </a:tr>
              <a:tr h="26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rgbClr val="7030A0"/>
                          </a:solidFill>
                          <a:effectLst/>
                        </a:rPr>
                        <a:t>Kazenes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78660040200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0,21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1500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870261"/>
                  </a:ext>
                </a:extLst>
              </a:tr>
              <a:tr h="26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rgbClr val="7030A0"/>
                          </a:solidFill>
                          <a:effectLst/>
                        </a:rPr>
                        <a:t>Mežābeles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78660040201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0,16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1500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169718"/>
                  </a:ext>
                </a:extLst>
              </a:tr>
              <a:tr h="26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rgbClr val="7030A0"/>
                          </a:solidFill>
                          <a:effectLst/>
                        </a:rPr>
                        <a:t>Korintes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78660040202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0,12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1500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53166"/>
                  </a:ext>
                </a:extLst>
              </a:tr>
              <a:tr h="26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rgbClr val="7030A0"/>
                          </a:solidFill>
                          <a:effectLst/>
                        </a:rPr>
                        <a:t>Bērzlejas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78660040203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0,19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1500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78036"/>
                  </a:ext>
                </a:extLst>
              </a:tr>
              <a:tr h="26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rgbClr val="7030A0"/>
                          </a:solidFill>
                          <a:effectLst/>
                        </a:rPr>
                        <a:t>Jāņogas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78660040204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0,23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1500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09171"/>
                  </a:ext>
                </a:extLst>
              </a:tr>
              <a:tr h="26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rgbClr val="7030A0"/>
                          </a:solidFill>
                          <a:effectLst/>
                        </a:rPr>
                        <a:t>Ievziedi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78660040205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0,147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1500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679395"/>
                  </a:ext>
                </a:extLst>
              </a:tr>
              <a:tr h="26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solidFill>
                            <a:srgbClr val="7030A0"/>
                          </a:solidFill>
                          <a:effectLst/>
                        </a:rPr>
                        <a:t>Mellenes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78660040206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0,35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1500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613900"/>
                  </a:ext>
                </a:extLst>
              </a:tr>
              <a:tr h="241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 dirty="0">
                          <a:solidFill>
                            <a:srgbClr val="7030A0"/>
                          </a:solidFill>
                          <a:effectLst/>
                        </a:rPr>
                        <a:t>Egļu 2-23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lv-LV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34,3 m2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0">
                          <a:effectLst/>
                        </a:rPr>
                        <a:t>1600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75359"/>
                  </a:ext>
                </a:extLst>
              </a:tr>
              <a:tr h="241119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0" dirty="0">
                          <a:solidFill>
                            <a:srgbClr val="C00000"/>
                          </a:solidFill>
                          <a:effectLst/>
                        </a:rPr>
                        <a:t>Kopā</a:t>
                      </a:r>
                      <a:endParaRPr lang="lv-LV" sz="14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0" dirty="0">
                          <a:solidFill>
                            <a:srgbClr val="C00000"/>
                          </a:solidFill>
                          <a:effectLst/>
                        </a:rPr>
                        <a:t>42 000</a:t>
                      </a:r>
                      <a:endParaRPr lang="lv-LV" sz="14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0959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AC11E269-C104-841A-E8DC-B08923BA6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001" y="2703994"/>
            <a:ext cx="193345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9154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F38FAE03-E019-367E-C854-B5A9C0CC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kern="1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Nekustamā īpašuma atsavināšanas objektu saraksts un plānotie atsavināšanas līdzekļi 2024.gadā.</a:t>
            </a:r>
            <a:endParaRPr lang="lv-LV" sz="2800" dirty="0">
              <a:latin typeface="Bahnschrift Condensed" panose="020B0502040204020203" pitchFamily="34" charset="0"/>
            </a:endParaRP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C113DFA8-C986-135F-EEF9-EB5892D2103C}"/>
              </a:ext>
            </a:extLst>
          </p:cNvPr>
          <p:cNvCxnSpPr>
            <a:cxnSpLocks/>
          </p:cNvCxnSpPr>
          <p:nvPr/>
        </p:nvCxnSpPr>
        <p:spPr>
          <a:xfrm>
            <a:off x="543791" y="1645152"/>
            <a:ext cx="111044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433D4F-6BA8-808C-D378-AB74081F8A35}"/>
              </a:ext>
            </a:extLst>
          </p:cNvPr>
          <p:cNvSpPr txBox="1"/>
          <p:nvPr/>
        </p:nvSpPr>
        <p:spPr>
          <a:xfrm>
            <a:off x="5086350" y="2118840"/>
            <a:ext cx="6097656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lv-LV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Vērēmu pagasts</a:t>
            </a:r>
          </a:p>
        </p:txBody>
      </p:sp>
      <p:graphicFrame>
        <p:nvGraphicFramePr>
          <p:cNvPr id="9" name="Tabula 8">
            <a:extLst>
              <a:ext uri="{FF2B5EF4-FFF2-40B4-BE49-F238E27FC236}">
                <a16:creationId xmlns:a16="http://schemas.microsoft.com/office/drawing/2014/main" id="{8B9428B8-17FD-9C02-516C-A43F3B01F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48920"/>
              </p:ext>
            </p:extLst>
          </p:nvPr>
        </p:nvGraphicFramePr>
        <p:xfrm>
          <a:off x="1012002" y="2825393"/>
          <a:ext cx="10515600" cy="3770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30319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0462886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4490619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83302031"/>
                    </a:ext>
                  </a:extLst>
                </a:gridCol>
              </a:tblGrid>
              <a:tr h="3425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Nosaukums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Kadastra Nr.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Platība, ha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Plānotie ieņēmumi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865463"/>
                  </a:ext>
                </a:extLst>
              </a:tr>
              <a:tr h="3631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Dzīvoklis 1-6 Tūmuži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78969000200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43,80 m</a:t>
                      </a:r>
                      <a:r>
                        <a:rPr lang="lv-LV" sz="1200" kern="100" baseline="30000">
                          <a:effectLst/>
                        </a:rPr>
                        <a:t>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2200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627587"/>
                  </a:ext>
                </a:extLst>
              </a:tr>
              <a:tr h="3631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Dzīvoklis 1-3 Tūmuži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78969000201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56,10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1600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95001"/>
                  </a:ext>
                </a:extLst>
              </a:tr>
              <a:tr h="3631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Dzīvoklis Ezeru 6-7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7896 900 0192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76,10 m</a:t>
                      </a:r>
                      <a:r>
                        <a:rPr lang="lv-LV" sz="1200" kern="100" baseline="30000">
                          <a:effectLst/>
                        </a:rPr>
                        <a:t>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5200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701650"/>
                  </a:ext>
                </a:extLst>
              </a:tr>
              <a:tr h="3631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Dzīvoklis Ezeru 8-6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7896 900 0179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76,20 m</a:t>
                      </a:r>
                      <a:r>
                        <a:rPr lang="lv-LV" sz="1200" kern="100" baseline="30000">
                          <a:effectLst/>
                        </a:rPr>
                        <a:t>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8000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68409"/>
                  </a:ext>
                </a:extLst>
              </a:tr>
              <a:tr h="218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Dārziņš 76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78960050371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0,06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1600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27469"/>
                  </a:ext>
                </a:extLst>
              </a:tr>
              <a:tr h="218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Putni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78960050552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0,1755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2000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05325"/>
                  </a:ext>
                </a:extLst>
              </a:tr>
              <a:tr h="218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Skroderi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78960040251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0,198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1500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89708"/>
                  </a:ext>
                </a:extLst>
              </a:tr>
              <a:tr h="218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Pienenes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78960040279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0,4976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11400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371964"/>
                  </a:ext>
                </a:extLst>
              </a:tr>
              <a:tr h="218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Avotlejas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78960010107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2,9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5000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67355"/>
                  </a:ext>
                </a:extLst>
              </a:tr>
              <a:tr h="3345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Sīļi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78960050643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0,23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1800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8553"/>
                  </a:ext>
                </a:extLst>
              </a:tr>
              <a:tr h="399041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solidFill>
                            <a:srgbClr val="C00000"/>
                          </a:solidFill>
                          <a:effectLst/>
                        </a:rPr>
                        <a:t>Kopā</a:t>
                      </a:r>
                      <a:endParaRPr lang="lv-LV" sz="14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solidFill>
                            <a:srgbClr val="C00000"/>
                          </a:solidFill>
                          <a:effectLst/>
                        </a:rPr>
                        <a:t>39 300</a:t>
                      </a:r>
                      <a:endParaRPr lang="lv-LV" sz="14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5" marR="6799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571083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F1FBEDFB-CC4F-2950-9B53-3FF07B439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1817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5093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89" y="188329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Iestādes 2023. gada ieņēmumu  plāna izpilde (EUR)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99836" y="1660127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>
            <a:cxnSpLocks/>
          </p:cNvCxnSpPr>
          <p:nvPr/>
        </p:nvCxnSpPr>
        <p:spPr>
          <a:xfrm>
            <a:off x="368652" y="1298815"/>
            <a:ext cx="111044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390" y="1844703"/>
            <a:ext cx="6845409" cy="43414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b="1" dirty="0"/>
              <a:t>Plāns – 3967579</a:t>
            </a:r>
          </a:p>
          <a:p>
            <a:pPr marL="0" indent="0">
              <a:buNone/>
            </a:pPr>
            <a:r>
              <a:rPr lang="lv-LV" b="1" dirty="0"/>
              <a:t>Fakts – 3950367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Izpilde  99,57 %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sz="3000" b="1" i="1" dirty="0">
                <a:solidFill>
                  <a:srgbClr val="002060"/>
                </a:solidFill>
              </a:rPr>
              <a:t>no tiem - Iestāžu ieņēmumi (maksas pak.)</a:t>
            </a:r>
          </a:p>
          <a:p>
            <a:pPr marL="0" indent="0">
              <a:buNone/>
            </a:pPr>
            <a:r>
              <a:rPr lang="lv-LV" sz="3000" b="1" i="1" dirty="0">
                <a:solidFill>
                  <a:srgbClr val="002060"/>
                </a:solidFill>
              </a:rPr>
              <a:t>plāns 480166</a:t>
            </a:r>
          </a:p>
          <a:p>
            <a:pPr marL="0" indent="0">
              <a:buNone/>
            </a:pPr>
            <a:r>
              <a:rPr lang="lv-LV" sz="3000" b="1" i="1" dirty="0">
                <a:solidFill>
                  <a:srgbClr val="002060"/>
                </a:solidFill>
              </a:rPr>
              <a:t> fakts 497397</a:t>
            </a:r>
          </a:p>
          <a:p>
            <a:pPr marL="0" indent="0">
              <a:buNone/>
            </a:pPr>
            <a:endParaRPr lang="lv-LV" sz="30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v-LV" sz="3000" b="1" i="1" dirty="0">
                <a:solidFill>
                  <a:srgbClr val="002060"/>
                </a:solidFill>
              </a:rPr>
              <a:t> izpilde 103,59%</a:t>
            </a:r>
          </a:p>
        </p:txBody>
      </p:sp>
    </p:spTree>
    <p:extLst>
      <p:ext uri="{BB962C8B-B14F-4D97-AF65-F5344CB8AC3E}">
        <p14:creationId xmlns:p14="http://schemas.microsoft.com/office/powerpoint/2010/main" val="136198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Iestādes iedzīvotāju skaits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310229" y="1697072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0" y="1456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541" y="1844704"/>
            <a:ext cx="6341258" cy="2576222"/>
          </a:xfrm>
        </p:spPr>
        <p:txBody>
          <a:bodyPr/>
          <a:lstStyle/>
          <a:p>
            <a:pPr marL="0" indent="0">
              <a:buNone/>
            </a:pPr>
            <a:r>
              <a:rPr lang="lv-LV" b="1" dirty="0"/>
              <a:t>Uz 01.01.2023.- 5270</a:t>
            </a:r>
          </a:p>
          <a:p>
            <a:pPr marL="0" indent="0">
              <a:buNone/>
            </a:pPr>
            <a:r>
              <a:rPr lang="lv-LV" b="1" dirty="0"/>
              <a:t>Uz 01.01.2024.  - 5380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dirty="0"/>
              <a:t>Palielinājums 110 iedzīvotāji</a:t>
            </a:r>
          </a:p>
        </p:txBody>
      </p:sp>
    </p:spTree>
    <p:extLst>
      <p:ext uri="{BB962C8B-B14F-4D97-AF65-F5344CB8AC3E}">
        <p14:creationId xmlns:p14="http://schemas.microsoft.com/office/powerpoint/2010/main" val="2603316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Iestādes 2023. gada izdevumu plāna izpilde (EUR)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310229" y="1697072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0" y="1456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234" y="1844703"/>
            <a:ext cx="7799566" cy="4341409"/>
          </a:xfrm>
        </p:spPr>
        <p:txBody>
          <a:bodyPr/>
          <a:lstStyle/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sz="3600" b="1" dirty="0"/>
              <a:t>Plāns – 4 428 591</a:t>
            </a:r>
          </a:p>
          <a:p>
            <a:pPr marL="0" indent="0">
              <a:buNone/>
            </a:pPr>
            <a:r>
              <a:rPr lang="lv-LV" sz="3600" b="1" dirty="0"/>
              <a:t>Fakts – 3 979 928</a:t>
            </a:r>
          </a:p>
          <a:p>
            <a:pPr marL="0" indent="0">
              <a:buNone/>
            </a:pPr>
            <a:endParaRPr lang="lv-LV" sz="3600" b="1" dirty="0"/>
          </a:p>
          <a:p>
            <a:pPr marL="0" indent="0">
              <a:buNone/>
            </a:pPr>
            <a:r>
              <a:rPr lang="lv-LV" sz="3600" b="1" dirty="0"/>
              <a:t>Izpilde 89,87 %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72606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Iestādes 2024. gada budžeta ieņēmumi – 3 682 359 (EUR)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99836" y="1590649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>
            <a:cxnSpLocks/>
          </p:cNvCxnSpPr>
          <p:nvPr/>
        </p:nvCxnSpPr>
        <p:spPr>
          <a:xfrm>
            <a:off x="734291" y="1490813"/>
            <a:ext cx="110420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6EFFE39-CF8F-7095-5321-48D9C6B55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343814"/>
              </p:ext>
            </p:extLst>
          </p:nvPr>
        </p:nvGraphicFramePr>
        <p:xfrm>
          <a:off x="3084945" y="1865745"/>
          <a:ext cx="9239674" cy="515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4403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Iestādes 2023. gada ieņēmumu izpilde un 2024. gada ieņēmumu plāns (EUR)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1455157" y="3213826"/>
            <a:ext cx="5099335" cy="2189015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>
            <a:cxnSpLocks/>
          </p:cNvCxnSpPr>
          <p:nvPr/>
        </p:nvCxnSpPr>
        <p:spPr>
          <a:xfrm flipV="1">
            <a:off x="0" y="1435393"/>
            <a:ext cx="11693236" cy="21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BF700BF5-82D4-6FFB-2BD9-1F0503582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375769"/>
              </p:ext>
            </p:extLst>
          </p:nvPr>
        </p:nvGraphicFramePr>
        <p:xfrm>
          <a:off x="1302327" y="1607361"/>
          <a:ext cx="10515600" cy="435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6182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91" y="205637"/>
            <a:ext cx="10633609" cy="950587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Bahnschrift Condensed" panose="020B0502040204020203" pitchFamily="34" charset="0"/>
              </a:rPr>
              <a:t>Iestādes 2024. gada budžeta izdevumi atbilstoši funkcionālajām kategorijām –                 4 047 248 (EUR)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99836" y="1535230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>
            <a:cxnSpLocks/>
          </p:cNvCxnSpPr>
          <p:nvPr/>
        </p:nvCxnSpPr>
        <p:spPr>
          <a:xfrm>
            <a:off x="169933" y="1051965"/>
            <a:ext cx="94353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05BA8B4-66C5-A4FA-D210-8599DD7EEB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055088"/>
              </p:ext>
            </p:extLst>
          </p:nvPr>
        </p:nvGraphicFramePr>
        <p:xfrm>
          <a:off x="2797551" y="1156224"/>
          <a:ext cx="9392104" cy="486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8035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Iestādes 2023. gada izdevumi un 2024. gada izdevumi plāns (EUR) atbilstoši funkcionālajām kategorijām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810488" y="4578926"/>
            <a:ext cx="3089564" cy="1468582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>
            <a:cxnSpLocks/>
          </p:cNvCxnSpPr>
          <p:nvPr/>
        </p:nvCxnSpPr>
        <p:spPr>
          <a:xfrm flipV="1">
            <a:off x="0" y="1435393"/>
            <a:ext cx="11582400" cy="21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BF700BF5-82D4-6FFB-2BD9-1F0503582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709018"/>
              </p:ext>
            </p:extLst>
          </p:nvPr>
        </p:nvGraphicFramePr>
        <p:xfrm>
          <a:off x="838200" y="1621216"/>
          <a:ext cx="11104418" cy="461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1846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Iestādes 2023. gada izdevumi un 2024. gada izdevumi plāns (EUR) atbilstoši ekonomiskajām kategorijām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332508" y="4391890"/>
            <a:ext cx="2798620" cy="2133602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>
            <a:cxnSpLocks/>
          </p:cNvCxnSpPr>
          <p:nvPr/>
        </p:nvCxnSpPr>
        <p:spPr>
          <a:xfrm>
            <a:off x="0" y="1456658"/>
            <a:ext cx="116378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BF700BF5-82D4-6FFB-2BD9-1F0503582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843226"/>
              </p:ext>
            </p:extLst>
          </p:nvPr>
        </p:nvGraphicFramePr>
        <p:xfrm>
          <a:off x="838200" y="1607360"/>
          <a:ext cx="11229109" cy="4779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9483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95" y="272934"/>
            <a:ext cx="10633609" cy="950587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Bahnschrift Condensed" panose="020B0502040204020203" pitchFamily="34" charset="0"/>
              </a:rPr>
              <a:t>Iestādes 2024. gada budžeta izdevumi atbilstoši ekonomiskajām kategorijām –               4 047 248 (EUR)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103914" y="3567546"/>
            <a:ext cx="3186540" cy="3394366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>
            <a:cxnSpLocks/>
          </p:cNvCxnSpPr>
          <p:nvPr/>
        </p:nvCxnSpPr>
        <p:spPr>
          <a:xfrm>
            <a:off x="928255" y="1024256"/>
            <a:ext cx="103665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05BA8B4-66C5-A4FA-D210-8599DD7EEB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639533"/>
              </p:ext>
            </p:extLst>
          </p:nvPr>
        </p:nvGraphicFramePr>
        <p:xfrm>
          <a:off x="1902691" y="1224501"/>
          <a:ext cx="9392104" cy="501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3809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Naudas līdzekļu atlikums uz gada sākumu (EUR)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99836" y="1535230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1816394" y="1435393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390" y="1844703"/>
            <a:ext cx="6845409" cy="4341409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2023. gadā – 529274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2024. gadā – 431452</a:t>
            </a:r>
          </a:p>
          <a:p>
            <a:pPr marL="0" indent="0">
              <a:buNone/>
            </a:pPr>
            <a:endParaRPr lang="lv-LV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60227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Naudas līdzekļu atlikuma atšifrējums uz 2024. gada sākumu – 431452 EUR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99836" y="1577761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>
            <a:cxnSpLocks/>
          </p:cNvCxnSpPr>
          <p:nvPr/>
        </p:nvCxnSpPr>
        <p:spPr>
          <a:xfrm>
            <a:off x="609600" y="1678331"/>
            <a:ext cx="11194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692" y="1844703"/>
            <a:ext cx="7419108" cy="4341409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>
              <a:buFontTx/>
              <a:buChar char="-"/>
            </a:pPr>
            <a:r>
              <a:rPr lang="lv-LV" sz="3200" b="1" dirty="0"/>
              <a:t>Īres un apsaimniekošanas līdzekļi – 58078</a:t>
            </a:r>
          </a:p>
          <a:p>
            <a:pPr>
              <a:buFontTx/>
              <a:buChar char="-"/>
            </a:pPr>
            <a:r>
              <a:rPr lang="lv-LV" sz="3200" b="1" dirty="0"/>
              <a:t>Līdzekļi no NĪ atsavināšanas - 208434</a:t>
            </a:r>
          </a:p>
          <a:p>
            <a:pPr marL="0" indent="0">
              <a:buNone/>
            </a:pPr>
            <a:r>
              <a:rPr lang="lv-LV" sz="3200" b="1" dirty="0"/>
              <a:t>- Autoceļu fonds - 80718</a:t>
            </a:r>
          </a:p>
          <a:p>
            <a:pPr>
              <a:buFontTx/>
              <a:buChar char="-"/>
            </a:pPr>
            <a:r>
              <a:rPr lang="lv-LV" sz="3200" b="1" dirty="0"/>
              <a:t>Tāmju neizpilde - 84222</a:t>
            </a:r>
          </a:p>
          <a:p>
            <a:pPr marL="0" indent="0">
              <a:buNone/>
            </a:pPr>
            <a:r>
              <a:rPr lang="lv-LV" sz="3200" dirty="0"/>
              <a:t> 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71328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19A1CBC-E0A1-90AA-E84D-B1B42EC1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8766"/>
          </a:xfrm>
        </p:spPr>
        <p:txBody>
          <a:bodyPr>
            <a:normAutofit fontScale="90000"/>
          </a:bodyPr>
          <a:lstStyle/>
          <a:p>
            <a:r>
              <a:rPr lang="lv-LV" sz="4400" dirty="0">
                <a:latin typeface="Bahnschrift Condensed" panose="020B0502040204020203" pitchFamily="34" charset="0"/>
              </a:rPr>
              <a:t>Naudas līdzekļu atlikuma atšifrējums uz 2024. gada sākumu – 431452 EUR</a:t>
            </a:r>
            <a:endParaRPr lang="lv-LV" dirty="0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52732FFE-34C4-3C1C-A9A3-1DE62FD7CA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006789"/>
              </p:ext>
            </p:extLst>
          </p:nvPr>
        </p:nvGraphicFramePr>
        <p:xfrm>
          <a:off x="838200" y="1579419"/>
          <a:ext cx="10702635" cy="491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419504EA-6AF6-F5CC-D39F-A64D61A84AAB}"/>
              </a:ext>
            </a:extLst>
          </p:cNvPr>
          <p:cNvGrpSpPr/>
          <p:nvPr/>
        </p:nvGrpSpPr>
        <p:grpSpPr>
          <a:xfrm rot="16200000">
            <a:off x="-99836" y="1535231"/>
            <a:ext cx="5422606" cy="5222933"/>
            <a:chOff x="10632" y="-23609"/>
            <a:chExt cx="5422606" cy="5222933"/>
          </a:xfrm>
        </p:grpSpPr>
        <p:sp>
          <p:nvSpPr>
            <p:cNvPr id="5" name="Taisnleņķa trīsstūris 4">
              <a:extLst>
                <a:ext uri="{FF2B5EF4-FFF2-40B4-BE49-F238E27FC236}">
                  <a16:creationId xmlns:a16="http://schemas.microsoft.com/office/drawing/2014/main" id="{BB322156-E501-3684-1674-813841AEC548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3A7D84F9-B8D2-0870-6651-62C194F39EB8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331F7F12-2F8C-70D7-F24F-BD6BA9C0D717}"/>
              </a:ext>
            </a:extLst>
          </p:cNvPr>
          <p:cNvCxnSpPr>
            <a:cxnSpLocks/>
          </p:cNvCxnSpPr>
          <p:nvPr/>
        </p:nvCxnSpPr>
        <p:spPr>
          <a:xfrm flipV="1">
            <a:off x="540327" y="1435393"/>
            <a:ext cx="10813472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Iedzīvotāju sadalījums pa pagastiem - 5380 kopā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 flipV="1">
            <a:off x="10022802" y="-712543"/>
            <a:ext cx="1456653" cy="2881742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0" y="1456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1844703"/>
            <a:ext cx="10882744" cy="4341409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Audriņi – 963</a:t>
            </a:r>
          </a:p>
          <a:p>
            <a:pPr marL="0" indent="0">
              <a:buNone/>
            </a:pPr>
            <a:r>
              <a:rPr lang="lv-LV" dirty="0"/>
              <a:t>Bērzgale – 663</a:t>
            </a:r>
          </a:p>
          <a:p>
            <a:pPr marL="0" indent="0">
              <a:buNone/>
            </a:pPr>
            <a:r>
              <a:rPr lang="lv-LV" dirty="0"/>
              <a:t>Ilzeskalns – 611</a:t>
            </a:r>
          </a:p>
          <a:p>
            <a:pPr marL="0" indent="0">
              <a:buNone/>
            </a:pPr>
            <a:r>
              <a:rPr lang="lv-LV" dirty="0"/>
              <a:t>Lendži – 660</a:t>
            </a:r>
          </a:p>
          <a:p>
            <a:pPr marL="0" indent="0">
              <a:buNone/>
            </a:pPr>
            <a:r>
              <a:rPr lang="lv-LV" dirty="0"/>
              <a:t>Nautrēni – 935</a:t>
            </a:r>
          </a:p>
          <a:p>
            <a:pPr marL="0" indent="0">
              <a:buNone/>
            </a:pPr>
            <a:r>
              <a:rPr lang="lv-LV" dirty="0"/>
              <a:t>Vērēmi - 1548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D11A666D-FFC9-31F4-29E8-FFE2F8487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838427"/>
              </p:ext>
            </p:extLst>
          </p:nvPr>
        </p:nvGraphicFramePr>
        <p:xfrm>
          <a:off x="3200399" y="1844703"/>
          <a:ext cx="8375072" cy="4807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5394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Neizpildītās aktivitātes 2023. gadā – 84222 EUR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6437" y="2889158"/>
            <a:ext cx="3975282" cy="3962401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>
            <a:cxnSpLocks/>
          </p:cNvCxnSpPr>
          <p:nvPr/>
        </p:nvCxnSpPr>
        <p:spPr>
          <a:xfrm>
            <a:off x="0" y="1456658"/>
            <a:ext cx="11610109" cy="21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390" y="1844703"/>
            <a:ext cx="6845409" cy="43414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lv-LV" dirty="0"/>
          </a:p>
          <a:p>
            <a:pPr marL="0" indent="0">
              <a:buNone/>
            </a:pPr>
            <a:r>
              <a:rPr lang="lv-LV" dirty="0"/>
              <a:t> 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F586A-621A-FBB3-04AE-58B3D3B651B3}"/>
              </a:ext>
            </a:extLst>
          </p:cNvPr>
          <p:cNvSpPr txBox="1"/>
          <p:nvPr/>
        </p:nvSpPr>
        <p:spPr>
          <a:xfrm>
            <a:off x="3047999" y="3291913"/>
            <a:ext cx="6220692" cy="269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v-LV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Pakalpojumu līdzekļu ekonomija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v-LV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Inventāra līdzekļu ekonomija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v-LV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Saimniecibas</a:t>
            </a:r>
            <a:r>
              <a:rPr lang="lv-LV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preču ekonomija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v-LV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Nepabeigtie remontdarbi Audriņu administratīvajā ēkā</a:t>
            </a:r>
          </a:p>
        </p:txBody>
      </p:sp>
    </p:spTree>
    <p:extLst>
      <p:ext uri="{BB962C8B-B14F-4D97-AF65-F5344CB8AC3E}">
        <p14:creationId xmlns:p14="http://schemas.microsoft.com/office/powerpoint/2010/main" val="1114764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Plānotie aizņēmumi (EUR)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310229" y="1697072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0" y="1456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390" y="1844703"/>
            <a:ext cx="6845409" cy="4341409"/>
          </a:xfrm>
        </p:spPr>
        <p:txBody>
          <a:bodyPr/>
          <a:lstStyle/>
          <a:p>
            <a:pPr marL="0" indent="0">
              <a:buNone/>
            </a:pPr>
            <a:r>
              <a:rPr lang="lv-LV" sz="3600" dirty="0"/>
              <a:t>Netiek plānoti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10372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Aizņēmumu atmaksa (EUR)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310229" y="1697072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0" y="1456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390" y="1844703"/>
            <a:ext cx="6845409" cy="4341409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2023. gadā – 68262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2024. gadā – 66563</a:t>
            </a:r>
          </a:p>
          <a:p>
            <a:pPr marL="0" indent="0">
              <a:buNone/>
            </a:pPr>
            <a:endParaRPr lang="lv-LV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00484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Izdevumu apjoms EUR uz 1 iedzīvotāju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99836" y="1697073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0" y="1456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390" y="1844703"/>
            <a:ext cx="6845409" cy="4341409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2023. gada fakts – 755,20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2024. gada plāns – 752,28</a:t>
            </a:r>
          </a:p>
          <a:p>
            <a:pPr marL="0" indent="0">
              <a:buNone/>
            </a:pPr>
            <a:endParaRPr lang="lv-LV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64238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Vadības dienestu izdevumu apjoms EUR uz 1 iedzīvotāju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99836" y="1535231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0" y="1456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390" y="1844703"/>
            <a:ext cx="6845409" cy="4341409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2023. gada fakts – 83,91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2024. gada plāns – 88,45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07517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Administrācijas atlīdzības apjoms EUR uz 1 iedzīvotāju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310229" y="1697072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0" y="1456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390" y="1844703"/>
            <a:ext cx="6845409" cy="4341409"/>
          </a:xfrm>
        </p:spPr>
        <p:txBody>
          <a:bodyPr/>
          <a:lstStyle/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2023. gada fakts – 60,47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2024. gada plāns – 68,38</a:t>
            </a:r>
          </a:p>
          <a:p>
            <a:pPr marL="0" indent="0">
              <a:buNone/>
            </a:pPr>
            <a:endParaRPr lang="lv-LV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76935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828835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Debitoru parādi uz 01.01.2023. un 01.01.2024. (EUR)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54363" y="2191013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0" y="1456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87DD966-284E-5BF0-1D07-C9EC71827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806747"/>
              </p:ext>
            </p:extLst>
          </p:nvPr>
        </p:nvGraphicFramePr>
        <p:xfrm>
          <a:off x="1764145" y="1321131"/>
          <a:ext cx="10382382" cy="463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8091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Darbs ar debitoriem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479965" y="1915360"/>
            <a:ext cx="5422606" cy="4462672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0" y="1456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922" y="1844703"/>
            <a:ext cx="9381877" cy="4332259"/>
          </a:xfrm>
        </p:spPr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5C8969-AF33-A56A-4DE3-D5AD738C55F5}"/>
              </a:ext>
            </a:extLst>
          </p:cNvPr>
          <p:cNvSpPr txBox="1"/>
          <p:nvPr/>
        </p:nvSpPr>
        <p:spPr>
          <a:xfrm>
            <a:off x="2052761" y="2047896"/>
            <a:ext cx="808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dirty="0"/>
              <a:t>Regulāri tiek izsūtītas atgādinājuma vēstules par parādiem ar nozīmīgām summām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dirty="0"/>
              <a:t>Veikta cenu aptauja par </a:t>
            </a:r>
            <a:r>
              <a:rPr lang="lv-LV" sz="3200" dirty="0" err="1"/>
              <a:t>ārpustiesas</a:t>
            </a:r>
            <a:r>
              <a:rPr lang="lv-LV" sz="3200" dirty="0"/>
              <a:t> parādu atgūšanu un noslēgts līgums SIA «</a:t>
            </a:r>
            <a:r>
              <a:rPr lang="lv-LV" sz="3200" dirty="0" err="1"/>
              <a:t>Conventus</a:t>
            </a:r>
            <a:r>
              <a:rPr lang="lv-LV" sz="32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65753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Nekustāmo īpašuma atsavināšanas līdzekļu plānotais izlietojums 2024. gadā (EUR) – ( 1.)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660828" y="2117487"/>
            <a:ext cx="5422606" cy="4100947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0" y="1456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963" y="1844703"/>
            <a:ext cx="7918836" cy="4332259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Nekustāmo īpašumu uzmērīšana, novērtēšana un tml. – 49000;</a:t>
            </a:r>
          </a:p>
          <a:p>
            <a:r>
              <a:rPr lang="lv-LV" dirty="0"/>
              <a:t>Līdzfinansējums projektam «Nautrēnu apvienības pārvaldes ēkas </a:t>
            </a:r>
            <a:r>
              <a:rPr lang="lv-LV" dirty="0" err="1"/>
              <a:t>Rogovkā</a:t>
            </a:r>
            <a:r>
              <a:rPr lang="lv-LV" dirty="0"/>
              <a:t> energoefektivitātes uzlabošana» – 20096; ( Kopējās projekta izmaksas 271476 EUR)</a:t>
            </a:r>
          </a:p>
          <a:p>
            <a:r>
              <a:rPr lang="lv-LV" dirty="0"/>
              <a:t>Sporta laukumu Nautrēnos un Vērēmos projektēšana – 10000;</a:t>
            </a:r>
          </a:p>
          <a:p>
            <a:r>
              <a:rPr lang="lv-LV" dirty="0"/>
              <a:t>Attīrīšanas ietaises Audriņu administratīvajai ēkai	 - 25000;</a:t>
            </a:r>
          </a:p>
          <a:p>
            <a:r>
              <a:rPr lang="lv-LV" dirty="0"/>
              <a:t>Ārējais apgaismojums Audriņos – 30000;</a:t>
            </a:r>
          </a:p>
          <a:p>
            <a:r>
              <a:rPr lang="lv-LV" dirty="0"/>
              <a:t>Siltuma skaitītāju uzstādīšana Nautrēnos – 4000;</a:t>
            </a:r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89441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Nekustāmo īpašuma atsavināšanas līdzekļu plānotais izlietojums 2024. gadā (EUR) – ( 2.)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412300" y="1920043"/>
            <a:ext cx="5422606" cy="4598005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>
            <a:cxnSpLocks/>
          </p:cNvCxnSpPr>
          <p:nvPr/>
        </p:nvCxnSpPr>
        <p:spPr>
          <a:xfrm>
            <a:off x="215757" y="1435393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963" y="1844703"/>
            <a:ext cx="7918836" cy="4332259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Attīrīšanas iekārtu kompresori Vērēmos – 2000;</a:t>
            </a:r>
          </a:p>
          <a:p>
            <a:r>
              <a:rPr lang="lv-LV" dirty="0"/>
              <a:t>Atdzelžošanas stacijas remonts Bērzgale, Ilzeskalns – 6000;</a:t>
            </a:r>
          </a:p>
          <a:p>
            <a:r>
              <a:rPr lang="lv-LV" dirty="0"/>
              <a:t>Audriņu administratīvās ēkas un kanalizācijas pārbūves sistēmas projekts – 10000;</a:t>
            </a:r>
          </a:p>
          <a:p>
            <a:r>
              <a:rPr lang="lv-LV" dirty="0"/>
              <a:t>Audriņu kultūras nama pagraba remonts un sanitārtehnisko mezglu piemērošana invalīdiem – 10500;</a:t>
            </a:r>
          </a:p>
          <a:p>
            <a:r>
              <a:rPr lang="lv-LV" dirty="0"/>
              <a:t>Apkures katlu nomaiņa Adamovā -50000;</a:t>
            </a:r>
          </a:p>
          <a:p>
            <a:r>
              <a:rPr lang="lv-LV" dirty="0"/>
              <a:t>Tualešu remonts Bērzgales PII- 15000;</a:t>
            </a:r>
          </a:p>
          <a:p>
            <a:r>
              <a:rPr lang="lv-LV" dirty="0"/>
              <a:t>Pārējie </a:t>
            </a:r>
            <a:r>
              <a:rPr lang="lv-LV"/>
              <a:t>- 207069</a:t>
            </a: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2390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Jaundzimušo skaits 2023. gadā, kas deklarēti Nautrēnu apvienības pagastos - 40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99836" y="1535231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>
            <a:cxnSpLocks/>
          </p:cNvCxnSpPr>
          <p:nvPr/>
        </p:nvCxnSpPr>
        <p:spPr>
          <a:xfrm>
            <a:off x="304800" y="1435393"/>
            <a:ext cx="115131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497" y="1844703"/>
            <a:ext cx="5883302" cy="4341409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Audriņi – 5</a:t>
            </a:r>
          </a:p>
          <a:p>
            <a:pPr marL="0" indent="0">
              <a:buNone/>
            </a:pPr>
            <a:r>
              <a:rPr lang="lv-LV" dirty="0"/>
              <a:t>Bērzgale – 8</a:t>
            </a:r>
          </a:p>
          <a:p>
            <a:pPr marL="0" indent="0">
              <a:buNone/>
            </a:pPr>
            <a:r>
              <a:rPr lang="lv-LV" dirty="0"/>
              <a:t>Ilzeskalns – 3</a:t>
            </a:r>
          </a:p>
          <a:p>
            <a:pPr marL="0" indent="0">
              <a:buNone/>
            </a:pPr>
            <a:r>
              <a:rPr lang="lv-LV" dirty="0"/>
              <a:t>Lendži – 4</a:t>
            </a:r>
          </a:p>
          <a:p>
            <a:pPr marL="0" indent="0">
              <a:buNone/>
            </a:pPr>
            <a:r>
              <a:rPr lang="lv-LV" dirty="0"/>
              <a:t>Nautrēni – 7</a:t>
            </a:r>
          </a:p>
          <a:p>
            <a:pPr marL="0" indent="0">
              <a:buNone/>
            </a:pPr>
            <a:r>
              <a:rPr lang="lv-LV" dirty="0"/>
              <a:t>Vērēmi - 13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44248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0992757-C75E-A268-3D56-71140533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1907"/>
            <a:ext cx="1051560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Nautrēnu apvienības pārvaldes autoceļu un ielu finansēšanai paredzētais valsts budžeta autoceļu fonda mērķdotācijas izlietojums  2023-2025.gadam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003F842A-F7E1-4937-959E-213A88A38DB5}"/>
              </a:ext>
            </a:extLst>
          </p:cNvPr>
          <p:cNvCxnSpPr>
            <a:cxnSpLocks/>
          </p:cNvCxnSpPr>
          <p:nvPr/>
        </p:nvCxnSpPr>
        <p:spPr>
          <a:xfrm>
            <a:off x="215757" y="1435393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7562B4E-D695-F5F2-BCF0-0AC883D68BCB}"/>
              </a:ext>
            </a:extLst>
          </p:cNvPr>
          <p:cNvSpPr txBox="1"/>
          <p:nvPr/>
        </p:nvSpPr>
        <p:spPr>
          <a:xfrm>
            <a:off x="2802276" y="1476615"/>
            <a:ext cx="6097712" cy="705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Audriņu pagasta teritorija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Ceļu seguma plānotie darbi</a:t>
            </a:r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17E15DCA-3485-AFD1-56B9-855A518F5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09643"/>
              </p:ext>
            </p:extLst>
          </p:nvPr>
        </p:nvGraphicFramePr>
        <p:xfrm>
          <a:off x="844826" y="2237654"/>
          <a:ext cx="10508976" cy="1655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1105">
                  <a:extLst>
                    <a:ext uri="{9D8B030D-6E8A-4147-A177-3AD203B41FA5}">
                      <a16:colId xmlns:a16="http://schemas.microsoft.com/office/drawing/2014/main" val="1733339812"/>
                    </a:ext>
                  </a:extLst>
                </a:gridCol>
                <a:gridCol w="1052194">
                  <a:extLst>
                    <a:ext uri="{9D8B030D-6E8A-4147-A177-3AD203B41FA5}">
                      <a16:colId xmlns:a16="http://schemas.microsoft.com/office/drawing/2014/main" val="447275737"/>
                    </a:ext>
                  </a:extLst>
                </a:gridCol>
                <a:gridCol w="1381797">
                  <a:extLst>
                    <a:ext uri="{9D8B030D-6E8A-4147-A177-3AD203B41FA5}">
                      <a16:colId xmlns:a16="http://schemas.microsoft.com/office/drawing/2014/main" val="1678216249"/>
                    </a:ext>
                  </a:extLst>
                </a:gridCol>
                <a:gridCol w="1953532">
                  <a:extLst>
                    <a:ext uri="{9D8B030D-6E8A-4147-A177-3AD203B41FA5}">
                      <a16:colId xmlns:a16="http://schemas.microsoft.com/office/drawing/2014/main" val="1497347229"/>
                    </a:ext>
                  </a:extLst>
                </a:gridCol>
                <a:gridCol w="1457860">
                  <a:extLst>
                    <a:ext uri="{9D8B030D-6E8A-4147-A177-3AD203B41FA5}">
                      <a16:colId xmlns:a16="http://schemas.microsoft.com/office/drawing/2014/main" val="3104842924"/>
                    </a:ext>
                  </a:extLst>
                </a:gridCol>
                <a:gridCol w="1499693">
                  <a:extLst>
                    <a:ext uri="{9D8B030D-6E8A-4147-A177-3AD203B41FA5}">
                      <a16:colId xmlns:a16="http://schemas.microsoft.com/office/drawing/2014/main" val="1998771209"/>
                    </a:ext>
                  </a:extLst>
                </a:gridCol>
                <a:gridCol w="1542795">
                  <a:extLst>
                    <a:ext uri="{9D8B030D-6E8A-4147-A177-3AD203B41FA5}">
                      <a16:colId xmlns:a16="http://schemas.microsoft.com/office/drawing/2014/main" val="2165941295"/>
                    </a:ext>
                  </a:extLst>
                </a:gridCol>
              </a:tblGrid>
              <a:tr h="32933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Ceļa Nr., nosaukums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Posms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Platība, m2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Materiāli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Apjoms, m3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Plānotās izmaksas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Plānotais realizācijas gads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337392"/>
                  </a:ext>
                </a:extLst>
              </a:tr>
              <a:tr h="32933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4210 </a:t>
                      </a:r>
                      <a:r>
                        <a:rPr lang="lv-LV" sz="1100" dirty="0" err="1">
                          <a:solidFill>
                            <a:srgbClr val="7030A0"/>
                          </a:solidFill>
                          <a:effectLst/>
                        </a:rPr>
                        <a:t>Krīvmaizes</a:t>
                      </a: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-Mežāre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4,710-6,480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8x1770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Drupinātās grants </a:t>
                      </a:r>
                      <a:r>
                        <a:rPr lang="lv-LV" sz="1100" dirty="0" err="1">
                          <a:effectLst/>
                        </a:rPr>
                        <a:t>škembas</a:t>
                      </a:r>
                      <a:r>
                        <a:rPr lang="lv-LV" sz="1100" dirty="0">
                          <a:effectLst/>
                        </a:rPr>
                        <a:t> 16-32 mm frakcija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708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16000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2024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158568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4223 Kuciņi-Strankaļi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1,200-1,400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5x200= 1000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Dolomīta šķembas 0-32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100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2000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2024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57764"/>
                  </a:ext>
                </a:extLst>
              </a:tr>
              <a:tr h="4255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4216 L.Puderova-Ķipļuki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Dažādi posmi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6x5000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aptuveni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Drupināta grants 0-32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Tiks noskaidrots pavasara apsekošanā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Līdz 60000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2024-2025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493249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72805"/>
                  </a:ext>
                </a:extLst>
              </a:tr>
              <a:tr h="1141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Dārzu iela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0,080-0,120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4x40=160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Drupināta grants 0-32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14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280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2023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784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5177846-0651-50A1-2231-C763CAD1318B}"/>
              </a:ext>
            </a:extLst>
          </p:cNvPr>
          <p:cNvSpPr txBox="1"/>
          <p:nvPr/>
        </p:nvSpPr>
        <p:spPr>
          <a:xfrm>
            <a:off x="2964951" y="3792496"/>
            <a:ext cx="6097712" cy="738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Pārējie būtiskie ceļu uzturēšanas darbi</a:t>
            </a:r>
          </a:p>
        </p:txBody>
      </p:sp>
      <p:graphicFrame>
        <p:nvGraphicFramePr>
          <p:cNvPr id="11" name="Tabula 10">
            <a:extLst>
              <a:ext uri="{FF2B5EF4-FFF2-40B4-BE49-F238E27FC236}">
                <a16:creationId xmlns:a16="http://schemas.microsoft.com/office/drawing/2014/main" id="{4C3BA62B-335A-AE71-D0E1-FCB509B3C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89273"/>
              </p:ext>
            </p:extLst>
          </p:nvPr>
        </p:nvGraphicFramePr>
        <p:xfrm>
          <a:off x="838200" y="4530903"/>
          <a:ext cx="10515602" cy="2045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0168">
                  <a:extLst>
                    <a:ext uri="{9D8B030D-6E8A-4147-A177-3AD203B41FA5}">
                      <a16:colId xmlns:a16="http://schemas.microsoft.com/office/drawing/2014/main" val="3750718508"/>
                    </a:ext>
                  </a:extLst>
                </a:gridCol>
                <a:gridCol w="2628901">
                  <a:extLst>
                    <a:ext uri="{9D8B030D-6E8A-4147-A177-3AD203B41FA5}">
                      <a16:colId xmlns:a16="http://schemas.microsoft.com/office/drawing/2014/main" val="1432794999"/>
                    </a:ext>
                  </a:extLst>
                </a:gridCol>
                <a:gridCol w="2628901">
                  <a:extLst>
                    <a:ext uri="{9D8B030D-6E8A-4147-A177-3AD203B41FA5}">
                      <a16:colId xmlns:a16="http://schemas.microsoft.com/office/drawing/2014/main" val="1649664317"/>
                    </a:ext>
                  </a:extLst>
                </a:gridCol>
                <a:gridCol w="2627632">
                  <a:extLst>
                    <a:ext uri="{9D8B030D-6E8A-4147-A177-3AD203B41FA5}">
                      <a16:colId xmlns:a16="http://schemas.microsoft.com/office/drawing/2014/main" val="869077687"/>
                    </a:ext>
                  </a:extLst>
                </a:gridCol>
              </a:tblGrid>
              <a:tr h="1606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Darbi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Ceļš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Adrese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Plānotās izmaksas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99986"/>
                  </a:ext>
                </a:extLst>
              </a:tr>
              <a:tr h="42428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 err="1">
                          <a:solidFill>
                            <a:srgbClr val="7030A0"/>
                          </a:solidFill>
                          <a:effectLst/>
                        </a:rPr>
                        <a:t>Sāngrāvja</a:t>
                      </a: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 atjaunošana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4213 </a:t>
                      </a:r>
                      <a:r>
                        <a:rPr lang="lv-LV" sz="1100" dirty="0" err="1">
                          <a:effectLst/>
                        </a:rPr>
                        <a:t>Fiļkina-Silinīki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1,300-1,500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855919"/>
                  </a:ext>
                </a:extLst>
              </a:tr>
              <a:tr h="31216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Caurteka 0,4x8 m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4204  </a:t>
                      </a:r>
                      <a:r>
                        <a:rPr lang="lv-LV" sz="1100" dirty="0" err="1">
                          <a:effectLst/>
                        </a:rPr>
                        <a:t>L.Puderova-Samrekovka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0,100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1500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438560"/>
                  </a:ext>
                </a:extLst>
              </a:tr>
              <a:tr h="1606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Caurteka 0,4x9 m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4221Audriņi-Zarečje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0,980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1600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36416"/>
                  </a:ext>
                </a:extLst>
              </a:tr>
              <a:tr h="47160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Sāngrāvja atjaunošana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4216 L.Puderova-Kipļuki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0,0-0,120 ceļa sākumā </a:t>
                      </a:r>
                      <a:r>
                        <a:rPr lang="lv-LV" sz="1100" dirty="0" err="1">
                          <a:effectLst/>
                        </a:rPr>
                        <a:t>sāngrāvis</a:t>
                      </a:r>
                      <a:r>
                        <a:rPr lang="lv-LV" sz="1100" dirty="0">
                          <a:effectLst/>
                        </a:rPr>
                        <a:t>, apaugums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1200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21556"/>
                  </a:ext>
                </a:extLst>
              </a:tr>
              <a:tr h="47160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Ceļa trases atjaunošana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4240 Goruškas-Hvorobina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0,670-1,510 no </a:t>
                      </a:r>
                      <a:r>
                        <a:rPr lang="lv-LV" sz="1100" dirty="0" err="1">
                          <a:effectLst/>
                        </a:rPr>
                        <a:t>Hvorobinas</a:t>
                      </a:r>
                      <a:r>
                        <a:rPr lang="lv-LV" sz="1100" dirty="0">
                          <a:effectLst/>
                        </a:rPr>
                        <a:t> kapsētas līdz dambim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16800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46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821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9412FC1D-944F-D881-7039-82EFED66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Nautrēnu apvienības pārvaldes autoceļu un ielu finansēšanai paredzētais valsts budžeta autoceļu fonda mērķdotācijas izlietojums  2023-2025.gadam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BB4C641E-C223-7374-4B04-5D3D37BF1F3A}"/>
              </a:ext>
            </a:extLst>
          </p:cNvPr>
          <p:cNvCxnSpPr>
            <a:cxnSpLocks/>
          </p:cNvCxnSpPr>
          <p:nvPr/>
        </p:nvCxnSpPr>
        <p:spPr>
          <a:xfrm>
            <a:off x="215757" y="1435393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9CB015-897D-E404-946A-469B48FB2EBB}"/>
              </a:ext>
            </a:extLst>
          </p:cNvPr>
          <p:cNvSpPr txBox="1"/>
          <p:nvPr/>
        </p:nvSpPr>
        <p:spPr>
          <a:xfrm>
            <a:off x="2812551" y="1444835"/>
            <a:ext cx="6097712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Bērzgales pagasta teritorija</a:t>
            </a:r>
            <a:endParaRPr lang="lv-LV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BA93D-7D71-68C1-0CF5-8FBAF4D53C99}"/>
              </a:ext>
            </a:extLst>
          </p:cNvPr>
          <p:cNvSpPr txBox="1"/>
          <p:nvPr/>
        </p:nvSpPr>
        <p:spPr>
          <a:xfrm>
            <a:off x="2812551" y="1818335"/>
            <a:ext cx="6097712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Ceļu seguma plānotie darbi</a:t>
            </a:r>
          </a:p>
        </p:txBody>
      </p:sp>
      <p:graphicFrame>
        <p:nvGraphicFramePr>
          <p:cNvPr id="9" name="Tabula 8">
            <a:extLst>
              <a:ext uri="{FF2B5EF4-FFF2-40B4-BE49-F238E27FC236}">
                <a16:creationId xmlns:a16="http://schemas.microsoft.com/office/drawing/2014/main" id="{2792A253-64F2-1EAE-F96D-C5BF96F45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37974"/>
              </p:ext>
            </p:extLst>
          </p:nvPr>
        </p:nvGraphicFramePr>
        <p:xfrm>
          <a:off x="667819" y="2288192"/>
          <a:ext cx="10767319" cy="1907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7793">
                  <a:extLst>
                    <a:ext uri="{9D8B030D-6E8A-4147-A177-3AD203B41FA5}">
                      <a16:colId xmlns:a16="http://schemas.microsoft.com/office/drawing/2014/main" val="3177856331"/>
                    </a:ext>
                  </a:extLst>
                </a:gridCol>
                <a:gridCol w="1453640">
                  <a:extLst>
                    <a:ext uri="{9D8B030D-6E8A-4147-A177-3AD203B41FA5}">
                      <a16:colId xmlns:a16="http://schemas.microsoft.com/office/drawing/2014/main" val="3784052862"/>
                    </a:ext>
                  </a:extLst>
                </a:gridCol>
                <a:gridCol w="1214828">
                  <a:extLst>
                    <a:ext uri="{9D8B030D-6E8A-4147-A177-3AD203B41FA5}">
                      <a16:colId xmlns:a16="http://schemas.microsoft.com/office/drawing/2014/main" val="2746264929"/>
                    </a:ext>
                  </a:extLst>
                </a:gridCol>
                <a:gridCol w="2172672">
                  <a:extLst>
                    <a:ext uri="{9D8B030D-6E8A-4147-A177-3AD203B41FA5}">
                      <a16:colId xmlns:a16="http://schemas.microsoft.com/office/drawing/2014/main" val="3798967676"/>
                    </a:ext>
                  </a:extLst>
                </a:gridCol>
                <a:gridCol w="1271936">
                  <a:extLst>
                    <a:ext uri="{9D8B030D-6E8A-4147-A177-3AD203B41FA5}">
                      <a16:colId xmlns:a16="http://schemas.microsoft.com/office/drawing/2014/main" val="4292933531"/>
                    </a:ext>
                  </a:extLst>
                </a:gridCol>
                <a:gridCol w="1406915">
                  <a:extLst>
                    <a:ext uri="{9D8B030D-6E8A-4147-A177-3AD203B41FA5}">
                      <a16:colId xmlns:a16="http://schemas.microsoft.com/office/drawing/2014/main" val="252959013"/>
                    </a:ext>
                  </a:extLst>
                </a:gridCol>
                <a:gridCol w="1579535">
                  <a:extLst>
                    <a:ext uri="{9D8B030D-6E8A-4147-A177-3AD203B41FA5}">
                      <a16:colId xmlns:a16="http://schemas.microsoft.com/office/drawing/2014/main" val="379686425"/>
                    </a:ext>
                  </a:extLst>
                </a:gridCol>
              </a:tblGrid>
              <a:tr h="3737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Ceļa Nr., nosaukums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Posms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Platība, m2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Materiāli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Apjoms, m3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Plānotās izmaksas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Plānotais realizācijas gads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99364"/>
                  </a:ext>
                </a:extLst>
              </a:tr>
              <a:tr h="2474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Ezerkrasta iela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0,55-0,75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Drupinātā grants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2023.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32677"/>
                  </a:ext>
                </a:extLst>
              </a:tr>
              <a:tr h="3737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Šķērsiela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0-0,240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Vienlaidus bedrīšu remonts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2024.-2025.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605903"/>
                  </a:ext>
                </a:extLst>
              </a:tr>
              <a:tr h="1561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60217"/>
                  </a:ext>
                </a:extLst>
              </a:tr>
              <a:tr h="2474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4402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Vairāki posmi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Drupinātā grants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2024.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049832"/>
                  </a:ext>
                </a:extLst>
              </a:tr>
              <a:tr h="2474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4403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Vairāki posmi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Drupinātā grants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2023.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58437"/>
                  </a:ext>
                </a:extLst>
              </a:tr>
              <a:tr h="2474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4403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4,0-4,6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Drupinātā grants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2024.-2025.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0046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FAED82B-D941-BFBF-0C97-04DF4E686B68}"/>
              </a:ext>
            </a:extLst>
          </p:cNvPr>
          <p:cNvSpPr txBox="1"/>
          <p:nvPr/>
        </p:nvSpPr>
        <p:spPr>
          <a:xfrm>
            <a:off x="3047144" y="4254720"/>
            <a:ext cx="6097712" cy="705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lv-LV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Pārējie būtiskie ceļu uzturēšanas darbi</a:t>
            </a:r>
          </a:p>
        </p:txBody>
      </p:sp>
      <p:graphicFrame>
        <p:nvGraphicFramePr>
          <p:cNvPr id="12" name="Tabula 11">
            <a:extLst>
              <a:ext uri="{FF2B5EF4-FFF2-40B4-BE49-F238E27FC236}">
                <a16:creationId xmlns:a16="http://schemas.microsoft.com/office/drawing/2014/main" id="{CF669729-D67D-0B29-520A-A3FB49AD0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47804"/>
              </p:ext>
            </p:extLst>
          </p:nvPr>
        </p:nvGraphicFramePr>
        <p:xfrm>
          <a:off x="667819" y="5126804"/>
          <a:ext cx="10767320" cy="1366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1830">
                  <a:extLst>
                    <a:ext uri="{9D8B030D-6E8A-4147-A177-3AD203B41FA5}">
                      <a16:colId xmlns:a16="http://schemas.microsoft.com/office/drawing/2014/main" val="4129502595"/>
                    </a:ext>
                  </a:extLst>
                </a:gridCol>
                <a:gridCol w="2691830">
                  <a:extLst>
                    <a:ext uri="{9D8B030D-6E8A-4147-A177-3AD203B41FA5}">
                      <a16:colId xmlns:a16="http://schemas.microsoft.com/office/drawing/2014/main" val="1580199268"/>
                    </a:ext>
                  </a:extLst>
                </a:gridCol>
                <a:gridCol w="2691830">
                  <a:extLst>
                    <a:ext uri="{9D8B030D-6E8A-4147-A177-3AD203B41FA5}">
                      <a16:colId xmlns:a16="http://schemas.microsoft.com/office/drawing/2014/main" val="3559971353"/>
                    </a:ext>
                  </a:extLst>
                </a:gridCol>
                <a:gridCol w="2691830">
                  <a:extLst>
                    <a:ext uri="{9D8B030D-6E8A-4147-A177-3AD203B41FA5}">
                      <a16:colId xmlns:a16="http://schemas.microsoft.com/office/drawing/2014/main" val="2110097191"/>
                    </a:ext>
                  </a:extLst>
                </a:gridCol>
              </a:tblGrid>
              <a:tr h="22438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Darbi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Ceļš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Adrese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Plānotās izmaksas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69115"/>
                  </a:ext>
                </a:extLst>
              </a:tr>
              <a:tr h="22438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986322"/>
                  </a:ext>
                </a:extLst>
              </a:tr>
              <a:tr h="4586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 err="1">
                          <a:solidFill>
                            <a:srgbClr val="7030A0"/>
                          </a:solidFill>
                          <a:effectLst/>
                        </a:rPr>
                        <a:t>Sāngrāvju</a:t>
                      </a: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 atjaunošana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4403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00546"/>
                  </a:ext>
                </a:extLst>
              </a:tr>
              <a:tr h="4586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 err="1">
                          <a:solidFill>
                            <a:srgbClr val="7030A0"/>
                          </a:solidFill>
                          <a:effectLst/>
                        </a:rPr>
                        <a:t>Sāngrāvju</a:t>
                      </a: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 atjaunošana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4409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3,4-4,0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2024.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09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803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91EB9B-0C82-B9A8-D01C-72594C09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93"/>
            <a:ext cx="10515600" cy="1006868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Nautrēnu apvienības pārvaldes autoceļu un ielu finansēšanai paredzētais valsts budžeta autoceļu fonda mērķdotācijas izlietojums  2023-2025.gadam</a:t>
            </a:r>
            <a:endParaRPr lang="lv-LV" sz="2800" dirty="0">
              <a:latin typeface="Bahnschrift Condensed" panose="020B0502040204020203" pitchFamily="34" charset="0"/>
            </a:endParaRPr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4528BEF5-DCDA-AFD6-D96F-E9FC4C3B907D}"/>
              </a:ext>
            </a:extLst>
          </p:cNvPr>
          <p:cNvCxnSpPr>
            <a:cxnSpLocks/>
          </p:cNvCxnSpPr>
          <p:nvPr/>
        </p:nvCxnSpPr>
        <p:spPr>
          <a:xfrm>
            <a:off x="205483" y="122991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DF1F26-A09C-C5C2-60EC-ED0543EB1F33}"/>
              </a:ext>
            </a:extLst>
          </p:cNvPr>
          <p:cNvSpPr txBox="1"/>
          <p:nvPr/>
        </p:nvSpPr>
        <p:spPr>
          <a:xfrm>
            <a:off x="2632753" y="1238083"/>
            <a:ext cx="6097712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Ilzeskalna pagasta teritorija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C4247-8AAC-02BE-5AD2-5164CBAB4C8D}"/>
              </a:ext>
            </a:extLst>
          </p:cNvPr>
          <p:cNvSpPr txBox="1"/>
          <p:nvPr/>
        </p:nvSpPr>
        <p:spPr>
          <a:xfrm>
            <a:off x="2632753" y="1580293"/>
            <a:ext cx="6097712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Ceļu seguma plānotie darbi</a:t>
            </a:r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0B933622-5BC7-DE6E-1DD4-DBB117D92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34492"/>
              </p:ext>
            </p:extLst>
          </p:nvPr>
        </p:nvGraphicFramePr>
        <p:xfrm>
          <a:off x="619874" y="2024009"/>
          <a:ext cx="10952252" cy="4242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634">
                  <a:extLst>
                    <a:ext uri="{9D8B030D-6E8A-4147-A177-3AD203B41FA5}">
                      <a16:colId xmlns:a16="http://schemas.microsoft.com/office/drawing/2014/main" val="3168544593"/>
                    </a:ext>
                  </a:extLst>
                </a:gridCol>
                <a:gridCol w="1423365">
                  <a:extLst>
                    <a:ext uri="{9D8B030D-6E8A-4147-A177-3AD203B41FA5}">
                      <a16:colId xmlns:a16="http://schemas.microsoft.com/office/drawing/2014/main" val="1964881112"/>
                    </a:ext>
                  </a:extLst>
                </a:gridCol>
                <a:gridCol w="1412596">
                  <a:extLst>
                    <a:ext uri="{9D8B030D-6E8A-4147-A177-3AD203B41FA5}">
                      <a16:colId xmlns:a16="http://schemas.microsoft.com/office/drawing/2014/main" val="970619157"/>
                    </a:ext>
                  </a:extLst>
                </a:gridCol>
                <a:gridCol w="1759808">
                  <a:extLst>
                    <a:ext uri="{9D8B030D-6E8A-4147-A177-3AD203B41FA5}">
                      <a16:colId xmlns:a16="http://schemas.microsoft.com/office/drawing/2014/main" val="328780448"/>
                    </a:ext>
                  </a:extLst>
                </a:gridCol>
                <a:gridCol w="1622506">
                  <a:extLst>
                    <a:ext uri="{9D8B030D-6E8A-4147-A177-3AD203B41FA5}">
                      <a16:colId xmlns:a16="http://schemas.microsoft.com/office/drawing/2014/main" val="3194453240"/>
                    </a:ext>
                  </a:extLst>
                </a:gridCol>
                <a:gridCol w="1404677">
                  <a:extLst>
                    <a:ext uri="{9D8B030D-6E8A-4147-A177-3AD203B41FA5}">
                      <a16:colId xmlns:a16="http://schemas.microsoft.com/office/drawing/2014/main" val="4042848545"/>
                    </a:ext>
                  </a:extLst>
                </a:gridCol>
                <a:gridCol w="1606666">
                  <a:extLst>
                    <a:ext uri="{9D8B030D-6E8A-4147-A177-3AD203B41FA5}">
                      <a16:colId xmlns:a16="http://schemas.microsoft.com/office/drawing/2014/main" val="956610239"/>
                    </a:ext>
                  </a:extLst>
                </a:gridCol>
              </a:tblGrid>
              <a:tr h="3493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Ceļa Nr., nosaukums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Posms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Platība, m2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Materiāli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Apjoms, m3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Plānotās izmaksas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Plānotais realizācijas gads</a:t>
                      </a:r>
                      <a:endParaRPr lang="lv-LV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0481"/>
                  </a:ext>
                </a:extLst>
              </a:tr>
              <a:tr h="2782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5823 Vorkaļi-Čakši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1,200-2,100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4050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Smilts-grants maisījums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500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8300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 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91992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5805 Plešaunieki-Zagorje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Pagarināt līdz Audriņu pag. robežai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4050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Smilts-grants maisījums no Audriņu karjera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1500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453344"/>
                  </a:ext>
                </a:extLst>
              </a:tr>
              <a:tr h="1635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5804 Zači-</a:t>
                      </a:r>
                      <a:r>
                        <a:rPr lang="lv-LV" sz="1000" dirty="0" err="1">
                          <a:solidFill>
                            <a:srgbClr val="7030A0"/>
                          </a:solidFill>
                          <a:effectLst/>
                        </a:rPr>
                        <a:t>Majevka</a:t>
                      </a: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endParaRPr lang="lv-LV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0,360-1,000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2880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Smilts-grants maisījums 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120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5100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2024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26627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5826 Šķerbinieki-Jekimāni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0,480-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0,860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4x 380=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1520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Smilts-grants maisījums 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150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3750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2023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00917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5829 Ilzeskalns-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Zači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0.300-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0.400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4x100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400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Smilts-grants maisījums 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75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1875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2023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609680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5807 Kipļuki-Zarečka-Pilcene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0,350-1,000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5x650=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3250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šķembas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250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12500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2024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462966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5809 Ilzeskalns-Berjozovka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0,00-0,400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4x400=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1600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Smilts-grants maisījums 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150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3750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2024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315199"/>
                  </a:ext>
                </a:extLst>
              </a:tr>
              <a:tr h="9296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5814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Čudarāni-Ērzeļova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0-0,180;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0,950-1,00;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1.150-1,250;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1,700-1,800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4x430=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1720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Smilts-grants maisījums 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200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5000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2025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54101"/>
                  </a:ext>
                </a:extLst>
              </a:tr>
              <a:tr h="36486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5818 Ilzeskalns-Skola</a:t>
                      </a:r>
                      <a:endParaRPr lang="lv-LV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0,00-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0,465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1488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Aukstais asfalts vai šķembas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500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25000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2025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5" marR="432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864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B7E62D7-3EB6-054C-BE0E-A408F02C002C}"/>
              </a:ext>
            </a:extLst>
          </p:cNvPr>
          <p:cNvSpPr txBox="1"/>
          <p:nvPr/>
        </p:nvSpPr>
        <p:spPr>
          <a:xfrm>
            <a:off x="2632753" y="1229910"/>
            <a:ext cx="6097712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Ilzeskalna pagasta teritorija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67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9952044-E468-B2A7-A0F6-D5328AD3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Nautrēnu apvienības pārvaldes autoceļu un ielu finansēšanai paredzētais valsts budžeta autoceļu fonda mērķdotācijas izlietojums  2023-2025.gadam</a:t>
            </a:r>
            <a:endParaRPr lang="lv-LV" sz="2800" dirty="0">
              <a:latin typeface="Bahnschrift Condensed" panose="020B0502040204020203" pitchFamily="34" charset="0"/>
            </a:endParaRPr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475BFF8A-3378-DF34-94EE-38B4704321B3}"/>
              </a:ext>
            </a:extLst>
          </p:cNvPr>
          <p:cNvCxnSpPr>
            <a:cxnSpLocks/>
          </p:cNvCxnSpPr>
          <p:nvPr/>
        </p:nvCxnSpPr>
        <p:spPr>
          <a:xfrm>
            <a:off x="236305" y="1825811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B0C009B-A0BB-49B8-9C67-3B6E8C85DA4A}"/>
              </a:ext>
            </a:extLst>
          </p:cNvPr>
          <p:cNvSpPr txBox="1"/>
          <p:nvPr/>
        </p:nvSpPr>
        <p:spPr>
          <a:xfrm>
            <a:off x="3804007" y="2076971"/>
            <a:ext cx="6097712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Ilzeskalna pagasta teritorija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3665C-FB2C-834D-851F-0F070DE606E7}"/>
              </a:ext>
            </a:extLst>
          </p:cNvPr>
          <p:cNvSpPr txBox="1"/>
          <p:nvPr/>
        </p:nvSpPr>
        <p:spPr>
          <a:xfrm>
            <a:off x="3690991" y="2497964"/>
            <a:ext cx="6097712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Pārējie būtiskie ceļu uzturēšanas darbi</a:t>
            </a:r>
          </a:p>
        </p:txBody>
      </p:sp>
      <p:graphicFrame>
        <p:nvGraphicFramePr>
          <p:cNvPr id="11" name="Tabula 10">
            <a:extLst>
              <a:ext uri="{FF2B5EF4-FFF2-40B4-BE49-F238E27FC236}">
                <a16:creationId xmlns:a16="http://schemas.microsoft.com/office/drawing/2014/main" id="{37E17192-F33D-1ED3-46ED-AAFABAF7D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93631"/>
              </p:ext>
            </p:extLst>
          </p:nvPr>
        </p:nvGraphicFramePr>
        <p:xfrm>
          <a:off x="647272" y="2882506"/>
          <a:ext cx="10870062" cy="3379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5221">
                  <a:extLst>
                    <a:ext uri="{9D8B030D-6E8A-4147-A177-3AD203B41FA5}">
                      <a16:colId xmlns:a16="http://schemas.microsoft.com/office/drawing/2014/main" val="925355845"/>
                    </a:ext>
                  </a:extLst>
                </a:gridCol>
                <a:gridCol w="2714947">
                  <a:extLst>
                    <a:ext uri="{9D8B030D-6E8A-4147-A177-3AD203B41FA5}">
                      <a16:colId xmlns:a16="http://schemas.microsoft.com/office/drawing/2014/main" val="3354172177"/>
                    </a:ext>
                  </a:extLst>
                </a:gridCol>
                <a:gridCol w="2714947">
                  <a:extLst>
                    <a:ext uri="{9D8B030D-6E8A-4147-A177-3AD203B41FA5}">
                      <a16:colId xmlns:a16="http://schemas.microsoft.com/office/drawing/2014/main" val="3407541758"/>
                    </a:ext>
                  </a:extLst>
                </a:gridCol>
                <a:gridCol w="2714947">
                  <a:extLst>
                    <a:ext uri="{9D8B030D-6E8A-4147-A177-3AD203B41FA5}">
                      <a16:colId xmlns:a16="http://schemas.microsoft.com/office/drawing/2014/main" val="1100113365"/>
                    </a:ext>
                  </a:extLst>
                </a:gridCol>
              </a:tblGrid>
              <a:tr h="2629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Darbi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Ceļš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Adrese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Plānotās izmaksas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71171"/>
                  </a:ext>
                </a:extLst>
              </a:tr>
              <a:tr h="27311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Caurteka 0,8x8 m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5801 Zači-Danči-Sološnieki-Šaraki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 err="1">
                          <a:effectLst/>
                        </a:rPr>
                        <a:t>Sološnieki</a:t>
                      </a:r>
                      <a:r>
                        <a:rPr lang="lv-LV" sz="1100" dirty="0">
                          <a:effectLst/>
                        </a:rPr>
                        <a:t>  6,333 km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1000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63173"/>
                  </a:ext>
                </a:extLst>
              </a:tr>
              <a:tr h="41261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Caurteka 1,2x10 m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5815 Ilzeskalns -Stogoršņi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 err="1">
                          <a:effectLst/>
                        </a:rPr>
                        <a:t>Stogoršnu</a:t>
                      </a:r>
                      <a:r>
                        <a:rPr lang="lv-LV" sz="1100" dirty="0">
                          <a:effectLst/>
                        </a:rPr>
                        <a:t> ezera dienvidaustrumu gals, 0,720 km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1800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279649"/>
                  </a:ext>
                </a:extLst>
              </a:tr>
              <a:tr h="35288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Caurteka 0,4x8 m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5826 Šķerbinieki-Jekimāni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0,600km;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0,700km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1500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884499"/>
                  </a:ext>
                </a:extLst>
              </a:tr>
              <a:tr h="133616">
                <a:tc row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 err="1">
                          <a:solidFill>
                            <a:srgbClr val="7030A0"/>
                          </a:solidFill>
                          <a:effectLst/>
                        </a:rPr>
                        <a:t>Sāngrāvja</a:t>
                      </a: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 atjaunošana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5823 Vorkaļi-Čakši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1,000 km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10000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31626"/>
                  </a:ext>
                </a:extLst>
              </a:tr>
              <a:tr h="35288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5814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Čudarāni-Ērzeļova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430 mx2=860m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8600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12036"/>
                  </a:ext>
                </a:extLst>
              </a:tr>
              <a:tr h="27311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5821 Dirši - Šķerbinieki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400x2=800m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8000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074992"/>
                  </a:ext>
                </a:extLst>
              </a:tr>
              <a:tr h="27311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5826 Šķerbinieki-Jekimāni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380x2=760 m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7600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143502"/>
                  </a:ext>
                </a:extLst>
              </a:tr>
              <a:tr h="35288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5829 Ilzeskalns-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Zači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100x2=200 m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2000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342116"/>
                  </a:ext>
                </a:extLst>
              </a:tr>
              <a:tr h="133616">
                <a:tc rowSpan="2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5804 Zači-</a:t>
                      </a:r>
                      <a:r>
                        <a:rPr lang="lv-LV" sz="1100" dirty="0" err="1">
                          <a:effectLst/>
                        </a:rPr>
                        <a:t>Majevka</a:t>
                      </a:r>
                      <a:r>
                        <a:rPr lang="lv-LV" sz="1100" dirty="0">
                          <a:effectLst/>
                        </a:rPr>
                        <a:t> 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440x2=880 m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8000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87517"/>
                  </a:ext>
                </a:extLst>
              </a:tr>
              <a:tr h="13361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835539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0B004DAF-B0E7-A075-5B02-93F98DF71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2201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9953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636E5E9-654A-8379-DA99-58C26D40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Nautrēnu apvienības pārvaldes autoceļu un ielu finansēšanai paredzētais valsts budžeta autoceļu fonda mērķdotācijas izlietojums  2023-2025.gadam</a:t>
            </a:r>
            <a:endParaRPr lang="lv-LV" sz="2800" dirty="0">
              <a:latin typeface="Bahnschrift Condensed" panose="020B0502040204020203" pitchFamily="34" charset="0"/>
            </a:endParaRPr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117C8E9B-0C8B-0963-0201-1D348C58EA21}"/>
              </a:ext>
            </a:extLst>
          </p:cNvPr>
          <p:cNvCxnSpPr>
            <a:cxnSpLocks/>
          </p:cNvCxnSpPr>
          <p:nvPr/>
        </p:nvCxnSpPr>
        <p:spPr>
          <a:xfrm>
            <a:off x="401548" y="1610053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80BBC56-C3AD-60A6-9B89-BD6D49013F47}"/>
              </a:ext>
            </a:extLst>
          </p:cNvPr>
          <p:cNvSpPr txBox="1"/>
          <p:nvPr/>
        </p:nvSpPr>
        <p:spPr>
          <a:xfrm>
            <a:off x="2678987" y="1708668"/>
            <a:ext cx="6097712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Lendžu pagasta teritorija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A3D4A-E9F6-665E-BC4F-F2481B1BF762}"/>
              </a:ext>
            </a:extLst>
          </p:cNvPr>
          <p:cNvSpPr txBox="1"/>
          <p:nvPr/>
        </p:nvSpPr>
        <p:spPr>
          <a:xfrm>
            <a:off x="2678987" y="2068858"/>
            <a:ext cx="6097712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Ceļu seguma plānotie darbi</a:t>
            </a:r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CB21A7BB-6986-8775-C528-A00F30A23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23883"/>
              </p:ext>
            </p:extLst>
          </p:nvPr>
        </p:nvGraphicFramePr>
        <p:xfrm>
          <a:off x="729465" y="2854983"/>
          <a:ext cx="10624335" cy="2294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260">
                  <a:extLst>
                    <a:ext uri="{9D8B030D-6E8A-4147-A177-3AD203B41FA5}">
                      <a16:colId xmlns:a16="http://schemas.microsoft.com/office/drawing/2014/main" val="302980480"/>
                    </a:ext>
                  </a:extLst>
                </a:gridCol>
                <a:gridCol w="1737751">
                  <a:extLst>
                    <a:ext uri="{9D8B030D-6E8A-4147-A177-3AD203B41FA5}">
                      <a16:colId xmlns:a16="http://schemas.microsoft.com/office/drawing/2014/main" val="3401256382"/>
                    </a:ext>
                  </a:extLst>
                </a:gridCol>
                <a:gridCol w="5880427">
                  <a:extLst>
                    <a:ext uri="{9D8B030D-6E8A-4147-A177-3AD203B41FA5}">
                      <a16:colId xmlns:a16="http://schemas.microsoft.com/office/drawing/2014/main" val="763618481"/>
                    </a:ext>
                  </a:extLst>
                </a:gridCol>
                <a:gridCol w="1508897">
                  <a:extLst>
                    <a:ext uri="{9D8B030D-6E8A-4147-A177-3AD203B41FA5}">
                      <a16:colId xmlns:a16="http://schemas.microsoft.com/office/drawing/2014/main" val="378591318"/>
                    </a:ext>
                  </a:extLst>
                </a:gridCol>
              </a:tblGrid>
              <a:tr h="3668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solidFill>
                            <a:srgbClr val="7030A0"/>
                          </a:solidFill>
                          <a:effectLst/>
                        </a:rPr>
                        <a:t>Ceļa Nr.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solidFill>
                            <a:srgbClr val="7030A0"/>
                          </a:solidFill>
                          <a:effectLst/>
                        </a:rPr>
                        <a:t>Ceļa </a:t>
                      </a:r>
                      <a:r>
                        <a:rPr lang="lv-LV" sz="1200" dirty="0" err="1">
                          <a:solidFill>
                            <a:srgbClr val="7030A0"/>
                          </a:solidFill>
                          <a:effectLst/>
                        </a:rPr>
                        <a:t>nos</a:t>
                      </a:r>
                      <a:r>
                        <a:rPr lang="lv-LV" sz="1200" dirty="0">
                          <a:solidFill>
                            <a:srgbClr val="7030A0"/>
                          </a:solidFill>
                          <a:effectLst/>
                        </a:rPr>
                        <a:t>.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solidFill>
                            <a:srgbClr val="7030A0"/>
                          </a:solidFill>
                          <a:effectLst/>
                        </a:rPr>
                        <a:t>Darbi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solidFill>
                            <a:srgbClr val="7030A0"/>
                          </a:solidFill>
                          <a:effectLst/>
                        </a:rPr>
                        <a:t> Plānotās izmaksas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48323"/>
                  </a:ext>
                </a:extLst>
              </a:tr>
              <a:tr h="42790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6615 Sarkaņi-Skobuļnīki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Drupināta grants 0-32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4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74158"/>
                  </a:ext>
                </a:extLst>
              </a:tr>
              <a:tr h="74981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solidFill>
                            <a:srgbClr val="7030A0"/>
                          </a:solidFill>
                          <a:effectLst/>
                        </a:rPr>
                        <a:t>Ezera iela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Seguma atjaunošana ar drup.granti apm. 300 m (min. 150 m) x 5, ūdens novade/sāngrāvji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400" dirty="0">
                          <a:effectLst/>
                        </a:rPr>
                        <a:t> 500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71154"/>
                  </a:ext>
                </a:extLst>
              </a:tr>
              <a:tr h="74981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solidFill>
                            <a:srgbClr val="7030A0"/>
                          </a:solidFill>
                          <a:effectLst/>
                        </a:rPr>
                        <a:t>6661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Požogi-Jasmīni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Jāremontē ceļa posms aiz grāvja līdz Jasmīniem. Ceļa trases korekcija (pa kreisi uz pašv.zemes), 300 m x 5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400" dirty="0">
                          <a:effectLst/>
                        </a:rPr>
                        <a:t> 700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405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016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5BCA45-0D5D-0B85-57A0-2193CD87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Nautrēnu apvienības pārvaldes autoceļu un ielu finansēšanai paredzētais valsts budžeta autoceļu fonda mērķdotācijas izlietojums  2023-2025.gadam</a:t>
            </a:r>
            <a:endParaRPr lang="lv-LV" sz="2800" dirty="0"/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90DF6684-6E61-BD06-BC71-9B54E437BE77}"/>
              </a:ext>
            </a:extLst>
          </p:cNvPr>
          <p:cNvCxnSpPr>
            <a:cxnSpLocks/>
          </p:cNvCxnSpPr>
          <p:nvPr/>
        </p:nvCxnSpPr>
        <p:spPr>
          <a:xfrm>
            <a:off x="401548" y="1610053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29F2238-CD0A-4E86-3FA9-5AA547276BA2}"/>
              </a:ext>
            </a:extLst>
          </p:cNvPr>
          <p:cNvSpPr txBox="1"/>
          <p:nvPr/>
        </p:nvSpPr>
        <p:spPr>
          <a:xfrm>
            <a:off x="2607067" y="1690688"/>
            <a:ext cx="6097712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Nautrēnu pagasta teritorija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34B53-4DB9-5A0E-2B7D-43CFDF43D2AE}"/>
              </a:ext>
            </a:extLst>
          </p:cNvPr>
          <p:cNvSpPr txBox="1"/>
          <p:nvPr/>
        </p:nvSpPr>
        <p:spPr>
          <a:xfrm>
            <a:off x="2689260" y="1958072"/>
            <a:ext cx="6097712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Kapitālā būvniecība</a:t>
            </a:r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811A9058-0067-6A05-C6E7-1F392FCD1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210425"/>
              </p:ext>
            </p:extLst>
          </p:nvPr>
        </p:nvGraphicFramePr>
        <p:xfrm>
          <a:off x="965771" y="2486149"/>
          <a:ext cx="10388031" cy="1068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220">
                  <a:extLst>
                    <a:ext uri="{9D8B030D-6E8A-4147-A177-3AD203B41FA5}">
                      <a16:colId xmlns:a16="http://schemas.microsoft.com/office/drawing/2014/main" val="119231176"/>
                    </a:ext>
                  </a:extLst>
                </a:gridCol>
                <a:gridCol w="1054866">
                  <a:extLst>
                    <a:ext uri="{9D8B030D-6E8A-4147-A177-3AD203B41FA5}">
                      <a16:colId xmlns:a16="http://schemas.microsoft.com/office/drawing/2014/main" val="3805583363"/>
                    </a:ext>
                  </a:extLst>
                </a:gridCol>
                <a:gridCol w="1060054">
                  <a:extLst>
                    <a:ext uri="{9D8B030D-6E8A-4147-A177-3AD203B41FA5}">
                      <a16:colId xmlns:a16="http://schemas.microsoft.com/office/drawing/2014/main" val="1996126389"/>
                    </a:ext>
                  </a:extLst>
                </a:gridCol>
                <a:gridCol w="3695897">
                  <a:extLst>
                    <a:ext uri="{9D8B030D-6E8A-4147-A177-3AD203B41FA5}">
                      <a16:colId xmlns:a16="http://schemas.microsoft.com/office/drawing/2014/main" val="2757635903"/>
                    </a:ext>
                  </a:extLst>
                </a:gridCol>
                <a:gridCol w="1286232">
                  <a:extLst>
                    <a:ext uri="{9D8B030D-6E8A-4147-A177-3AD203B41FA5}">
                      <a16:colId xmlns:a16="http://schemas.microsoft.com/office/drawing/2014/main" val="3086734574"/>
                    </a:ext>
                  </a:extLst>
                </a:gridCol>
                <a:gridCol w="1708762">
                  <a:extLst>
                    <a:ext uri="{9D8B030D-6E8A-4147-A177-3AD203B41FA5}">
                      <a16:colId xmlns:a16="http://schemas.microsoft.com/office/drawing/2014/main" val="1511960600"/>
                    </a:ext>
                  </a:extLst>
                </a:gridCol>
              </a:tblGrid>
              <a:tr h="53435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Ceļa Nr., nosaukums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Posms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 km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Platība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m</a:t>
                      </a:r>
                      <a:r>
                        <a:rPr lang="lv-LV" sz="1100" baseline="30000" dirty="0">
                          <a:solidFill>
                            <a:srgbClr val="7030A0"/>
                          </a:solidFill>
                          <a:effectLst/>
                        </a:rPr>
                        <a:t>3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Veicamie darbi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Plānotās izmaksas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Realizācijas gads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80814"/>
                  </a:ext>
                </a:extLst>
              </a:tr>
              <a:tr h="53435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7526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Rancānu ceļš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2,1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5780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Ceļa kapitālais remonts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70000EUR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2024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8144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D9A473-694E-96BF-75AE-21EA01BE6074}"/>
              </a:ext>
            </a:extLst>
          </p:cNvPr>
          <p:cNvSpPr txBox="1"/>
          <p:nvPr/>
        </p:nvSpPr>
        <p:spPr>
          <a:xfrm>
            <a:off x="3047144" y="3652588"/>
            <a:ext cx="6097712" cy="705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lv-LV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Pārējie būtiskie ceļu uzturēšanas darbi</a:t>
            </a:r>
          </a:p>
        </p:txBody>
      </p:sp>
      <p:graphicFrame>
        <p:nvGraphicFramePr>
          <p:cNvPr id="11" name="Tabula 10">
            <a:extLst>
              <a:ext uri="{FF2B5EF4-FFF2-40B4-BE49-F238E27FC236}">
                <a16:creationId xmlns:a16="http://schemas.microsoft.com/office/drawing/2014/main" id="{BC10B116-8D03-8EE4-6FEA-790DAAED9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44751"/>
              </p:ext>
            </p:extLst>
          </p:nvPr>
        </p:nvGraphicFramePr>
        <p:xfrm>
          <a:off x="965771" y="4435570"/>
          <a:ext cx="10388032" cy="1826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008">
                  <a:extLst>
                    <a:ext uri="{9D8B030D-6E8A-4147-A177-3AD203B41FA5}">
                      <a16:colId xmlns:a16="http://schemas.microsoft.com/office/drawing/2014/main" val="1889488163"/>
                    </a:ext>
                  </a:extLst>
                </a:gridCol>
                <a:gridCol w="2597008">
                  <a:extLst>
                    <a:ext uri="{9D8B030D-6E8A-4147-A177-3AD203B41FA5}">
                      <a16:colId xmlns:a16="http://schemas.microsoft.com/office/drawing/2014/main" val="3277448425"/>
                    </a:ext>
                  </a:extLst>
                </a:gridCol>
                <a:gridCol w="2597008">
                  <a:extLst>
                    <a:ext uri="{9D8B030D-6E8A-4147-A177-3AD203B41FA5}">
                      <a16:colId xmlns:a16="http://schemas.microsoft.com/office/drawing/2014/main" val="696617520"/>
                    </a:ext>
                  </a:extLst>
                </a:gridCol>
                <a:gridCol w="2597008">
                  <a:extLst>
                    <a:ext uri="{9D8B030D-6E8A-4147-A177-3AD203B41FA5}">
                      <a16:colId xmlns:a16="http://schemas.microsoft.com/office/drawing/2014/main" val="2346808897"/>
                    </a:ext>
                  </a:extLst>
                </a:gridCol>
              </a:tblGrid>
              <a:tr h="4138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Darbi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Ceļš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Adrese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Plānotās izmaksas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403686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Caurteka 0,3x8 m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 err="1">
                          <a:effectLst/>
                        </a:rPr>
                        <a:t>Sosiņi</a:t>
                      </a:r>
                      <a:r>
                        <a:rPr lang="lv-LV" sz="1100" dirty="0">
                          <a:effectLst/>
                        </a:rPr>
                        <a:t>- </a:t>
                      </a:r>
                      <a:r>
                        <a:rPr lang="lv-LV" sz="1100" dirty="0" err="1">
                          <a:effectLst/>
                        </a:rPr>
                        <a:t>Jaudzemļi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 err="1">
                          <a:effectLst/>
                        </a:rPr>
                        <a:t>Ciukori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450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331"/>
                  </a:ext>
                </a:extLst>
              </a:tr>
              <a:tr h="47261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Caurteka 0,5x8 m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Ābeļu iela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Rasnupļi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800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727712"/>
                  </a:ext>
                </a:extLst>
              </a:tr>
              <a:tr h="5003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 err="1">
                          <a:solidFill>
                            <a:srgbClr val="7030A0"/>
                          </a:solidFill>
                          <a:effectLst/>
                        </a:rPr>
                        <a:t>Sāngrāvja</a:t>
                      </a: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 atjaunošana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Praktiski visiem ceļiem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2023 -3500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2025 -3500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11631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E205CF24-C0EE-2CF5-5C5B-A225A0BBD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3521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3850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095AFA-778D-47F3-FEC9-518D8E08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Nautrēnu apvienības pārvaldes autoceļu un ielu finansēšanai paredzētais valsts budžeta autoceļu fonda mērķdotācijas izlietojums  2023-2025.gadam</a:t>
            </a:r>
            <a:endParaRPr lang="lv-LV" sz="2800" dirty="0"/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73F7FB15-F25F-45C2-A4D9-0131375DF40D}"/>
              </a:ext>
            </a:extLst>
          </p:cNvPr>
          <p:cNvCxnSpPr>
            <a:cxnSpLocks/>
          </p:cNvCxnSpPr>
          <p:nvPr/>
        </p:nvCxnSpPr>
        <p:spPr>
          <a:xfrm>
            <a:off x="401548" y="1610053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EBA13C8-A566-B4C2-110C-8936E2FEB239}"/>
              </a:ext>
            </a:extLst>
          </p:cNvPr>
          <p:cNvSpPr txBox="1"/>
          <p:nvPr/>
        </p:nvSpPr>
        <p:spPr>
          <a:xfrm>
            <a:off x="3120775" y="1690688"/>
            <a:ext cx="6097712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Nautrēnu pagasta teritorija</a:t>
            </a:r>
            <a:endParaRPr lang="lv-LV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71051-F79D-E489-8E68-89BDDD172514}"/>
              </a:ext>
            </a:extLst>
          </p:cNvPr>
          <p:cNvSpPr txBox="1"/>
          <p:nvPr/>
        </p:nvSpPr>
        <p:spPr>
          <a:xfrm>
            <a:off x="3120775" y="1638143"/>
            <a:ext cx="6097712" cy="738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Ceļu seguma plānotie darbi</a:t>
            </a:r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E60E35D4-5357-D8CA-9DB6-2B0D652B0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79651"/>
              </p:ext>
            </p:extLst>
          </p:nvPr>
        </p:nvGraphicFramePr>
        <p:xfrm>
          <a:off x="911832" y="2362309"/>
          <a:ext cx="10515598" cy="4085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802">
                  <a:extLst>
                    <a:ext uri="{9D8B030D-6E8A-4147-A177-3AD203B41FA5}">
                      <a16:colId xmlns:a16="http://schemas.microsoft.com/office/drawing/2014/main" val="3014977609"/>
                    </a:ext>
                  </a:extLst>
                </a:gridCol>
                <a:gridCol w="1073616">
                  <a:extLst>
                    <a:ext uri="{9D8B030D-6E8A-4147-A177-3AD203B41FA5}">
                      <a16:colId xmlns:a16="http://schemas.microsoft.com/office/drawing/2014/main" val="3998513813"/>
                    </a:ext>
                  </a:extLst>
                </a:gridCol>
                <a:gridCol w="1123049">
                  <a:extLst>
                    <a:ext uri="{9D8B030D-6E8A-4147-A177-3AD203B41FA5}">
                      <a16:colId xmlns:a16="http://schemas.microsoft.com/office/drawing/2014/main" val="2513731428"/>
                    </a:ext>
                  </a:extLst>
                </a:gridCol>
                <a:gridCol w="2521158">
                  <a:extLst>
                    <a:ext uri="{9D8B030D-6E8A-4147-A177-3AD203B41FA5}">
                      <a16:colId xmlns:a16="http://schemas.microsoft.com/office/drawing/2014/main" val="101732025"/>
                    </a:ext>
                  </a:extLst>
                </a:gridCol>
                <a:gridCol w="1252340">
                  <a:extLst>
                    <a:ext uri="{9D8B030D-6E8A-4147-A177-3AD203B41FA5}">
                      <a16:colId xmlns:a16="http://schemas.microsoft.com/office/drawing/2014/main" val="4074729798"/>
                    </a:ext>
                  </a:extLst>
                </a:gridCol>
                <a:gridCol w="1409516">
                  <a:extLst>
                    <a:ext uri="{9D8B030D-6E8A-4147-A177-3AD203B41FA5}">
                      <a16:colId xmlns:a16="http://schemas.microsoft.com/office/drawing/2014/main" val="2842608569"/>
                    </a:ext>
                  </a:extLst>
                </a:gridCol>
                <a:gridCol w="1507117">
                  <a:extLst>
                    <a:ext uri="{9D8B030D-6E8A-4147-A177-3AD203B41FA5}">
                      <a16:colId xmlns:a16="http://schemas.microsoft.com/office/drawing/2014/main" val="3954029857"/>
                    </a:ext>
                  </a:extLst>
                </a:gridCol>
              </a:tblGrid>
              <a:tr h="5344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Ceļa Nr., nosaukums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Posms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Platība, m2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Materiāli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Apjoms, m3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Plānotās izmaksas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Plānotais realizācijas gads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557234"/>
                  </a:ext>
                </a:extLst>
              </a:tr>
              <a:tr h="6377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7533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Ruduki-Znūteņi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0 -1,420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7760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Drupināta grants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(der arī dolomīts)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680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13600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2024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47057"/>
                  </a:ext>
                </a:extLst>
              </a:tr>
              <a:tr h="6377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7515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Smilktiņu ceļš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0-1,100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5785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Drupināta grants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(der arī dolomīts)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504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10080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2024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13502"/>
                  </a:ext>
                </a:extLst>
              </a:tr>
              <a:tr h="8184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7507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Rasnupļi-Miurinīki-Brožgola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0 -9,120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39435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Drupināta grants+ dolomīts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3431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18617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2025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67294"/>
                  </a:ext>
                </a:extLst>
              </a:tr>
              <a:tr h="6377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4208 Zaļmuiža-Bilinski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0-1,400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4900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Drupināta grants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Vai dolomīts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564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11280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2024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73713"/>
                  </a:ext>
                </a:extLst>
              </a:tr>
              <a:tr h="6377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7523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Miglinīki -Mikitāni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0-2,08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7280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Drupināta grants vai dolomīts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850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17000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2025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47283"/>
                  </a:ext>
                </a:extLst>
              </a:tr>
              <a:tr h="18125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Ābeļu iela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0-0,570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2280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Drupināta grants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14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280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2025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78964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85D51147-C63F-6713-C977-68064A2F7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1908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9742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44AFE322-6D06-248D-3D65-E62B9F1C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Nautrēnu apvienības pārvaldes autoceļu un ielu finansēšanai paredzētais valsts budžeta autoceļu fonda mērķdotācijas izlietojums  2023-2025.gadam</a:t>
            </a:r>
            <a:endParaRPr lang="lv-LV" sz="2800" dirty="0"/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6C9F8964-58C3-3C1B-4813-9B9E7B648C4B}"/>
              </a:ext>
            </a:extLst>
          </p:cNvPr>
          <p:cNvCxnSpPr>
            <a:cxnSpLocks/>
          </p:cNvCxnSpPr>
          <p:nvPr/>
        </p:nvCxnSpPr>
        <p:spPr>
          <a:xfrm>
            <a:off x="401548" y="1610053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03CB014-F38A-7699-1B74-DFD654310F29}"/>
              </a:ext>
            </a:extLst>
          </p:cNvPr>
          <p:cNvSpPr txBox="1"/>
          <p:nvPr/>
        </p:nvSpPr>
        <p:spPr>
          <a:xfrm>
            <a:off x="4685015" y="1764232"/>
            <a:ext cx="4143053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lv-LV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Vērēmu pagasta teritorija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DEC2E-5C75-45CB-17F3-33CBA998C6AD}"/>
              </a:ext>
            </a:extLst>
          </p:cNvPr>
          <p:cNvSpPr txBox="1"/>
          <p:nvPr/>
        </p:nvSpPr>
        <p:spPr>
          <a:xfrm>
            <a:off x="3047144" y="2024526"/>
            <a:ext cx="6097712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Ceļu seguma plānotie darbi</a:t>
            </a:r>
          </a:p>
        </p:txBody>
      </p:sp>
      <p:graphicFrame>
        <p:nvGraphicFramePr>
          <p:cNvPr id="9" name="Tabula 8">
            <a:extLst>
              <a:ext uri="{FF2B5EF4-FFF2-40B4-BE49-F238E27FC236}">
                <a16:creationId xmlns:a16="http://schemas.microsoft.com/office/drawing/2014/main" id="{7C8BACF2-9783-3C43-93D3-7DF787C10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83270"/>
              </p:ext>
            </p:extLst>
          </p:nvPr>
        </p:nvGraphicFramePr>
        <p:xfrm>
          <a:off x="401547" y="2398025"/>
          <a:ext cx="10952253" cy="3858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055">
                  <a:extLst>
                    <a:ext uri="{9D8B030D-6E8A-4147-A177-3AD203B41FA5}">
                      <a16:colId xmlns:a16="http://schemas.microsoft.com/office/drawing/2014/main" val="3658220906"/>
                    </a:ext>
                  </a:extLst>
                </a:gridCol>
                <a:gridCol w="1102356">
                  <a:extLst>
                    <a:ext uri="{9D8B030D-6E8A-4147-A177-3AD203B41FA5}">
                      <a16:colId xmlns:a16="http://schemas.microsoft.com/office/drawing/2014/main" val="1915321097"/>
                    </a:ext>
                  </a:extLst>
                </a:gridCol>
                <a:gridCol w="1124797">
                  <a:extLst>
                    <a:ext uri="{9D8B030D-6E8A-4147-A177-3AD203B41FA5}">
                      <a16:colId xmlns:a16="http://schemas.microsoft.com/office/drawing/2014/main" val="1656088422"/>
                    </a:ext>
                  </a:extLst>
                </a:gridCol>
                <a:gridCol w="2377652">
                  <a:extLst>
                    <a:ext uri="{9D8B030D-6E8A-4147-A177-3AD203B41FA5}">
                      <a16:colId xmlns:a16="http://schemas.microsoft.com/office/drawing/2014/main" val="56261037"/>
                    </a:ext>
                  </a:extLst>
                </a:gridCol>
                <a:gridCol w="1273978">
                  <a:extLst>
                    <a:ext uri="{9D8B030D-6E8A-4147-A177-3AD203B41FA5}">
                      <a16:colId xmlns:a16="http://schemas.microsoft.com/office/drawing/2014/main" val="428325650"/>
                    </a:ext>
                  </a:extLst>
                </a:gridCol>
                <a:gridCol w="1365071">
                  <a:extLst>
                    <a:ext uri="{9D8B030D-6E8A-4147-A177-3AD203B41FA5}">
                      <a16:colId xmlns:a16="http://schemas.microsoft.com/office/drawing/2014/main" val="1554030961"/>
                    </a:ext>
                  </a:extLst>
                </a:gridCol>
                <a:gridCol w="1605344">
                  <a:extLst>
                    <a:ext uri="{9D8B030D-6E8A-4147-A177-3AD203B41FA5}">
                      <a16:colId xmlns:a16="http://schemas.microsoft.com/office/drawing/2014/main" val="3723121455"/>
                    </a:ext>
                  </a:extLst>
                </a:gridCol>
              </a:tblGrid>
              <a:tr h="4592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Ceļa </a:t>
                      </a:r>
                      <a:r>
                        <a:rPr lang="lv-LV" sz="1000" dirty="0" err="1">
                          <a:solidFill>
                            <a:srgbClr val="7030A0"/>
                          </a:solidFill>
                          <a:effectLst/>
                        </a:rPr>
                        <a:t>Nr</a:t>
                      </a: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.,nosaukums</a:t>
                      </a:r>
                      <a:endParaRPr lang="lv-LV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Posms</a:t>
                      </a:r>
                      <a:endParaRPr lang="lv-LV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Platība ,m</a:t>
                      </a:r>
                      <a:r>
                        <a:rPr lang="lv-LV" sz="1000" baseline="3000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lv-LV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Materiāli</a:t>
                      </a:r>
                      <a:endParaRPr lang="lv-LV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Apjoms,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m</a:t>
                      </a:r>
                      <a:r>
                        <a:rPr lang="lv-LV" sz="1000" baseline="3000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lv-LV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Plānotās  izmaksas</a:t>
                      </a:r>
                      <a:endParaRPr lang="lv-LV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Plānotais realizācijas  gads</a:t>
                      </a:r>
                      <a:endParaRPr lang="lv-LV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51036"/>
                  </a:ext>
                </a:extLst>
              </a:tr>
              <a:tr h="53380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9616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Sondori-Škeņeva-Gribuļi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0,200-1,600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6300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Drupinātā  grants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~1250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~21500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2023-2025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07865"/>
                  </a:ext>
                </a:extLst>
              </a:tr>
              <a:tr h="65019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9645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Sondori-Škeņeva-Attīrīšanas  iekārtas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0,000-0,100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300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Drupinātā grants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 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 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2024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43706"/>
                  </a:ext>
                </a:extLst>
              </a:tr>
              <a:tr h="3442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9651 Ziemeļu iela-Stučeva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0,000- 0,490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1960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Drupinātā grants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 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62465"/>
                  </a:ext>
                </a:extLst>
              </a:tr>
              <a:tr h="53380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9636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Stučeva-Kalna Ančupāni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0,000-0,781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27335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Asfaltbetons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2024-2025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58271"/>
                  </a:ext>
                </a:extLst>
              </a:tr>
              <a:tr h="49673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Centra iela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0,000-0,566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3396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Bitums,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šķembas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2024-2025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477917"/>
                  </a:ext>
                </a:extLst>
              </a:tr>
              <a:tr h="3442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solidFill>
                            <a:srgbClr val="7030A0"/>
                          </a:solidFill>
                          <a:effectLst/>
                        </a:rPr>
                        <a:t>Ezera iela</a:t>
                      </a:r>
                      <a:endParaRPr lang="lv-LV" sz="1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0,293-0,487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679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Bitums,šķembas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2024-2025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07885"/>
                  </a:ext>
                </a:extLst>
              </a:tr>
              <a:tr h="49673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solidFill>
                            <a:srgbClr val="7030A0"/>
                          </a:solidFill>
                          <a:effectLst/>
                        </a:rPr>
                        <a:t>9646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 err="1">
                          <a:solidFill>
                            <a:srgbClr val="7030A0"/>
                          </a:solidFill>
                          <a:effectLst/>
                        </a:rPr>
                        <a:t>Ratnīki</a:t>
                      </a:r>
                      <a:endParaRPr lang="lv-LV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0,000-0,440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1320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Drupinātā  grants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</a:rPr>
                        <a:t>2024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0" marR="550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848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239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0AAF92DB-B018-6555-1CB1-84D78E95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Nautrēnu apvienības pārvaldes autoceļu un ielu finansēšanai paredzētais valsts budžeta autoceļu fonda mērķdotācijas izlietojums  2023-2025.gadam</a:t>
            </a:r>
            <a:endParaRPr lang="lv-LV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02B3D-0807-1C06-89D0-E6EEB6CEBFCE}"/>
              </a:ext>
            </a:extLst>
          </p:cNvPr>
          <p:cNvSpPr txBox="1"/>
          <p:nvPr/>
        </p:nvSpPr>
        <p:spPr>
          <a:xfrm>
            <a:off x="3047144" y="1418622"/>
            <a:ext cx="6097712" cy="1128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lv-LV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lv-LV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Verēmu</a:t>
            </a:r>
            <a:r>
              <a:rPr lang="lv-LV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pagasta teritorija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v-LV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Pārējie būtiskie ceļu uzturēšanas darbi</a:t>
            </a:r>
          </a:p>
        </p:txBody>
      </p:sp>
      <p:graphicFrame>
        <p:nvGraphicFramePr>
          <p:cNvPr id="7" name="Tabula 6">
            <a:extLst>
              <a:ext uri="{FF2B5EF4-FFF2-40B4-BE49-F238E27FC236}">
                <a16:creationId xmlns:a16="http://schemas.microsoft.com/office/drawing/2014/main" id="{E8AA86E6-944D-8B72-ED4F-B05C5044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03483"/>
              </p:ext>
            </p:extLst>
          </p:nvPr>
        </p:nvGraphicFramePr>
        <p:xfrm>
          <a:off x="838200" y="2938409"/>
          <a:ext cx="10346077" cy="2250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6697">
                  <a:extLst>
                    <a:ext uri="{9D8B030D-6E8A-4147-A177-3AD203B41FA5}">
                      <a16:colId xmlns:a16="http://schemas.microsoft.com/office/drawing/2014/main" val="2748036541"/>
                    </a:ext>
                  </a:extLst>
                </a:gridCol>
                <a:gridCol w="2628901">
                  <a:extLst>
                    <a:ext uri="{9D8B030D-6E8A-4147-A177-3AD203B41FA5}">
                      <a16:colId xmlns:a16="http://schemas.microsoft.com/office/drawing/2014/main" val="3027315974"/>
                    </a:ext>
                  </a:extLst>
                </a:gridCol>
                <a:gridCol w="2564255">
                  <a:extLst>
                    <a:ext uri="{9D8B030D-6E8A-4147-A177-3AD203B41FA5}">
                      <a16:colId xmlns:a16="http://schemas.microsoft.com/office/drawing/2014/main" val="2600600148"/>
                    </a:ext>
                  </a:extLst>
                </a:gridCol>
                <a:gridCol w="2616224">
                  <a:extLst>
                    <a:ext uri="{9D8B030D-6E8A-4147-A177-3AD203B41FA5}">
                      <a16:colId xmlns:a16="http://schemas.microsoft.com/office/drawing/2014/main" val="1687043604"/>
                    </a:ext>
                  </a:extLst>
                </a:gridCol>
              </a:tblGrid>
              <a:tr h="4914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Darbi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solidFill>
                            <a:srgbClr val="7030A0"/>
                          </a:solidFill>
                          <a:effectLst/>
                        </a:rPr>
                        <a:t>Ceļš</a:t>
                      </a:r>
                      <a:endParaRPr lang="lv-LV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solidFill>
                            <a:srgbClr val="7030A0"/>
                          </a:solidFill>
                          <a:effectLst/>
                        </a:rPr>
                        <a:t>Adrese</a:t>
                      </a:r>
                      <a:endParaRPr lang="lv-LV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solidFill>
                            <a:srgbClr val="7030A0"/>
                          </a:solidFill>
                          <a:effectLst/>
                        </a:rPr>
                        <a:t>Plānotās  izmaksas</a:t>
                      </a:r>
                      <a:endParaRPr lang="lv-LV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01610"/>
                  </a:ext>
                </a:extLst>
              </a:tr>
              <a:tr h="33473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Caurteka 0,4x6 m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</a:rPr>
                        <a:t>9651 Ziemeļu iela-</a:t>
                      </a:r>
                      <a:r>
                        <a:rPr lang="lv-LV" sz="1200" dirty="0" err="1">
                          <a:effectLst/>
                        </a:rPr>
                        <a:t>Stučeva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0,80 km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700-800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541727"/>
                  </a:ext>
                </a:extLst>
              </a:tr>
              <a:tr h="3068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Caurteka 0,4x6m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9621 </a:t>
                      </a:r>
                      <a:r>
                        <a:rPr lang="lv-LV" sz="1100" dirty="0" err="1">
                          <a:effectLst/>
                        </a:rPr>
                        <a:t>Iugulova-Silinīki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700-800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50355"/>
                  </a:ext>
                </a:extLst>
              </a:tr>
              <a:tr h="81027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Caurtekas atjaunošana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solidFill>
                            <a:srgbClr val="7030A0"/>
                          </a:solidFill>
                          <a:effectLst/>
                        </a:rPr>
                        <a:t>1,0x10m</a:t>
                      </a:r>
                      <a:endParaRPr lang="lv-LV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9621 Iugulova-Silinīki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1,700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8000-1000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21958"/>
                  </a:ext>
                </a:extLst>
              </a:tr>
              <a:tr h="3068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 err="1">
                          <a:solidFill>
                            <a:srgbClr val="7030A0"/>
                          </a:solidFill>
                          <a:effectLst/>
                        </a:rPr>
                        <a:t>Sāngrāvja</a:t>
                      </a:r>
                      <a:r>
                        <a:rPr lang="lv-LV" sz="1100" dirty="0">
                          <a:solidFill>
                            <a:srgbClr val="7030A0"/>
                          </a:solidFill>
                          <a:effectLst/>
                        </a:rPr>
                        <a:t> atjaunošana</a:t>
                      </a:r>
                      <a:endParaRPr lang="lv-LV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9621 Iugulova-Silinīki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>
                          <a:effectLst/>
                        </a:rPr>
                        <a:t>0,450-0,650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2200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93561"/>
                  </a:ext>
                </a:extLst>
              </a:tr>
            </a:tbl>
          </a:graphicData>
        </a:graphic>
      </p:graphicFrame>
      <p:cxnSp>
        <p:nvCxnSpPr>
          <p:cNvPr id="2" name="Taisns savienotājs 1">
            <a:extLst>
              <a:ext uri="{FF2B5EF4-FFF2-40B4-BE49-F238E27FC236}">
                <a16:creationId xmlns:a16="http://schemas.microsoft.com/office/drawing/2014/main" id="{E0680AA3-28E0-D2A9-5271-E1DF74A04891}"/>
              </a:ext>
            </a:extLst>
          </p:cNvPr>
          <p:cNvCxnSpPr>
            <a:cxnSpLocks/>
          </p:cNvCxnSpPr>
          <p:nvPr/>
        </p:nvCxnSpPr>
        <p:spPr>
          <a:xfrm>
            <a:off x="401548" y="1610053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12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FEE61C6-E140-C6AA-0A4B-385FA0B9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b="1" kern="1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Nautrēnu apvienības pārvaldes dzīvojamais fonds (88 dzīvokļi)</a:t>
            </a:r>
            <a:br>
              <a:rPr lang="lv-LV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58817B27-D54D-6620-1CDD-A6FB37D2DC6D}"/>
              </a:ext>
            </a:extLst>
          </p:cNvPr>
          <p:cNvCxnSpPr>
            <a:cxnSpLocks/>
          </p:cNvCxnSpPr>
          <p:nvPr/>
        </p:nvCxnSpPr>
        <p:spPr>
          <a:xfrm>
            <a:off x="401548" y="1301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E0FD0BB7-B3B6-AE9B-4986-D1931D664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119000"/>
              </p:ext>
            </p:extLst>
          </p:nvPr>
        </p:nvGraphicFramePr>
        <p:xfrm>
          <a:off x="2250122" y="1828799"/>
          <a:ext cx="7691755" cy="3790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740">
                  <a:extLst>
                    <a:ext uri="{9D8B030D-6E8A-4147-A177-3AD203B41FA5}">
                      <a16:colId xmlns:a16="http://schemas.microsoft.com/office/drawing/2014/main" val="354006066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645950246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85095364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007094157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74949414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980309054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59534711"/>
                    </a:ext>
                  </a:extLst>
                </a:gridCol>
              </a:tblGrid>
              <a:tr h="10237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Pagasts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Dzīvokļi  </a:t>
                      </a: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kopā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Izīrētie dzīvokļi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Uzsākta atsavināšanai no izīrētajiem dzīvokļiem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Sociālie dzīvokļi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Tiek pārdoti izsolē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Tukšie dzīvokļi (remonts)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59524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Audriņu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61172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Bērzgales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3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486630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Ilzeskalna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935170"/>
                  </a:ext>
                </a:extLst>
              </a:tr>
              <a:tr h="6173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Lendžu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25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18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7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5+2 ( tukši jāremontē)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2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609165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Nautrēnu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4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077408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Verēmu pagasts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29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28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1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32903"/>
                  </a:ext>
                </a:extLst>
              </a:tr>
              <a:tr h="6410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solidFill>
                            <a:srgbClr val="7030A0"/>
                          </a:solidFill>
                          <a:effectLst/>
                        </a:rPr>
                        <a:t>KOPĀ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>
                          <a:effectLst/>
                        </a:rPr>
                        <a:t>88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>
                          <a:effectLst/>
                        </a:rPr>
                        <a:t>70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>
                          <a:effectLst/>
                        </a:rPr>
                        <a:t>15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>
                          <a:effectLst/>
                        </a:rPr>
                        <a:t>10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>
                          <a:effectLst/>
                        </a:rPr>
                        <a:t>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effectLst/>
                        </a:rPr>
                        <a:t>8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6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12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B4F5FAE8-3D90-48BE-AAFF-98E4BE2B160B}"/>
              </a:ext>
            </a:extLst>
          </p:cNvPr>
          <p:cNvGrpSpPr/>
          <p:nvPr/>
        </p:nvGrpSpPr>
        <p:grpSpPr>
          <a:xfrm rot="10800000">
            <a:off x="7765310" y="2594311"/>
            <a:ext cx="4426690" cy="4263689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0550DF53-56EE-4E9E-8EB6-CF77AA9E854A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98927697-4728-43D6-A126-AB8F9994DA4A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>
                <a:latin typeface="Bahnschrift Condensed" panose="020B0502040204020203" pitchFamily="34" charset="0"/>
              </a:rPr>
              <a:t>Bezdarba līmenis iestādes pagastos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7F0DBB-18D5-4D56-B5D0-360A513AD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464403"/>
              </p:ext>
            </p:extLst>
          </p:nvPr>
        </p:nvGraphicFramePr>
        <p:xfrm>
          <a:off x="757031" y="2474985"/>
          <a:ext cx="10677938" cy="2756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883">
                  <a:extLst>
                    <a:ext uri="{9D8B030D-6E8A-4147-A177-3AD203B41FA5}">
                      <a16:colId xmlns:a16="http://schemas.microsoft.com/office/drawing/2014/main" val="2193198104"/>
                    </a:ext>
                  </a:extLst>
                </a:gridCol>
                <a:gridCol w="909648">
                  <a:extLst>
                    <a:ext uri="{9D8B030D-6E8A-4147-A177-3AD203B41FA5}">
                      <a16:colId xmlns:a16="http://schemas.microsoft.com/office/drawing/2014/main" val="2006675288"/>
                    </a:ext>
                  </a:extLst>
                </a:gridCol>
                <a:gridCol w="1340401">
                  <a:extLst>
                    <a:ext uri="{9D8B030D-6E8A-4147-A177-3AD203B41FA5}">
                      <a16:colId xmlns:a16="http://schemas.microsoft.com/office/drawing/2014/main" val="3361283125"/>
                    </a:ext>
                  </a:extLst>
                </a:gridCol>
                <a:gridCol w="1340401">
                  <a:extLst>
                    <a:ext uri="{9D8B030D-6E8A-4147-A177-3AD203B41FA5}">
                      <a16:colId xmlns:a16="http://schemas.microsoft.com/office/drawing/2014/main" val="3498020931"/>
                    </a:ext>
                  </a:extLst>
                </a:gridCol>
                <a:gridCol w="1340401">
                  <a:extLst>
                    <a:ext uri="{9D8B030D-6E8A-4147-A177-3AD203B41FA5}">
                      <a16:colId xmlns:a16="http://schemas.microsoft.com/office/drawing/2014/main" val="2123451467"/>
                    </a:ext>
                  </a:extLst>
                </a:gridCol>
                <a:gridCol w="1468315">
                  <a:extLst>
                    <a:ext uri="{9D8B030D-6E8A-4147-A177-3AD203B41FA5}">
                      <a16:colId xmlns:a16="http://schemas.microsoft.com/office/drawing/2014/main" val="82990777"/>
                    </a:ext>
                  </a:extLst>
                </a:gridCol>
                <a:gridCol w="1355488">
                  <a:extLst>
                    <a:ext uri="{9D8B030D-6E8A-4147-A177-3AD203B41FA5}">
                      <a16:colId xmlns:a16="http://schemas.microsoft.com/office/drawing/2014/main" val="543316669"/>
                    </a:ext>
                  </a:extLst>
                </a:gridCol>
                <a:gridCol w="1197401">
                  <a:extLst>
                    <a:ext uri="{9D8B030D-6E8A-4147-A177-3AD203B41FA5}">
                      <a16:colId xmlns:a16="http://schemas.microsoft.com/office/drawing/2014/main" val="3477206170"/>
                    </a:ext>
                  </a:extLst>
                </a:gridCol>
              </a:tblGrid>
              <a:tr h="878640">
                <a:tc>
                  <a:txBody>
                    <a:bodyPr/>
                    <a:lstStyle/>
                    <a:p>
                      <a:endParaRPr lang="lv-LV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Audriņu PP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Bērzgales PP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Ilzeskalna PP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Lendžu PP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Nautrēnu PP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Vērēmu PP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Kopā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21451"/>
                  </a:ext>
                </a:extLst>
              </a:tr>
              <a:tr h="813618">
                <a:tc>
                  <a:txBody>
                    <a:bodyPr/>
                    <a:lstStyle/>
                    <a:p>
                      <a:r>
                        <a:rPr lang="lv-LV" sz="1600" b="1" dirty="0"/>
                        <a:t>01.01.2024.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288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3286"/>
                  </a:ext>
                </a:extLst>
              </a:tr>
              <a:tr h="626475">
                <a:tc>
                  <a:txBody>
                    <a:bodyPr/>
                    <a:lstStyle/>
                    <a:p>
                      <a:pPr algn="l"/>
                      <a:r>
                        <a:rPr lang="lv-LV" sz="1600" b="1" dirty="0"/>
                        <a:t>01.01.2023.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371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18401"/>
                  </a:ext>
                </a:extLst>
              </a:tr>
              <a:tr h="437985">
                <a:tc>
                  <a:txBody>
                    <a:bodyPr/>
                    <a:lstStyle/>
                    <a:p>
                      <a:pPr algn="l"/>
                      <a:r>
                        <a:rPr lang="lv-LV" sz="1600" b="1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4879"/>
                  </a:ext>
                </a:extLst>
              </a:tr>
            </a:tbl>
          </a:graphicData>
        </a:graphic>
      </p:graphicFrame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4883CABD-5646-4CD6-99FD-A2E62BCE7D5F}"/>
              </a:ext>
            </a:extLst>
          </p:cNvPr>
          <p:cNvCxnSpPr>
            <a:cxnSpLocks/>
          </p:cNvCxnSpPr>
          <p:nvPr/>
        </p:nvCxnSpPr>
        <p:spPr>
          <a:xfrm>
            <a:off x="838200" y="1810012"/>
            <a:ext cx="107857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214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3675BD9-EA0B-AF8E-C751-B8C13A9D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735"/>
            <a:ext cx="10515600" cy="1793424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kultūras, sporta un atpūtas pasākumi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 Audriņu KN</a:t>
            </a:r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7EFB2439-61C4-CF03-B7EC-9CC5F88317D6}"/>
              </a:ext>
            </a:extLst>
          </p:cNvPr>
          <p:cNvCxnSpPr>
            <a:cxnSpLocks/>
          </p:cNvCxnSpPr>
          <p:nvPr/>
        </p:nvCxnSpPr>
        <p:spPr>
          <a:xfrm>
            <a:off x="473467" y="1271005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>
            <a:extLst>
              <a:ext uri="{FF2B5EF4-FFF2-40B4-BE49-F238E27FC236}">
                <a16:creationId xmlns:a16="http://schemas.microsoft.com/office/drawing/2014/main" id="{9B377557-405D-2C20-43EA-82023F817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1944" y="1690689"/>
            <a:ext cx="361357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Audriņu KN</a:t>
            </a:r>
            <a:endParaRPr kumimoji="0" lang="lv-LV" altLang="lv-LV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a 9">
            <a:extLst>
              <a:ext uri="{FF2B5EF4-FFF2-40B4-BE49-F238E27FC236}">
                <a16:creationId xmlns:a16="http://schemas.microsoft.com/office/drawing/2014/main" id="{68760417-5AC6-6264-DF83-16F29DCD8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43457"/>
              </p:ext>
            </p:extLst>
          </p:nvPr>
        </p:nvGraphicFramePr>
        <p:xfrm>
          <a:off x="2321960" y="1530850"/>
          <a:ext cx="7541231" cy="5036009"/>
        </p:xfrm>
        <a:graphic>
          <a:graphicData uri="http://schemas.openxmlformats.org/drawingml/2006/table">
            <a:tbl>
              <a:tblPr firstRow="1" firstCol="1" bandRow="1"/>
              <a:tblGrid>
                <a:gridCol w="585627">
                  <a:extLst>
                    <a:ext uri="{9D8B030D-6E8A-4147-A177-3AD203B41FA5}">
                      <a16:colId xmlns:a16="http://schemas.microsoft.com/office/drawing/2014/main" val="2560017919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2619107808"/>
                    </a:ext>
                  </a:extLst>
                </a:gridCol>
                <a:gridCol w="4878728">
                  <a:extLst>
                    <a:ext uri="{9D8B030D-6E8A-4147-A177-3AD203B41FA5}">
                      <a16:colId xmlns:a16="http://schemas.microsoft.com/office/drawing/2014/main" val="568264416"/>
                    </a:ext>
                  </a:extLst>
                </a:gridCol>
                <a:gridCol w="987816">
                  <a:extLst>
                    <a:ext uri="{9D8B030D-6E8A-4147-A177-3AD203B41FA5}">
                      <a16:colId xmlns:a16="http://schemas.microsoft.com/office/drawing/2014/main" val="4283057903"/>
                    </a:ext>
                  </a:extLst>
                </a:gridCol>
              </a:tblGrid>
              <a:tr h="236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N.p.k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Datums</a:t>
                      </a:r>
                      <a:endParaRPr lang="lv-LV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Pasākuma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nosaukums</a:t>
                      </a:r>
                      <a:endParaRPr lang="lv-LV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Izdevumi</a:t>
                      </a:r>
                      <a:endParaRPr lang="lv-LV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842173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04.01.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Audriņu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traģēdijas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upuru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piemiņas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diena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403374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12.01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Senioru balle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757172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01.02 - 28.02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Kulinārā mantojuma mēnesis. Fotokonkurss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387326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02.02.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Novada ziemas sporta spēles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807647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09.03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Pavasarim veltīts vakars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688038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15.03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Masļenica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587636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31.03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Lieldienu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pasākums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168139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13.04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Līnijdeju festivals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517779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20.04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Lielā talka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886822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04.05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Baltā galdauta svētki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98047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08.05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Fašisma upuru piemiņas diena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13490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15.05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Ģimenes dienas sporta pasākums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404511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01.06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Bērnu aizsardzības dienai veltīts pasākums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837935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21.06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Ielīgošanas koncerts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6620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23.06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līgo nakts 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907277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07.07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Kupalas tiergs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184969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16.08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Paliec sveika, vasara! Pasākums bērniem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14053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23.08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Vasaras novada sporta spēles Viļānos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85843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13.09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Rudens balle.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9843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04.10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Vakars Šansona stilā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054992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19.10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Pokrova tiergs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58042"/>
                  </a:ext>
                </a:extLst>
              </a:tr>
              <a:tr h="3165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16.11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Konkurss ģimenēm "Vai tu pazīsti savu pagastu?"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666592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18.11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Valsts svētku koncerts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105294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07.12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Ziemassvētku dekoru darbnīca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321070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25.12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Ziemassvētku pasakums bērniem. 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170756"/>
                  </a:ext>
                </a:extLst>
              </a:tr>
              <a:tr h="17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25.12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Ziemassvētku atpūtas vakars vakars</a:t>
                      </a:r>
                      <a:endParaRPr lang="lv-LV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</a:t>
                      </a:r>
                      <a:endParaRPr lang="lv-LV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29" marR="22429" marT="14953" marB="1495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973323"/>
                  </a:ext>
                </a:extLst>
              </a:tr>
            </a:tbl>
          </a:graphicData>
        </a:graphic>
      </p:graphicFrame>
      <p:grpSp>
        <p:nvGrpSpPr>
          <p:cNvPr id="11" name="Grupa 10">
            <a:extLst>
              <a:ext uri="{FF2B5EF4-FFF2-40B4-BE49-F238E27FC236}">
                <a16:creationId xmlns:a16="http://schemas.microsoft.com/office/drawing/2014/main" id="{9D607A5E-4997-200A-3A19-15669A693A7F}"/>
              </a:ext>
            </a:extLst>
          </p:cNvPr>
          <p:cNvGrpSpPr/>
          <p:nvPr/>
        </p:nvGrpSpPr>
        <p:grpSpPr>
          <a:xfrm rot="16200000">
            <a:off x="-512420" y="3941422"/>
            <a:ext cx="3429000" cy="2404153"/>
            <a:chOff x="10632" y="-23609"/>
            <a:chExt cx="5422606" cy="5222933"/>
          </a:xfrm>
        </p:grpSpPr>
        <p:sp>
          <p:nvSpPr>
            <p:cNvPr id="12" name="Taisnleņķa trīsstūris 11">
              <a:extLst>
                <a:ext uri="{FF2B5EF4-FFF2-40B4-BE49-F238E27FC236}">
                  <a16:creationId xmlns:a16="http://schemas.microsoft.com/office/drawing/2014/main" id="{469F096F-802A-08BC-BA08-6EEBDF84D862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aisnleņķa trīsstūris 12">
              <a:extLst>
                <a:ext uri="{FF2B5EF4-FFF2-40B4-BE49-F238E27FC236}">
                  <a16:creationId xmlns:a16="http://schemas.microsoft.com/office/drawing/2014/main" id="{DE00B67B-1AE9-F517-89EE-1EA3FA2EAEAA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960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24F63ABA-A762-1C91-9EAF-2A08F334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kultūras, sporta un atpūtas pasākumi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  Nautrēnu KN (1)</a:t>
            </a:r>
          </a:p>
        </p:txBody>
      </p: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C0C2E5AE-A029-6C5D-F9EA-AD07976ECB66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a 16">
            <a:extLst>
              <a:ext uri="{FF2B5EF4-FFF2-40B4-BE49-F238E27FC236}">
                <a16:creationId xmlns:a16="http://schemas.microsoft.com/office/drawing/2014/main" id="{A8B3376D-8B52-D743-234B-2CF36A2F2ABD}"/>
              </a:ext>
            </a:extLst>
          </p:cNvPr>
          <p:cNvGrpSpPr/>
          <p:nvPr/>
        </p:nvGrpSpPr>
        <p:grpSpPr>
          <a:xfrm rot="16200000">
            <a:off x="-132276" y="3561279"/>
            <a:ext cx="3429000" cy="3164440"/>
            <a:chOff x="10632" y="-23609"/>
            <a:chExt cx="5422606" cy="5222933"/>
          </a:xfrm>
        </p:grpSpPr>
        <p:sp>
          <p:nvSpPr>
            <p:cNvPr id="18" name="Taisnleņķa trīsstūris 17">
              <a:extLst>
                <a:ext uri="{FF2B5EF4-FFF2-40B4-BE49-F238E27FC236}">
                  <a16:creationId xmlns:a16="http://schemas.microsoft.com/office/drawing/2014/main" id="{991ABC7C-39CA-6FD3-4EF1-47E44CC85A9B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aisnleņķa trīsstūris 18">
              <a:extLst>
                <a:ext uri="{FF2B5EF4-FFF2-40B4-BE49-F238E27FC236}">
                  <a16:creationId xmlns:a16="http://schemas.microsoft.com/office/drawing/2014/main" id="{5F405D99-8633-7098-1202-6068E19569F5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5C33C742-776D-DB9C-4EB7-B0AFFE2C8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45339"/>
              </p:ext>
            </p:extLst>
          </p:nvPr>
        </p:nvGraphicFramePr>
        <p:xfrm>
          <a:off x="2653748" y="2286000"/>
          <a:ext cx="7345017" cy="3597960"/>
        </p:xfrm>
        <a:graphic>
          <a:graphicData uri="http://schemas.openxmlformats.org/drawingml/2006/table">
            <a:tbl>
              <a:tblPr firstRow="1" firstCol="1" bandRow="1"/>
              <a:tblGrid>
                <a:gridCol w="807705">
                  <a:extLst>
                    <a:ext uri="{9D8B030D-6E8A-4147-A177-3AD203B41FA5}">
                      <a16:colId xmlns:a16="http://schemas.microsoft.com/office/drawing/2014/main" val="4156127878"/>
                    </a:ext>
                  </a:extLst>
                </a:gridCol>
                <a:gridCol w="5568065">
                  <a:extLst>
                    <a:ext uri="{9D8B030D-6E8A-4147-A177-3AD203B41FA5}">
                      <a16:colId xmlns:a16="http://schemas.microsoft.com/office/drawing/2014/main" val="3986079367"/>
                    </a:ext>
                  </a:extLst>
                </a:gridCol>
                <a:gridCol w="969247">
                  <a:extLst>
                    <a:ext uri="{9D8B030D-6E8A-4147-A177-3AD203B41FA5}">
                      <a16:colId xmlns:a16="http://schemas.microsoft.com/office/drawing/2014/main" val="3386889078"/>
                    </a:ext>
                  </a:extLst>
                </a:gridCol>
              </a:tblGrid>
              <a:tr h="437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Pasākuma nosaukums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kopā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879319"/>
                  </a:ext>
                </a:extLst>
              </a:tr>
              <a:tr h="247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20.01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Lielā Jaungada groziņballe ar Aināru Lipski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1072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683133"/>
                  </a:ext>
                </a:extLst>
              </a:tr>
              <a:tr h="247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02.02.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Novada ziemas sporta spēles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547337"/>
                  </a:ext>
                </a:extLst>
              </a:tr>
              <a:tr h="247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10.02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Grupa "Tranzīts"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2383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468545"/>
                  </a:ext>
                </a:extLst>
              </a:tr>
              <a:tr h="247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16.03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Erudīcijas spēles "Nu troki gudrs!"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3700"/>
                  </a:ext>
                </a:extLst>
              </a:tr>
              <a:tr h="247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31.03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Lieldienu koncerts, balle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1022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787203"/>
                  </a:ext>
                </a:extLst>
              </a:tr>
              <a:tr h="437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13.04 - 14.04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Zinātniskā konference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12862"/>
                  </a:ext>
                </a:extLst>
              </a:tr>
              <a:tr h="247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Lielā talka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564784"/>
                  </a:ext>
                </a:extLst>
              </a:tr>
              <a:tr h="247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04.05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Baltā galdauta svētki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588888"/>
                  </a:ext>
                </a:extLst>
              </a:tr>
              <a:tr h="247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25.05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Tautas muzikantu saiets "Večerinka O, bļaka"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642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724024"/>
                  </a:ext>
                </a:extLst>
              </a:tr>
              <a:tr h="247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01.06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Bērnības svētki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918012"/>
                  </a:ext>
                </a:extLst>
              </a:tr>
              <a:tr h="247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22.06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Ielīgošanas pasākums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5950"/>
                  </a:ext>
                </a:extLst>
              </a:tr>
              <a:tr h="247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29.06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"Pīterdīna Rogovkā"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2872</a:t>
                      </a:r>
                      <a:endParaRPr lang="lv-LV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961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399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70AFF89B-6E3A-733C-5E16-32C934A9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kultūras, sporta un atpūtas pasākumi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  Nautrēnu KN (2)</a:t>
            </a:r>
          </a:p>
        </p:txBody>
      </p: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FBD3ED3B-57D4-DB14-B2AB-F4EC6689B9A3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>
            <a:extLst>
              <a:ext uri="{FF2B5EF4-FFF2-40B4-BE49-F238E27FC236}">
                <a16:creationId xmlns:a16="http://schemas.microsoft.com/office/drawing/2014/main" id="{7AA55AF3-5794-6983-1885-0F3ADEE67334}"/>
              </a:ext>
            </a:extLst>
          </p:cNvPr>
          <p:cNvGrpSpPr/>
          <p:nvPr/>
        </p:nvGrpSpPr>
        <p:grpSpPr>
          <a:xfrm rot="16200000">
            <a:off x="-293201" y="3722204"/>
            <a:ext cx="3429000" cy="2842589"/>
            <a:chOff x="10632" y="-23609"/>
            <a:chExt cx="5422606" cy="5222933"/>
          </a:xfrm>
        </p:grpSpPr>
        <p:sp>
          <p:nvSpPr>
            <p:cNvPr id="10" name="Taisnleņķa trīsstūris 9">
              <a:extLst>
                <a:ext uri="{FF2B5EF4-FFF2-40B4-BE49-F238E27FC236}">
                  <a16:creationId xmlns:a16="http://schemas.microsoft.com/office/drawing/2014/main" id="{3E32278A-9719-E5B5-AE79-0CAF7B085538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aisnleņķa trīsstūris 10">
              <a:extLst>
                <a:ext uri="{FF2B5EF4-FFF2-40B4-BE49-F238E27FC236}">
                  <a16:creationId xmlns:a16="http://schemas.microsoft.com/office/drawing/2014/main" id="{E390E34D-856F-F122-C29E-657EFFDC3A0B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58314E34-73D1-78F9-3505-334B868FD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55884"/>
              </p:ext>
            </p:extLst>
          </p:nvPr>
        </p:nvGraphicFramePr>
        <p:xfrm>
          <a:off x="2842591" y="1977887"/>
          <a:ext cx="7424532" cy="3424174"/>
        </p:xfrm>
        <a:graphic>
          <a:graphicData uri="http://schemas.openxmlformats.org/drawingml/2006/table">
            <a:tbl>
              <a:tblPr firstRow="1" firstCol="1" bandRow="1"/>
              <a:tblGrid>
                <a:gridCol w="1737060">
                  <a:extLst>
                    <a:ext uri="{9D8B030D-6E8A-4147-A177-3AD203B41FA5}">
                      <a16:colId xmlns:a16="http://schemas.microsoft.com/office/drawing/2014/main" val="1268075777"/>
                    </a:ext>
                  </a:extLst>
                </a:gridCol>
                <a:gridCol w="4942036">
                  <a:extLst>
                    <a:ext uri="{9D8B030D-6E8A-4147-A177-3AD203B41FA5}">
                      <a16:colId xmlns:a16="http://schemas.microsoft.com/office/drawing/2014/main" val="4079321542"/>
                    </a:ext>
                  </a:extLst>
                </a:gridCol>
                <a:gridCol w="745436">
                  <a:extLst>
                    <a:ext uri="{9D8B030D-6E8A-4147-A177-3AD203B41FA5}">
                      <a16:colId xmlns:a16="http://schemas.microsoft.com/office/drawing/2014/main" val="3761888704"/>
                    </a:ext>
                  </a:extLst>
                </a:gridCol>
              </a:tblGrid>
              <a:tr h="26339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27.07</a:t>
                      </a:r>
                      <a:endParaRPr lang="lv-LV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"Rogovkaskauss" pludmales volejbolā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123104"/>
                  </a:ext>
                </a:extLst>
              </a:tr>
              <a:tr h="26339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Koncerts Baznīcā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116194"/>
                  </a:ext>
                </a:extLst>
              </a:tr>
              <a:tr h="26339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"Rogovkai 225"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6918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880178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09.08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"Dekteru ciema svētki"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479528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23.08.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Vasaras novada sporta spēles Viļānos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76452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07.09.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"Rogovkys dzejis voga"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lv-LV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672382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06.10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"Pujatu līdaka 2024"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268038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13.10, 19.10, 20.10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Svecīšu vakari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83841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19.10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Zemnieku balle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972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271902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18.11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Valsts svētku pasākums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1972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661671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22.12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Ziemassvētku tirdziņš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255662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25.12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Ziemassvētku pasākums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1222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58613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28.12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Bērnu eglīte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lv-LV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46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8398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92C691B7-ACA0-9E03-4114-1C649615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kultūras, sporta un atpūtas pasākumi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 Bērzgales KN (1)</a:t>
            </a:r>
          </a:p>
        </p:txBody>
      </p: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9EAB63-7BF8-CB92-A75D-3CD894009506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>
            <a:extLst>
              <a:ext uri="{FF2B5EF4-FFF2-40B4-BE49-F238E27FC236}">
                <a16:creationId xmlns:a16="http://schemas.microsoft.com/office/drawing/2014/main" id="{2A60F84A-804C-25A3-F08E-EA119CF979B4}"/>
              </a:ext>
            </a:extLst>
          </p:cNvPr>
          <p:cNvGrpSpPr/>
          <p:nvPr/>
        </p:nvGrpSpPr>
        <p:grpSpPr>
          <a:xfrm rot="16200000">
            <a:off x="-101454" y="3530456"/>
            <a:ext cx="3429000" cy="3226085"/>
            <a:chOff x="10632" y="-23609"/>
            <a:chExt cx="5422606" cy="5222933"/>
          </a:xfrm>
        </p:grpSpPr>
        <p:sp>
          <p:nvSpPr>
            <p:cNvPr id="9" name="Taisnleņķa trīsstūris 8">
              <a:extLst>
                <a:ext uri="{FF2B5EF4-FFF2-40B4-BE49-F238E27FC236}">
                  <a16:creationId xmlns:a16="http://schemas.microsoft.com/office/drawing/2014/main" id="{88BFA0CE-D08F-962A-937D-DE37A864F2D8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aisnleņķa trīsstūris 9">
              <a:extLst>
                <a:ext uri="{FF2B5EF4-FFF2-40B4-BE49-F238E27FC236}">
                  <a16:creationId xmlns:a16="http://schemas.microsoft.com/office/drawing/2014/main" id="{CC038D75-EA03-FC08-3326-98F9E62FFF0A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9B2C1A00-D908-07AD-1D4A-99F336D0F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44"/>
              </p:ext>
            </p:extLst>
          </p:nvPr>
        </p:nvGraphicFramePr>
        <p:xfrm>
          <a:off x="2971800" y="2017644"/>
          <a:ext cx="7523924" cy="3428995"/>
        </p:xfrm>
        <a:graphic>
          <a:graphicData uri="http://schemas.openxmlformats.org/drawingml/2006/table">
            <a:tbl>
              <a:tblPr firstRow="1" firstCol="1" bandRow="1"/>
              <a:tblGrid>
                <a:gridCol w="890787">
                  <a:extLst>
                    <a:ext uri="{9D8B030D-6E8A-4147-A177-3AD203B41FA5}">
                      <a16:colId xmlns:a16="http://schemas.microsoft.com/office/drawing/2014/main" val="160700562"/>
                    </a:ext>
                  </a:extLst>
                </a:gridCol>
                <a:gridCol w="5360234">
                  <a:extLst>
                    <a:ext uri="{9D8B030D-6E8A-4147-A177-3AD203B41FA5}">
                      <a16:colId xmlns:a16="http://schemas.microsoft.com/office/drawing/2014/main" val="3731708596"/>
                    </a:ext>
                  </a:extLst>
                </a:gridCol>
                <a:gridCol w="1272903">
                  <a:extLst>
                    <a:ext uri="{9D8B030D-6E8A-4147-A177-3AD203B41FA5}">
                      <a16:colId xmlns:a16="http://schemas.microsoft.com/office/drawing/2014/main" val="2935448863"/>
                    </a:ext>
                  </a:extLst>
                </a:gridCol>
              </a:tblGrid>
              <a:tr h="244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Apraksts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Izdevumi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882423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19.01.2024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Filma ''Janvāris'', barikāžu dalībnieku satikšanās, dalīšanās ar atmiņām.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050442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03.02.2024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Zemledus makškerēšanas sacensības Micānu ezerā.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931750"/>
                  </a:ext>
                </a:extLst>
              </a:tr>
              <a:tr h="4536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03.02.2024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Groziņballe ar kāzu jubileju godināšanu, dažādām aktivitātēm, lai noskaidrotu saticīgākos, jautrākos un atraktīvākos pārus.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27361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13.02.2024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Aizgavēņu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svinēšana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dažādām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atrakcijām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1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tradicionālā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pankūku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ēšana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452512"/>
                  </a:ext>
                </a:extLst>
              </a:tr>
              <a:tr h="26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08.03.2024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lv-LV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88298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31.03.2024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Amatiermākslas kolektīvu koncerts, Lieldienu konkursi, rotaļas. Groziņballe ar Aināru Lipski.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927615"/>
                  </a:ext>
                </a:extLst>
              </a:tr>
              <a:tr h="26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05.04.2024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lv-LV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648103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13.04.2024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Novusa turnīrs pieaugušajiem.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597642"/>
                  </a:ext>
                </a:extLst>
              </a:tr>
              <a:tr h="4536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04.05.2024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Bērzu stādīšana ciemata centrā. Kopīga tikšanās ar vietējiem iedzīvotājiem ''Baltajā piknikā''.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494523"/>
                  </a:ext>
                </a:extLst>
              </a:tr>
              <a:tr h="4536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18.05.2024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Atpūtas vakars pie galdiņiem lauksaimniekiem un uzņēmējiem, dažādas aktivitātes un konkursi, amatiermākslas kolektīvu priekšnesumi, balle.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lv-LV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967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6728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DEBE10AE-9A06-1ABD-13A2-DCF817C3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kultūras, sporta un atpūtas pasākumi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 Bērzgales KN (2)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E6570AAE-56DC-A3AF-D353-3C7B74999271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a 5">
            <a:extLst>
              <a:ext uri="{FF2B5EF4-FFF2-40B4-BE49-F238E27FC236}">
                <a16:creationId xmlns:a16="http://schemas.microsoft.com/office/drawing/2014/main" id="{26E22652-5D0B-3AF0-D249-70FE51D507D9}"/>
              </a:ext>
            </a:extLst>
          </p:cNvPr>
          <p:cNvGrpSpPr/>
          <p:nvPr/>
        </p:nvGrpSpPr>
        <p:grpSpPr>
          <a:xfrm rot="16200000">
            <a:off x="576639" y="2852364"/>
            <a:ext cx="3429000" cy="4582270"/>
            <a:chOff x="10632" y="-23609"/>
            <a:chExt cx="5422606" cy="5222933"/>
          </a:xfrm>
        </p:grpSpPr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87B0438B-9126-24D4-F7EC-BCA4E9C389EB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aisnleņķa trīsstūris 7">
              <a:extLst>
                <a:ext uri="{FF2B5EF4-FFF2-40B4-BE49-F238E27FC236}">
                  <a16:creationId xmlns:a16="http://schemas.microsoft.com/office/drawing/2014/main" id="{EA65ABFB-76C5-AE95-F9F2-D9F879C56DDB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87D94404-470E-A94F-03EF-5E3BF1386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85573"/>
              </p:ext>
            </p:extLst>
          </p:nvPr>
        </p:nvGraphicFramePr>
        <p:xfrm>
          <a:off x="3170236" y="1910990"/>
          <a:ext cx="7566257" cy="3845393"/>
        </p:xfrm>
        <a:graphic>
          <a:graphicData uri="http://schemas.openxmlformats.org/drawingml/2006/table">
            <a:tbl>
              <a:tblPr firstRow="1" firstCol="1" bandRow="1"/>
              <a:tblGrid>
                <a:gridCol w="895799">
                  <a:extLst>
                    <a:ext uri="{9D8B030D-6E8A-4147-A177-3AD203B41FA5}">
                      <a16:colId xmlns:a16="http://schemas.microsoft.com/office/drawing/2014/main" val="3351876845"/>
                    </a:ext>
                  </a:extLst>
                </a:gridCol>
                <a:gridCol w="5612221">
                  <a:extLst>
                    <a:ext uri="{9D8B030D-6E8A-4147-A177-3AD203B41FA5}">
                      <a16:colId xmlns:a16="http://schemas.microsoft.com/office/drawing/2014/main" val="3927721250"/>
                    </a:ext>
                  </a:extLst>
                </a:gridCol>
                <a:gridCol w="1058237">
                  <a:extLst>
                    <a:ext uri="{9D8B030D-6E8A-4147-A177-3AD203B41FA5}">
                      <a16:colId xmlns:a16="http://schemas.microsoft.com/office/drawing/2014/main" val="548271847"/>
                    </a:ext>
                  </a:extLst>
                </a:gridCol>
              </a:tblGrid>
              <a:tr h="5465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Apvienošanās ar Lendžiem. (šogad notiks Lendžos) piecgadnieku apsveikšana un aktivitātes bērniem.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62362"/>
                  </a:ext>
                </a:extLst>
              </a:tr>
              <a:tr h="5465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23.06.2024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Plānots kopīgi ar amatiermākslas kolektīviem svinēt ''Līgo Bērzgale'' uz pussaliņas ar dziesmām un dejām, dažādām aktivitātēm.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417955"/>
                  </a:ext>
                </a:extLst>
              </a:tr>
              <a:tr h="3096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28.07.2024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Tirgus uz Bērzgales galvenās ielas, Koncerts ciema iedzīvotājiem, darbnīcas bērniem.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160864"/>
                  </a:ext>
                </a:extLst>
              </a:tr>
              <a:tr h="3096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10.08.2024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Lielie Kapusvētki. Plānojas vakara pasākums ar vakara noslēguma balli.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63963"/>
                  </a:ext>
                </a:extLst>
              </a:tr>
              <a:tr h="5465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26.10.2024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Teātra izrāde (teātris tiks precizēts un izrāde arī,kad nāks tuvāk) un pēc teātra izrādes kopīga groziņballe ''Kas sirdī jūtas jauni''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407538"/>
                  </a:ext>
                </a:extLst>
              </a:tr>
              <a:tr h="3243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11.11.2024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lv-LV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788886"/>
                  </a:ext>
                </a:extLst>
              </a:tr>
              <a:tr h="3096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18.11.2024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Pašdarbnieku koncerts, groziņballe ar Ginc&amp;Es 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520210"/>
                  </a:ext>
                </a:extLst>
              </a:tr>
              <a:tr h="3330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25.12.2024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Amatiermākslas kolektīvu koncerts.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lv-LV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60314"/>
                  </a:ext>
                </a:extLst>
              </a:tr>
              <a:tr h="3096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28.12.2024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Ziemassvētku pasākums pirmsskolas vecuma bērniem.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925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277235"/>
                  </a:ext>
                </a:extLst>
              </a:tr>
              <a:tr h="3096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Groziņballe (spēlē Zintis Krakops)ar jaunā gada sagaidīšanu, laimīšu liešanu.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lv-LV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025952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34EBA4B6-D568-86D8-B2B1-BAB2BD68A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7" y="2614613"/>
            <a:ext cx="157647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56089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F9851579-7569-B90A-8C46-5D521747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kultūras, sporta un atpūtas pasākumi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 Ilzeskalna KN (1)</a:t>
            </a:r>
          </a:p>
        </p:txBody>
      </p: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67105A12-EE87-273A-AE87-CD9F9035985A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>
            <a:extLst>
              <a:ext uri="{FF2B5EF4-FFF2-40B4-BE49-F238E27FC236}">
                <a16:creationId xmlns:a16="http://schemas.microsoft.com/office/drawing/2014/main" id="{32409986-E5BA-0127-ED4A-7CA333858BCD}"/>
              </a:ext>
            </a:extLst>
          </p:cNvPr>
          <p:cNvGrpSpPr/>
          <p:nvPr/>
        </p:nvGrpSpPr>
        <p:grpSpPr>
          <a:xfrm rot="16200000">
            <a:off x="-476460" y="3905463"/>
            <a:ext cx="3429000" cy="2476072"/>
            <a:chOff x="10632" y="-23609"/>
            <a:chExt cx="5422606" cy="5222933"/>
          </a:xfrm>
        </p:grpSpPr>
        <p:sp>
          <p:nvSpPr>
            <p:cNvPr id="10" name="Taisnleņķa trīsstūris 9">
              <a:extLst>
                <a:ext uri="{FF2B5EF4-FFF2-40B4-BE49-F238E27FC236}">
                  <a16:creationId xmlns:a16="http://schemas.microsoft.com/office/drawing/2014/main" id="{3328AFD3-2251-0FFD-E30D-EA79EB4CDAF2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aisnleņķa trīsstūris 10">
              <a:extLst>
                <a:ext uri="{FF2B5EF4-FFF2-40B4-BE49-F238E27FC236}">
                  <a16:creationId xmlns:a16="http://schemas.microsoft.com/office/drawing/2014/main" id="{5B1C3E8D-174C-F1C7-370F-0071E9F247EB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7EEA209B-0765-CE99-B146-5F6D41446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37886"/>
              </p:ext>
            </p:extLst>
          </p:nvPr>
        </p:nvGraphicFramePr>
        <p:xfrm>
          <a:off x="3031435" y="1791837"/>
          <a:ext cx="7434469" cy="4365880"/>
        </p:xfrm>
        <a:graphic>
          <a:graphicData uri="http://schemas.openxmlformats.org/drawingml/2006/table">
            <a:tbl>
              <a:tblPr firstRow="1" firstCol="1" bandRow="1"/>
              <a:tblGrid>
                <a:gridCol w="761142">
                  <a:extLst>
                    <a:ext uri="{9D8B030D-6E8A-4147-A177-3AD203B41FA5}">
                      <a16:colId xmlns:a16="http://schemas.microsoft.com/office/drawing/2014/main" val="1504961616"/>
                    </a:ext>
                  </a:extLst>
                </a:gridCol>
                <a:gridCol w="5592997">
                  <a:extLst>
                    <a:ext uri="{9D8B030D-6E8A-4147-A177-3AD203B41FA5}">
                      <a16:colId xmlns:a16="http://schemas.microsoft.com/office/drawing/2014/main" val="1268716325"/>
                    </a:ext>
                  </a:extLst>
                </a:gridCol>
                <a:gridCol w="1080330">
                  <a:extLst>
                    <a:ext uri="{9D8B030D-6E8A-4147-A177-3AD203B41FA5}">
                      <a16:colId xmlns:a16="http://schemas.microsoft.com/office/drawing/2014/main" val="2730445157"/>
                    </a:ext>
                  </a:extLst>
                </a:gridCol>
              </a:tblGrid>
              <a:tr h="167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Datums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Apraksts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Izdevumi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88212"/>
                  </a:ext>
                </a:extLst>
              </a:tr>
              <a:tr h="4555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09.01.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1F1F1F"/>
                          </a:solidFill>
                          <a:effectLst/>
                          <a:latin typeface="Google Sans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veca par jaunu - dekorāciju izgatavošana izmantojot dabā pieejamus, kā arī mājās atrodamus lētus izejmateriālus.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398474"/>
                  </a:ext>
                </a:extLst>
              </a:tr>
              <a:tr h="4549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27.01.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Atpūtas pasākums pagasta iedzīvotājiem un ciemiņiem no kaimiņu pagastiem. Skolas piederumu un fotomateriālu par Ilzeskalna skolu izstādes atklāšana. Pasākums pie galdiņiem. Balli spēlēs grupa "Bruģis" 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2420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07861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27.01.-31.03.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Fotomateriālu un skolas piederumu izstāde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961563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13.02.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Latviešu tautas tradīciju atdzīvināšana un saglabāšana latgaliskajā vidē, ticējumu izspēlēšana auglīga gada veicināšanai. 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766127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21.02.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Radošā darbnīca. Plaucējamu zaru un dekoratīvu palīgmateriālu kārtošana pušķī vai grozā.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14316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05.03.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Aktīvā pēcpusdiena pagasta bērniem. Laika apstākļiem atbilstošas aktivitātes, tēja, našķi. 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944900"/>
                  </a:ext>
                </a:extLst>
              </a:tr>
              <a:tr h="5986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23.03.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Sakrālais mantojums, tradicionālie garīgo dziesmu dziedājumi, apvidvārdi un vietvārdi tuvākajos pagastos - tēmas un lietas, kas izskanēs pasākuma laikā. Piedalās gan Rēzeknes novada folkloras kopas, gan ciemiņi no kaimiņu novadiem. 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359560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31.03.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Lieldienu koncerts. Piedalās vietējie pašdarbības kolektīvi un viesi no kaimiņu pagastiem.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401796"/>
                  </a:ext>
                </a:extLst>
              </a:tr>
              <a:tr h="4549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12.04.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Atpūtas pasākums pagasta iedzīvotājiem un ciemiņiem no kaimiņu pagastiem. Pasākums pie galdiņiem. Balli spēlēs grupa Juris Ostrovskis. Mājas vīnu degustācija. 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1590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368654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19.04.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Aktīva , izzinoša pēcpusdiena, veltīta mūsu mazajiem draugiem - putniem. Balsu atpazīšana, būrīšu izgatavošanas, izvietošana.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808259"/>
                  </a:ext>
                </a:extLst>
              </a:tr>
              <a:tr h="1763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04.05.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Liepiņu stādīšana ciemata centrā.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174833"/>
                  </a:ext>
                </a:extLst>
              </a:tr>
              <a:tr h="1763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05.05.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Gaismas gleznu izstāde - gaismas stiga</a:t>
                      </a:r>
                      <a:endParaRPr lang="lv-LV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lv-LV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87" marR="25187" marT="16791" marB="1679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270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0482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52F6536C-9D05-3FBD-654F-2DE1E51D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kultūras, sporta un atpūtas pasākumi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 Ilzeskalna KN (2)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0CF8C562-6472-EC63-AB26-AA1FA8408C4A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a 5">
            <a:extLst>
              <a:ext uri="{FF2B5EF4-FFF2-40B4-BE49-F238E27FC236}">
                <a16:creationId xmlns:a16="http://schemas.microsoft.com/office/drawing/2014/main" id="{656A7EF8-2B67-6BBD-017F-786FCB7D2171}"/>
              </a:ext>
            </a:extLst>
          </p:cNvPr>
          <p:cNvGrpSpPr/>
          <p:nvPr/>
        </p:nvGrpSpPr>
        <p:grpSpPr>
          <a:xfrm rot="16200000">
            <a:off x="-91179" y="3520182"/>
            <a:ext cx="3429000" cy="3246634"/>
            <a:chOff x="10632" y="-23609"/>
            <a:chExt cx="5422606" cy="5222933"/>
          </a:xfrm>
        </p:grpSpPr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B733502E-F1E0-5ADC-11A7-323F8474B207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aisnleņķa trīsstūris 7">
              <a:extLst>
                <a:ext uri="{FF2B5EF4-FFF2-40B4-BE49-F238E27FC236}">
                  <a16:creationId xmlns:a16="http://schemas.microsoft.com/office/drawing/2014/main" id="{FCDCD971-CB32-32D8-945B-593DA1D03FCD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0" name="Tabula 9">
            <a:extLst>
              <a:ext uri="{FF2B5EF4-FFF2-40B4-BE49-F238E27FC236}">
                <a16:creationId xmlns:a16="http://schemas.microsoft.com/office/drawing/2014/main" id="{8C39F45E-B92C-17D3-4BC0-C151FA2DD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5068"/>
              </p:ext>
            </p:extLst>
          </p:nvPr>
        </p:nvGraphicFramePr>
        <p:xfrm>
          <a:off x="3308032" y="2078958"/>
          <a:ext cx="6894206" cy="4321843"/>
        </p:xfrm>
        <a:graphic>
          <a:graphicData uri="http://schemas.openxmlformats.org/drawingml/2006/table">
            <a:tbl>
              <a:tblPr firstRow="1" firstCol="1" bandRow="1"/>
              <a:tblGrid>
                <a:gridCol w="570865">
                  <a:extLst>
                    <a:ext uri="{9D8B030D-6E8A-4147-A177-3AD203B41FA5}">
                      <a16:colId xmlns:a16="http://schemas.microsoft.com/office/drawing/2014/main" val="2073560147"/>
                    </a:ext>
                  </a:extLst>
                </a:gridCol>
                <a:gridCol w="5614424">
                  <a:extLst>
                    <a:ext uri="{9D8B030D-6E8A-4147-A177-3AD203B41FA5}">
                      <a16:colId xmlns:a16="http://schemas.microsoft.com/office/drawing/2014/main" val="3942063965"/>
                    </a:ext>
                  </a:extLst>
                </a:gridCol>
                <a:gridCol w="708917">
                  <a:extLst>
                    <a:ext uri="{9D8B030D-6E8A-4147-A177-3AD203B41FA5}">
                      <a16:colId xmlns:a16="http://schemas.microsoft.com/office/drawing/2014/main" val="3297488565"/>
                    </a:ext>
                  </a:extLst>
                </a:gridCol>
              </a:tblGrid>
              <a:tr h="6303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14.05.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Senioru pēcpusdiena - tikšanās pie tējas tases, atmiņu stāsti, albumu apskatīšanās. PII bērni un tautas nama pašdarbības kolektīvi sveic klātesošos ar skanīgiem un skaistiem priekšnesumiem.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019399"/>
                  </a:ext>
                </a:extLst>
              </a:tr>
              <a:tr h="6303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24.05.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Ceļmalas krucifiksa 125 gadu piemiņas pasākums Ilzeskalna pagasta Kipļuku ciemā. Maija dziedājumi latgalē. Sarunas par krustiem un krucifiksiem apkārtējos pagastos, par šīs tradīcijas vēsturi.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897130"/>
                  </a:ext>
                </a:extLst>
              </a:tr>
              <a:tr h="2442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01.06.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Bērnības svētki Ilzeskalna, Nautrēnu un Vērēmu pagastu </a:t>
                      </a:r>
                      <a:r>
                        <a:rPr lang="en-US" sz="1000" u="sng" kern="1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2019.ga</a:t>
                      </a: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dā dzimušajiem bērniem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449360"/>
                  </a:ext>
                </a:extLst>
              </a:tr>
              <a:tr h="2442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21.06.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Līgo svētku tradīciju izdziedāšana, rotāšana, izspēlēšana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737168"/>
                  </a:ext>
                </a:extLst>
              </a:tr>
              <a:tr h="4312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16.08.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pasākums bērniem. Atrakscijas, spēles, stafetes. Sacensību stils, rezultātu apkopošana un apbalvošana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715432"/>
                  </a:ext>
                </a:extLst>
              </a:tr>
              <a:tr h="2442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20.08.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Izklaides diena pirmsskolas vecuma bērniem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08799"/>
                  </a:ext>
                </a:extLst>
              </a:tr>
              <a:tr h="4312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23.08.-20.09.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Atvasaras ziedu kārtojumu izstāde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89895"/>
                  </a:ext>
                </a:extLst>
              </a:tr>
              <a:tr h="2442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20.09.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Disco - karaoke vakars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719684"/>
                  </a:ext>
                </a:extLst>
              </a:tr>
              <a:tr h="2442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11.11.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Bērnu zīmējumu un darinājumu izstāde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442257"/>
                  </a:ext>
                </a:extLst>
              </a:tr>
              <a:tr h="2442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18.11.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Valsts svētku koncerts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775264"/>
                  </a:ext>
                </a:extLst>
              </a:tr>
              <a:tr h="2442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11.12.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Eglītes iedegšana ciemata centrā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29691"/>
                  </a:ext>
                </a:extLst>
              </a:tr>
              <a:tr h="2442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15.12.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Sirsnīgo dziesmu koncerts. Piedalās gan pašmāju, gan kaimiņu dziedošie kolektīvi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911291"/>
                  </a:ext>
                </a:extLst>
              </a:tr>
              <a:tr h="2442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25.12.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Ziemīgs baļļuks draugu lokā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1710</a:t>
                      </a:r>
                      <a:endParaRPr lang="lv-LV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105062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DC748487-5653-2665-A689-4088D8A47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2079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34732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E565F099-F02D-0A63-37FB-B4204104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kultūras, sporta un atpūtas pasākumi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 </a:t>
            </a:r>
            <a:r>
              <a:rPr lang="lv-LV" sz="2800" dirty="0" err="1">
                <a:latin typeface="Bahnschrift Condensed" panose="020B0502040204020203" pitchFamily="34" charset="0"/>
              </a:rPr>
              <a:t>Verēmu</a:t>
            </a:r>
            <a:r>
              <a:rPr lang="lv-LV" sz="2800" dirty="0">
                <a:latin typeface="Bahnschrift Condensed" panose="020B0502040204020203" pitchFamily="34" charset="0"/>
              </a:rPr>
              <a:t> KN (1)</a:t>
            </a:r>
          </a:p>
        </p:txBody>
      </p: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C0D186D0-9610-D41C-8DFE-3A5B5FABEB1E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>
            <a:extLst>
              <a:ext uri="{FF2B5EF4-FFF2-40B4-BE49-F238E27FC236}">
                <a16:creationId xmlns:a16="http://schemas.microsoft.com/office/drawing/2014/main" id="{579ACC8C-77E8-5567-AB7C-4F509CB0DC1B}"/>
              </a:ext>
            </a:extLst>
          </p:cNvPr>
          <p:cNvGrpSpPr/>
          <p:nvPr/>
        </p:nvGrpSpPr>
        <p:grpSpPr>
          <a:xfrm rot="16200000">
            <a:off x="-681944" y="4110946"/>
            <a:ext cx="3429000" cy="2065106"/>
            <a:chOff x="10632" y="-23609"/>
            <a:chExt cx="5422606" cy="5222933"/>
          </a:xfrm>
        </p:grpSpPr>
        <p:sp>
          <p:nvSpPr>
            <p:cNvPr id="9" name="Taisnleņķa trīsstūris 8">
              <a:extLst>
                <a:ext uri="{FF2B5EF4-FFF2-40B4-BE49-F238E27FC236}">
                  <a16:creationId xmlns:a16="http://schemas.microsoft.com/office/drawing/2014/main" id="{4D65A36F-A1D6-E216-3671-6A38E3DCE452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aisnleņķa trīsstūris 9">
              <a:extLst>
                <a:ext uri="{FF2B5EF4-FFF2-40B4-BE49-F238E27FC236}">
                  <a16:creationId xmlns:a16="http://schemas.microsoft.com/office/drawing/2014/main" id="{A20CBF40-7C75-DFA4-AEB5-856D145CB838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977AB2F0-D5E3-BA73-22E9-1081F34D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576389"/>
              </p:ext>
            </p:extLst>
          </p:nvPr>
        </p:nvGraphicFramePr>
        <p:xfrm>
          <a:off x="2186609" y="1825114"/>
          <a:ext cx="7414591" cy="4352361"/>
        </p:xfrm>
        <a:graphic>
          <a:graphicData uri="http://schemas.openxmlformats.org/drawingml/2006/table">
            <a:tbl>
              <a:tblPr firstRow="1" firstCol="1" bandRow="1"/>
              <a:tblGrid>
                <a:gridCol w="654738">
                  <a:extLst>
                    <a:ext uri="{9D8B030D-6E8A-4147-A177-3AD203B41FA5}">
                      <a16:colId xmlns:a16="http://schemas.microsoft.com/office/drawing/2014/main" val="1331663539"/>
                    </a:ext>
                  </a:extLst>
                </a:gridCol>
                <a:gridCol w="5835514">
                  <a:extLst>
                    <a:ext uri="{9D8B030D-6E8A-4147-A177-3AD203B41FA5}">
                      <a16:colId xmlns:a16="http://schemas.microsoft.com/office/drawing/2014/main" val="2917960785"/>
                    </a:ext>
                  </a:extLst>
                </a:gridCol>
                <a:gridCol w="924339">
                  <a:extLst>
                    <a:ext uri="{9D8B030D-6E8A-4147-A177-3AD203B41FA5}">
                      <a16:colId xmlns:a16="http://schemas.microsoft.com/office/drawing/2014/main" val="3514924270"/>
                    </a:ext>
                  </a:extLst>
                </a:gridCol>
              </a:tblGrid>
              <a:tr h="171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Datums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Apraksts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Izdevumi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701354"/>
                  </a:ext>
                </a:extLst>
              </a:tr>
              <a:tr h="4660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04.01.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Ziedu un sveču nolikšana pie Ančupānu memoriāla. Īss, svinīgs brīdis, sveču iedegšana, atbilstoša mūzika, uzruna par vēstures tēmu.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701061"/>
                  </a:ext>
                </a:extLst>
              </a:tr>
              <a:tr h="29293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10.01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1F1F1F"/>
                          </a:solidFill>
                          <a:effectLst/>
                          <a:latin typeface="Google Sans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veca par jaunu - dekorāciju izgatavošana izmantojot dabā pieejamus, kā arī mājās atrodamus lētus izejmateriālus.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701154"/>
                  </a:ext>
                </a:extLst>
              </a:tr>
              <a:tr h="1892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02.02.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lv-LV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68526"/>
                  </a:ext>
                </a:extLst>
              </a:tr>
              <a:tr h="4660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07.02.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Pasākums kopā ar skolas bērniem un viņu vecākiem. Tradīciju izspēlēšana rotaļās, dziesmās un ticējumu stāstīšana. Maskošanās kā tradīcijas skaidrojums.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4410"/>
                  </a:ext>
                </a:extLst>
              </a:tr>
              <a:tr h="3187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28.02.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Meistarklase ģimenēm, vecāki palīdz bērniem darināt dekoratīvus elementus. 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266129"/>
                  </a:ext>
                </a:extLst>
              </a:tr>
              <a:tr h="1806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03.02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Humora skeču parāde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334202"/>
                  </a:ext>
                </a:extLst>
              </a:tr>
              <a:tr h="29293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14.03.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1F1F1F"/>
                          </a:solidFill>
                          <a:effectLst/>
                          <a:latin typeface="Google Sans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Aktīvā pēcpusdiena pagasta bērniem. Laika apstākļiem atbilstošas aktivitātes, tēja, našķi.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943601"/>
                  </a:ext>
                </a:extLst>
              </a:tr>
              <a:tr h="3187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20.04.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Atpūtas pasākums, gaismas gleznas, stīgu skaņas, vokālie priekšnesumi,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1857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911694"/>
                  </a:ext>
                </a:extLst>
              </a:tr>
              <a:tr h="3187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27.04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VPSK Kūzuls rīkots ikgadējs sadancis. Piedalās deju kolektīvi gan no Rēzeknes novada, gan no pārnovadiem. 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890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62053"/>
                  </a:ext>
                </a:extLst>
              </a:tr>
              <a:tr h="1806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04.05.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Vasaras ziedu izstādīšana ciemata centrā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92078"/>
                  </a:ext>
                </a:extLst>
              </a:tr>
              <a:tr h="1806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09.05.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Dāvanu izgatavošana izmantojot ziedus. Mātes dienas noskaņa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609728"/>
                  </a:ext>
                </a:extLst>
              </a:tr>
              <a:tr h="6132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15.05.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Senioriem veltīta pēcpusdiena. Skolas bērnu apsveikums, pašdarbības kolektīvu sveiciens, vecāko pagasta iedzīvotāju godināšana, atmiņu stāsti un kopīgi dziedātas dziesmas pie tējas tases. 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415269"/>
                  </a:ext>
                </a:extLst>
              </a:tr>
              <a:tr h="1806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01.06.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Bērnības svētki 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788786"/>
                  </a:ext>
                </a:extLst>
              </a:tr>
              <a:tr h="1806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23.06.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Ugunskura iekuršana, balle ciema estrādē</a:t>
                      </a:r>
                      <a:endParaRPr lang="lv-LV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1482</a:t>
                      </a:r>
                      <a:endParaRPr lang="lv-LV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01" marR="25801" marT="17201" marB="17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30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7563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ECD9C3CD-4131-00B9-92E7-C8BC5BDC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kultūras, sporta un atpūtas pasākumi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 </a:t>
            </a:r>
            <a:r>
              <a:rPr lang="lv-LV" sz="2800" dirty="0" err="1">
                <a:latin typeface="Bahnschrift Condensed" panose="020B0502040204020203" pitchFamily="34" charset="0"/>
              </a:rPr>
              <a:t>Verēmu</a:t>
            </a:r>
            <a:r>
              <a:rPr lang="lv-LV" sz="2800" dirty="0">
                <a:latin typeface="Bahnschrift Condensed" panose="020B0502040204020203" pitchFamily="34" charset="0"/>
              </a:rPr>
              <a:t> KN (2)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C5B3E2A4-B58E-E7E3-9A0E-AE44CB770C6C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a 5">
            <a:extLst>
              <a:ext uri="{FF2B5EF4-FFF2-40B4-BE49-F238E27FC236}">
                <a16:creationId xmlns:a16="http://schemas.microsoft.com/office/drawing/2014/main" id="{88C4A6C6-5788-AFE6-CE0C-01E428AD41C9}"/>
              </a:ext>
            </a:extLst>
          </p:cNvPr>
          <p:cNvGrpSpPr/>
          <p:nvPr/>
        </p:nvGrpSpPr>
        <p:grpSpPr>
          <a:xfrm rot="16200000">
            <a:off x="-240155" y="3669157"/>
            <a:ext cx="3429000" cy="2948683"/>
            <a:chOff x="10632" y="-23609"/>
            <a:chExt cx="5422606" cy="5222933"/>
          </a:xfrm>
        </p:grpSpPr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F96ECEFA-AA2B-7A3D-64CB-D7570C4A1E79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aisnleņķa trīsstūris 7">
              <a:extLst>
                <a:ext uri="{FF2B5EF4-FFF2-40B4-BE49-F238E27FC236}">
                  <a16:creationId xmlns:a16="http://schemas.microsoft.com/office/drawing/2014/main" id="{2A3F7BC3-B085-002A-37A3-5C9B0F81AB4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17501E91-2159-EF1F-59AD-BFFC15CC8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14139"/>
              </p:ext>
            </p:extLst>
          </p:nvPr>
        </p:nvGraphicFramePr>
        <p:xfrm>
          <a:off x="2435087" y="2156791"/>
          <a:ext cx="7494103" cy="3230703"/>
        </p:xfrm>
        <a:graphic>
          <a:graphicData uri="http://schemas.openxmlformats.org/drawingml/2006/table">
            <a:tbl>
              <a:tblPr firstRow="1" firstCol="1" bandRow="1"/>
              <a:tblGrid>
                <a:gridCol w="807004">
                  <a:extLst>
                    <a:ext uri="{9D8B030D-6E8A-4147-A177-3AD203B41FA5}">
                      <a16:colId xmlns:a16="http://schemas.microsoft.com/office/drawing/2014/main" val="84885963"/>
                    </a:ext>
                  </a:extLst>
                </a:gridCol>
                <a:gridCol w="5703126">
                  <a:extLst>
                    <a:ext uri="{9D8B030D-6E8A-4147-A177-3AD203B41FA5}">
                      <a16:colId xmlns:a16="http://schemas.microsoft.com/office/drawing/2014/main" val="2661414013"/>
                    </a:ext>
                  </a:extLst>
                </a:gridCol>
                <a:gridCol w="983973">
                  <a:extLst>
                    <a:ext uri="{9D8B030D-6E8A-4147-A177-3AD203B41FA5}">
                      <a16:colId xmlns:a16="http://schemas.microsoft.com/office/drawing/2014/main" val="3709206172"/>
                    </a:ext>
                  </a:extLst>
                </a:gridCol>
              </a:tblGrid>
              <a:tr h="411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01.07.-10.07.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Orientēšanās apvienības teritorijā, norādīto vietu atrašana un uzdevuma izpilde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671632"/>
                  </a:ext>
                </a:extLst>
              </a:tr>
              <a:tr h="2330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04.07.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Atpūtas pasākums bērniem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190579"/>
                  </a:ext>
                </a:extLst>
              </a:tr>
              <a:tr h="2441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23.08.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lv-LV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056423"/>
                  </a:ext>
                </a:extLst>
              </a:tr>
              <a:tr h="2330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24.08.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Rēzeknes novada tautas deju kolektīvu lielais sadancis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1395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576170"/>
                  </a:ext>
                </a:extLst>
              </a:tr>
              <a:tr h="2330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06.09.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Izklaides pasākums pagasta iedzīvotājiem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881049"/>
                  </a:ext>
                </a:extLst>
              </a:tr>
              <a:tr h="2330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25.09.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solidFill>
                            <a:srgbClr val="1F1F1F"/>
                          </a:solidFill>
                          <a:effectLst/>
                          <a:latin typeface="Google Sans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Pasākums kopā ar skolas bērniem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528664"/>
                  </a:ext>
                </a:extLst>
              </a:tr>
              <a:tr h="2441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12.10.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lv-LV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619349"/>
                  </a:ext>
                </a:extLst>
              </a:tr>
              <a:tr h="2330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23.10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Rudens dabas materiāli sienu dekoros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761200"/>
                  </a:ext>
                </a:extLst>
              </a:tr>
              <a:tr h="2330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11.11.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solidFill>
                            <a:srgbClr val="1F1F1F"/>
                          </a:solidFill>
                          <a:effectLst/>
                          <a:latin typeface="Google Sans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Bērnu zīmējumu izstāde, viktorīna par dzimto novadu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53749"/>
                  </a:ext>
                </a:extLst>
              </a:tr>
              <a:tr h="2330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18.11.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Valsts svētku pasākums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532399"/>
                  </a:ext>
                </a:extLst>
              </a:tr>
              <a:tr h="2330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12.12.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Eglītes iedegšana ciemata centrā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484192"/>
                  </a:ext>
                </a:extLst>
              </a:tr>
              <a:tr h="2330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25.12.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Ziemassvētku koncetrs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1312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23523"/>
                  </a:ext>
                </a:extLst>
              </a:tr>
              <a:tr h="2330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30.12.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Gada </a:t>
                      </a:r>
                      <a:r>
                        <a:rPr lang="en-US" sz="1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izskaņas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deju</a:t>
                      </a: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vakars</a:t>
                      </a:r>
                      <a:endParaRPr lang="lv-LV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1752</a:t>
                      </a:r>
                      <a:endParaRPr lang="lv-LV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729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8766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0D2B91D5-C54B-2FE4-3F32-507ACAB5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kultūras, sporta un atpūtas pasākumi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 Lendži KN (1)</a:t>
            </a:r>
          </a:p>
        </p:txBody>
      </p:sp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DDC9EB8C-DA51-D968-475C-13A711E684C8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a 5">
            <a:extLst>
              <a:ext uri="{FF2B5EF4-FFF2-40B4-BE49-F238E27FC236}">
                <a16:creationId xmlns:a16="http://schemas.microsoft.com/office/drawing/2014/main" id="{F483172E-4165-D5EC-F7B0-0FA1AA7AA1AF}"/>
              </a:ext>
            </a:extLst>
          </p:cNvPr>
          <p:cNvGrpSpPr/>
          <p:nvPr/>
        </p:nvGrpSpPr>
        <p:grpSpPr>
          <a:xfrm rot="16200000">
            <a:off x="-368582" y="3797584"/>
            <a:ext cx="3429000" cy="2691829"/>
            <a:chOff x="10632" y="-23609"/>
            <a:chExt cx="5422606" cy="5222933"/>
          </a:xfrm>
        </p:grpSpPr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D182F0A7-0846-5DC3-AA53-9BC169FD8DC6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aisnleņķa trīsstūris 7">
              <a:extLst>
                <a:ext uri="{FF2B5EF4-FFF2-40B4-BE49-F238E27FC236}">
                  <a16:creationId xmlns:a16="http://schemas.microsoft.com/office/drawing/2014/main" id="{A06A610B-EFB1-CFE4-4340-5FD09445814E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1085610A-4B6C-ABCB-7208-8D311FB99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99065"/>
              </p:ext>
            </p:extLst>
          </p:nvPr>
        </p:nvGraphicFramePr>
        <p:xfrm>
          <a:off x="2691833" y="1604106"/>
          <a:ext cx="7485837" cy="4627729"/>
        </p:xfrm>
        <a:graphic>
          <a:graphicData uri="http://schemas.openxmlformats.org/drawingml/2006/table">
            <a:tbl>
              <a:tblPr firstRow="1" firstCol="1" bandRow="1"/>
              <a:tblGrid>
                <a:gridCol w="945369">
                  <a:extLst>
                    <a:ext uri="{9D8B030D-6E8A-4147-A177-3AD203B41FA5}">
                      <a16:colId xmlns:a16="http://schemas.microsoft.com/office/drawing/2014/main" val="2683875754"/>
                    </a:ext>
                  </a:extLst>
                </a:gridCol>
                <a:gridCol w="5434793">
                  <a:extLst>
                    <a:ext uri="{9D8B030D-6E8A-4147-A177-3AD203B41FA5}">
                      <a16:colId xmlns:a16="http://schemas.microsoft.com/office/drawing/2014/main" val="2500769416"/>
                    </a:ext>
                  </a:extLst>
                </a:gridCol>
                <a:gridCol w="1105675">
                  <a:extLst>
                    <a:ext uri="{9D8B030D-6E8A-4147-A177-3AD203B41FA5}">
                      <a16:colId xmlns:a16="http://schemas.microsoft.com/office/drawing/2014/main" val="2632589309"/>
                    </a:ext>
                  </a:extLst>
                </a:gridCol>
              </a:tblGrid>
              <a:tr h="200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Apraksts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Izdevumi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371508"/>
                  </a:ext>
                </a:extLst>
              </a:tr>
              <a:tr h="556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02.02.2023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Sķeču vakars.Piedalās "Atspūļa" ar skeču un viesi.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517128"/>
                  </a:ext>
                </a:extLst>
              </a:tr>
              <a:tr h="556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09.02.2024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Sķeču vakars.Piedalās "Atspūļa" ar skeču un viesi.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643630"/>
                  </a:ext>
                </a:extLst>
              </a:tr>
              <a:tr h="361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Tiks pieaicināta māksliniece,kura pasniegs gleznošanu un ļaus pamēgināt arīdalībniekiem.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74212"/>
                  </a:ext>
                </a:extLst>
              </a:tr>
              <a:tr h="361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09.03.2024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Pavasara ieskaņas koncerts, kura piedalīsies viesmākslinieki.Tiek gaidīti visi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lv-LV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636757"/>
                  </a:ext>
                </a:extLst>
              </a:tr>
              <a:tr h="3162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19.03.2023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Lendžu pagasta nominantu sveikšana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497338"/>
                  </a:ext>
                </a:extLst>
              </a:tr>
              <a:tr h="3449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31.03.2024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Lieldienu koncerts un balle ar galdiņiem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343017"/>
                  </a:ext>
                </a:extLst>
              </a:tr>
              <a:tr h="3618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13.04.2024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Tiks pieaicinats salsas pasniedzējs kurš iepazīstinās viesus ar deju un iemācīs pamatus.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219376"/>
                  </a:ext>
                </a:extLst>
              </a:tr>
              <a:tr h="785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20.04.2024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Lendžu pagasta noteiktas vietas sakopšana (vieta tiks precizēta) pēc talkas pie KN improvizēta ugunskura notiks koncerts ar dzejas lasīšanau, ugunskura dziesmu dziedāšana gitāru un akardiona skaņās.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382208"/>
                  </a:ext>
                </a:extLst>
              </a:tr>
              <a:tr h="2049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04.05.2024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Meistarklase LV dekoru izgatavošana, viesmākslinieku koncerts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509659"/>
                  </a:ext>
                </a:extLst>
              </a:tr>
              <a:tr h="3728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Apvienošanās ar Lendžiem. (šogad notiks Lendžos) piecgadnieku apsveikšana un aktivitātes bērniem.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132958"/>
                  </a:ext>
                </a:extLst>
              </a:tr>
              <a:tr h="2049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22.06.2024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Ielīgošana ar koncertu un zaļumballi Lendžu brīvdabas etrādē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lv-LV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33" marR="27633" marT="18422" marB="1842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893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14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A6E6EAB-702C-C7A4-22AB-15B7EC11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>
                <a:latin typeface="Bahnschrift Condensed" panose="020B0502040204020203" pitchFamily="34" charset="0"/>
              </a:rPr>
              <a:t>Bezdarba līmenis iestādes pagastos</a:t>
            </a:r>
            <a:endParaRPr lang="lv-LV" dirty="0"/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F438E5DA-1F6F-B3DE-72A1-364484795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2135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upa 4">
            <a:extLst>
              <a:ext uri="{FF2B5EF4-FFF2-40B4-BE49-F238E27FC236}">
                <a16:creationId xmlns:a16="http://schemas.microsoft.com/office/drawing/2014/main" id="{A4BB2AC5-9146-154D-808A-97CEB813BF77}"/>
              </a:ext>
            </a:extLst>
          </p:cNvPr>
          <p:cNvGrpSpPr/>
          <p:nvPr/>
        </p:nvGrpSpPr>
        <p:grpSpPr>
          <a:xfrm rot="10800000">
            <a:off x="7765310" y="0"/>
            <a:ext cx="4426690" cy="2370547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D840BCD0-8B79-4DF1-D6B9-7BFF9379C778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2DBC9F56-F95F-BC12-F927-6AB2EA6F3C47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63064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00EC9B6E-271D-95B9-8115-C0F9EB9B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kultūras, sporta un atpūtas pasākumi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 Lendži KN (2)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18C89AAA-F1A7-56A3-1308-1E1BFEC87EAF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a 5">
            <a:extLst>
              <a:ext uri="{FF2B5EF4-FFF2-40B4-BE49-F238E27FC236}">
                <a16:creationId xmlns:a16="http://schemas.microsoft.com/office/drawing/2014/main" id="{CACF5733-3B2F-6594-172F-CDC0F1527901}"/>
              </a:ext>
            </a:extLst>
          </p:cNvPr>
          <p:cNvGrpSpPr/>
          <p:nvPr/>
        </p:nvGrpSpPr>
        <p:grpSpPr>
          <a:xfrm rot="16200000">
            <a:off x="-173373" y="3602375"/>
            <a:ext cx="3429000" cy="3082247"/>
            <a:chOff x="10632" y="-23609"/>
            <a:chExt cx="5422606" cy="5222933"/>
          </a:xfrm>
        </p:grpSpPr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2F43615E-4CB7-E3EA-0E06-F5B53E4AE32C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aisnleņķa trīsstūris 7">
              <a:extLst>
                <a:ext uri="{FF2B5EF4-FFF2-40B4-BE49-F238E27FC236}">
                  <a16:creationId xmlns:a16="http://schemas.microsoft.com/office/drawing/2014/main" id="{CAEA3318-E0E0-7FEC-142F-6F811F68DDF3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9" name="Tabula 8">
            <a:extLst>
              <a:ext uri="{FF2B5EF4-FFF2-40B4-BE49-F238E27FC236}">
                <a16:creationId xmlns:a16="http://schemas.microsoft.com/office/drawing/2014/main" id="{DB855D10-DC75-BF9F-DBC9-31577B7C0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487608"/>
              </p:ext>
            </p:extLst>
          </p:nvPr>
        </p:nvGraphicFramePr>
        <p:xfrm>
          <a:off x="2802836" y="2007704"/>
          <a:ext cx="7444409" cy="3242000"/>
        </p:xfrm>
        <a:graphic>
          <a:graphicData uri="http://schemas.openxmlformats.org/drawingml/2006/table">
            <a:tbl>
              <a:tblPr firstRow="1" firstCol="1" bandRow="1"/>
              <a:tblGrid>
                <a:gridCol w="877398">
                  <a:extLst>
                    <a:ext uri="{9D8B030D-6E8A-4147-A177-3AD203B41FA5}">
                      <a16:colId xmlns:a16="http://schemas.microsoft.com/office/drawing/2014/main" val="976458679"/>
                    </a:ext>
                  </a:extLst>
                </a:gridCol>
                <a:gridCol w="5732123">
                  <a:extLst>
                    <a:ext uri="{9D8B030D-6E8A-4147-A177-3AD203B41FA5}">
                      <a16:colId xmlns:a16="http://schemas.microsoft.com/office/drawing/2014/main" val="612613929"/>
                    </a:ext>
                  </a:extLst>
                </a:gridCol>
                <a:gridCol w="834888">
                  <a:extLst>
                    <a:ext uri="{9D8B030D-6E8A-4147-A177-3AD203B41FA5}">
                      <a16:colId xmlns:a16="http://schemas.microsoft.com/office/drawing/2014/main" val="2816126019"/>
                    </a:ext>
                  </a:extLst>
                </a:gridCol>
              </a:tblGrid>
              <a:tr h="2597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03.08.2024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Senioru godināšana,koncerts,balle.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77594"/>
                  </a:ext>
                </a:extLst>
              </a:tr>
              <a:tr h="4584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17.08.2023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Tiks pieaicināts mūziķis kas spēlē bungas.Diskusija ar mūziķi un bundzinieka demonstrācijas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241242"/>
                  </a:ext>
                </a:extLst>
              </a:tr>
              <a:tr h="2720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23.08.2023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lv-LV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65869"/>
                  </a:ext>
                </a:extLst>
              </a:tr>
              <a:tr h="2597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14.09.2024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Apvienības mednieku sacensības,zupu varīšana,balle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190530"/>
                  </a:ext>
                </a:extLst>
              </a:tr>
              <a:tr h="2597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27.09.2024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Spiningošanas sacensības Viraudas ezerā.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129674"/>
                  </a:ext>
                </a:extLst>
              </a:tr>
              <a:tr h="2597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12.10.2024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Koncerts un balle ar groziņiem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581740"/>
                  </a:ext>
                </a:extLst>
              </a:tr>
              <a:tr h="4947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06.11.2024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Mūzikas skolas veidotais bērnu koncerts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lv-LV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656965"/>
                  </a:ext>
                </a:extLst>
              </a:tr>
              <a:tr h="4584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18.11.2024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Koncerts, balle. Koncertā tiks godināti Lendžu pagasta Goda iedzīvotāji, amatiermākslas kolektīvu priekšnesumi.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897256"/>
                  </a:ext>
                </a:extLst>
              </a:tr>
              <a:tr h="2597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25.12.2024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Pašmāju kolektīvu koncerts,balle ar galdiņiem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040118"/>
                  </a:ext>
                </a:extLst>
              </a:tr>
              <a:tr h="2597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28.12.2024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Lendžu un Bērzgales pagastu bērnu sveikšana un koncerts</a:t>
                      </a:r>
                      <a:endParaRPr lang="lv-LV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lv-LV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603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4959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C31175A2-C57C-9523-6D9E-0DAF8F48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kultūras, sporta un atpūtas pasākumi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 kopējie apvienības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11AE7A74-4F1E-3FC3-1A87-50431C49E1C9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a 6">
            <a:extLst>
              <a:ext uri="{FF2B5EF4-FFF2-40B4-BE49-F238E27FC236}">
                <a16:creationId xmlns:a16="http://schemas.microsoft.com/office/drawing/2014/main" id="{B3A1E830-0213-4095-5386-BFF93F29305D}"/>
              </a:ext>
            </a:extLst>
          </p:cNvPr>
          <p:cNvGrpSpPr/>
          <p:nvPr/>
        </p:nvGrpSpPr>
        <p:grpSpPr>
          <a:xfrm rot="16200000">
            <a:off x="-655979" y="4084981"/>
            <a:ext cx="3429000" cy="2117035"/>
            <a:chOff x="10632" y="-23609"/>
            <a:chExt cx="5422606" cy="5222933"/>
          </a:xfrm>
        </p:grpSpPr>
        <p:sp>
          <p:nvSpPr>
            <p:cNvPr id="8" name="Taisnleņķa trīsstūris 7">
              <a:extLst>
                <a:ext uri="{FF2B5EF4-FFF2-40B4-BE49-F238E27FC236}">
                  <a16:creationId xmlns:a16="http://schemas.microsoft.com/office/drawing/2014/main" id="{A5AC1A0C-308D-33AE-1D35-C53409844F5E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aisnleņķa trīsstūris 8">
              <a:extLst>
                <a:ext uri="{FF2B5EF4-FFF2-40B4-BE49-F238E27FC236}">
                  <a16:creationId xmlns:a16="http://schemas.microsoft.com/office/drawing/2014/main" id="{61285C77-D144-24B3-B934-15D4A328C30E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D56F0B09-2BA1-900A-DF4B-1D73F6784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786636"/>
              </p:ext>
            </p:extLst>
          </p:nvPr>
        </p:nvGraphicFramePr>
        <p:xfrm>
          <a:off x="2852531" y="1825625"/>
          <a:ext cx="7752521" cy="4565709"/>
        </p:xfrm>
        <a:graphic>
          <a:graphicData uri="http://schemas.openxmlformats.org/drawingml/2006/table">
            <a:tbl>
              <a:tblPr firstRow="1" firstCol="1" bandRow="1"/>
              <a:tblGrid>
                <a:gridCol w="2300146">
                  <a:extLst>
                    <a:ext uri="{9D8B030D-6E8A-4147-A177-3AD203B41FA5}">
                      <a16:colId xmlns:a16="http://schemas.microsoft.com/office/drawing/2014/main" val="2504533164"/>
                    </a:ext>
                  </a:extLst>
                </a:gridCol>
                <a:gridCol w="2300146">
                  <a:extLst>
                    <a:ext uri="{9D8B030D-6E8A-4147-A177-3AD203B41FA5}">
                      <a16:colId xmlns:a16="http://schemas.microsoft.com/office/drawing/2014/main" val="694460669"/>
                    </a:ext>
                  </a:extLst>
                </a:gridCol>
                <a:gridCol w="2300146">
                  <a:extLst>
                    <a:ext uri="{9D8B030D-6E8A-4147-A177-3AD203B41FA5}">
                      <a16:colId xmlns:a16="http://schemas.microsoft.com/office/drawing/2014/main" val="3965268090"/>
                    </a:ext>
                  </a:extLst>
                </a:gridCol>
                <a:gridCol w="852083">
                  <a:extLst>
                    <a:ext uri="{9D8B030D-6E8A-4147-A177-3AD203B41FA5}">
                      <a16:colId xmlns:a16="http://schemas.microsoft.com/office/drawing/2014/main" val="1928725710"/>
                    </a:ext>
                  </a:extLst>
                </a:gridCol>
              </a:tblGrid>
              <a:tr h="292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Datums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Pasākuma nosaukums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Apraksts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kopā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29339"/>
                  </a:ext>
                </a:extLst>
              </a:tr>
              <a:tr h="9695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12.01.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Nautrēnu Apvienības Jaungada balle Bērzgalē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NAP kolektīvu un darbinieku saliedēšanās pasākums, dress code 80.-90. gadi. Pasākumā notiks apvienību sveicieni, konkursi un diskoballe ar DJ Normundu.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666622"/>
                  </a:ext>
                </a:extLst>
              </a:tr>
              <a:tr h="4283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25.02.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NAP zemledus Micānu ezers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Zemledus makškerēšanas sacensības, zupa, sportiskas aktivitātes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77789"/>
                  </a:ext>
                </a:extLst>
              </a:tr>
              <a:tr h="5636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02.03.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Nautrēnu apvienības Galda spēļu turnīrs Adamovā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NAP iedzīvotāju sacensības galda tenisā, novusā, dambretē un šautriņās.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965781"/>
                  </a:ext>
                </a:extLst>
              </a:tr>
              <a:tr h="5636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11.05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Ģimeņu svētki 3x3 Apvienības turnīrs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Sportiskas aktivitātes, Ģimeņu koncerts, radošās darbnīcas, konkursi, izstādes.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870676"/>
                  </a:ext>
                </a:extLst>
              </a:tr>
              <a:tr h="1104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12.07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RNP </a:t>
                      </a:r>
                      <a:r>
                        <a:rPr lang="en-US" sz="11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dienas</a:t>
                      </a: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Lendžos</a:t>
                      </a:r>
                      <a:endParaRPr lang="lv-LV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"Skaista muna tāva sāta"?, akcijas "Apceļo Nautrēnu apvienību" dalībnieku godināšana, aktivitātes bērniem, radošās darbnīcas, amatiermākslas kolektīvu koncerts, balle ar grupu "Lauku muzikanti"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4200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010018"/>
                  </a:ext>
                </a:extLst>
              </a:tr>
              <a:tr h="4283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17.11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NAP Valsts svētku skrējiens Rogovkā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NAP iedzīvotāju Valsts svētku skrējiens Rogovkā, 5 distances</a:t>
                      </a:r>
                      <a:endParaRPr lang="lv-LV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lv-LV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13" marR="23713" marT="15808" marB="158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216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9681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0E980B65-C109-8BB8-E5BF-A67FD3538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pasākumi pagastu bibliotēkās 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01F43F19-359A-9125-0134-A7160CD476A9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84C0F6B-3035-311F-EE4A-050CA3C7A43E}"/>
              </a:ext>
            </a:extLst>
          </p:cNvPr>
          <p:cNvSpPr txBox="1"/>
          <p:nvPr/>
        </p:nvSpPr>
        <p:spPr>
          <a:xfrm>
            <a:off x="4857750" y="150602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Nautrēnu 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pagasts</a:t>
            </a:r>
            <a:endParaRPr lang="lv-LV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411D51B4-BA55-D21C-E28F-AFF7BF952608}"/>
              </a:ext>
            </a:extLst>
          </p:cNvPr>
          <p:cNvGrpSpPr/>
          <p:nvPr/>
        </p:nvGrpSpPr>
        <p:grpSpPr>
          <a:xfrm rot="16200000">
            <a:off x="-1463939" y="2899333"/>
            <a:ext cx="5422606" cy="2494723"/>
            <a:chOff x="10632" y="-23609"/>
            <a:chExt cx="5422606" cy="5222933"/>
          </a:xfrm>
        </p:grpSpPr>
        <p:sp>
          <p:nvSpPr>
            <p:cNvPr id="16" name="Taisnleņķa trīsstūris 15">
              <a:extLst>
                <a:ext uri="{FF2B5EF4-FFF2-40B4-BE49-F238E27FC236}">
                  <a16:creationId xmlns:a16="http://schemas.microsoft.com/office/drawing/2014/main" id="{DA0DE4C7-6EE5-F8BE-E69B-72B2F2B75389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aisnleņķa trīsstūris 16">
              <a:extLst>
                <a:ext uri="{FF2B5EF4-FFF2-40B4-BE49-F238E27FC236}">
                  <a16:creationId xmlns:a16="http://schemas.microsoft.com/office/drawing/2014/main" id="{11451110-0877-4C41-43D9-4A8222261C13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4A71F408-0707-839B-5D6F-05CFC817C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93538"/>
              </p:ext>
            </p:extLst>
          </p:nvPr>
        </p:nvGraphicFramePr>
        <p:xfrm>
          <a:off x="2196547" y="2107470"/>
          <a:ext cx="8984975" cy="3787648"/>
        </p:xfrm>
        <a:graphic>
          <a:graphicData uri="http://schemas.openxmlformats.org/drawingml/2006/table">
            <a:tbl>
              <a:tblPr firstRow="1" firstCol="1" bandRow="1"/>
              <a:tblGrid>
                <a:gridCol w="7665806">
                  <a:extLst>
                    <a:ext uri="{9D8B030D-6E8A-4147-A177-3AD203B41FA5}">
                      <a16:colId xmlns:a16="http://schemas.microsoft.com/office/drawing/2014/main" val="711932662"/>
                    </a:ext>
                  </a:extLst>
                </a:gridCol>
                <a:gridCol w="1319169">
                  <a:extLst>
                    <a:ext uri="{9D8B030D-6E8A-4147-A177-3AD203B41FA5}">
                      <a16:colId xmlns:a16="http://schemas.microsoft.com/office/drawing/2014/main" val="24449920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Norise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Laiks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168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 izstāde “Rogovka ziemā”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 janvāri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425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Radošā darbnīca “veco grāmatu pārveidošana ar gaismiņām par dizaina objektiem” Gaismys stygai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16.janvārī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953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Radošā nodarbība pieaugušajiem “Gleznošana ar faktūru uz audekla”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19.martā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361398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Lolas krāsainās keramikas izstāde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Visu maiju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83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Izstāde Pūdnīku Piča akvareļi un keramika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 jūniju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344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“Ciemiņš bibliotēkā”  Tikšanās ar dzejnieci Mārīti  Strodi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22.oktobrī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8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Veronikas Dundures krūzīšu izstāde                                     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4.-15.novembris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080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Ziemassvētku apsveikumu izgatavošana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10.decembrī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217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Galda spēļu  turnīrs ģimenēm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3.decembrī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725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Lasīsim un zīmēsim kopā. Nodarbība kopā ar mākslas skolas skolotāju Maiju Gailumu mazajiem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13.februārī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282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J.Soikāna mākslas skolas audzēkņu darbu izstāde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 martu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809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“Uzzīmē savu mīļāko grāmatiņu” Nodarbība kopā ar mākslas skolas skolotāju Maiju Gailumu 1-3 klašu skolēniem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24.aprīlī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584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Tautasdziesmu konkurss bērniem “Pīteri un pērkons”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25.jūnijā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713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“Lasīt ir stilīgi”-   Pasaules grāmatu dienā Veronika Dundure iepazīstinās ar jaunākajām grāmatām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23.aprīlī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288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lv-LV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Iepazīsimies ar bibliotēkas krājuma jaunumiem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15.oktobrī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54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50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D185F230-FFFB-3EC4-3FA4-30A6C50E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pasākumi pagastu bibliotēkās 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B9E2FAE6-D631-07F4-D115-8C16D981DBB9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CFA8C3C-C018-B291-4933-BBC61CE558A3}"/>
              </a:ext>
            </a:extLst>
          </p:cNvPr>
          <p:cNvSpPr txBox="1"/>
          <p:nvPr/>
        </p:nvSpPr>
        <p:spPr>
          <a:xfrm>
            <a:off x="4957142" y="150602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Audriņu</a:t>
            </a:r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pagasts (1)</a:t>
            </a:r>
            <a:endParaRPr lang="lv-LV" dirty="0"/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D72EE26E-CBF7-97A3-4095-33E16F0DA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08698"/>
              </p:ext>
            </p:extLst>
          </p:nvPr>
        </p:nvGraphicFramePr>
        <p:xfrm>
          <a:off x="2643809" y="2256182"/>
          <a:ext cx="6768548" cy="4394900"/>
        </p:xfrm>
        <a:graphic>
          <a:graphicData uri="http://schemas.openxmlformats.org/drawingml/2006/table">
            <a:tbl>
              <a:tblPr firstRow="1" firstCol="1" bandRow="1"/>
              <a:tblGrid>
                <a:gridCol w="694778">
                  <a:extLst>
                    <a:ext uri="{9D8B030D-6E8A-4147-A177-3AD203B41FA5}">
                      <a16:colId xmlns:a16="http://schemas.microsoft.com/office/drawing/2014/main" val="2068642959"/>
                    </a:ext>
                  </a:extLst>
                </a:gridCol>
                <a:gridCol w="4686983">
                  <a:extLst>
                    <a:ext uri="{9D8B030D-6E8A-4147-A177-3AD203B41FA5}">
                      <a16:colId xmlns:a16="http://schemas.microsoft.com/office/drawing/2014/main" val="420555793"/>
                    </a:ext>
                  </a:extLst>
                </a:gridCol>
                <a:gridCol w="1386787">
                  <a:extLst>
                    <a:ext uri="{9D8B030D-6E8A-4147-A177-3AD203B41FA5}">
                      <a16:colId xmlns:a16="http://schemas.microsoft.com/office/drawing/2014/main" val="2661303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</a:pPr>
                      <a:r>
                        <a:rPr lang="lv-LV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Norise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Laiks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13139"/>
                  </a:ext>
                </a:extLst>
              </a:tr>
              <a:tr h="74911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eriod"/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Lasīšanas veicināšanas pasākumi, balstoties un kompetenču pieeju. 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lv-LV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Eiropas rakstnieku diena.</a:t>
                      </a: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lv-LV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Mīklu maratons pirmsskolas vecuma bērniem “Lasi, mini, attēlo!”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 gadu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Marts Augusts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94212"/>
                  </a:ext>
                </a:extLst>
              </a:tr>
              <a:tr h="14672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eriod"/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Bibliotēku nedēļas pasākumi.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443636"/>
                  </a:ext>
                </a:extLst>
              </a:tr>
              <a:tr h="74911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eriod"/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Radošās darbnīcas ar integrēto saturu (rokdarbi, lasīšana, saruna…) pirms svētkiem (Ziemassvētki, Mātes diena, Tēva diena, Lieldienas u.c.).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Septembris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Decembris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690949"/>
                  </a:ext>
                </a:extLst>
              </a:tr>
              <a:tr h="3007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eriod"/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Jauno grāmatu izstādes.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Aktuālās tematiskās izstādes.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Katru mēnesi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339639"/>
                  </a:ext>
                </a:extLst>
              </a:tr>
              <a:tr h="7629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eriod"/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Viktorīnas, konkursi, spēles ar izglītojošo saturu.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lv-LV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Integrētā nodarbība bērniem par drošības noteikumiem vasaras brīvlaikā. 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lv-LV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Viktorīna veltīta Latvijas dzimšanas dienai.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lv-LV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Izglītojošā spēle par Eiropas savienību.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Novembris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527407"/>
                  </a:ext>
                </a:extLst>
              </a:tr>
              <a:tr h="300779">
                <a:tc>
                  <a:txBody>
                    <a:bodyPr/>
                    <a:lstStyle/>
                    <a:p>
                      <a:pPr marL="2286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Informācijas nesēju komplektēšana saskaņā ar krājuma komplektēšanas koncepciju un budžetu.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Katru ceturksni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92" marR="56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632914"/>
                  </a:ext>
                </a:extLst>
              </a:tr>
            </a:tbl>
          </a:graphicData>
        </a:graphic>
      </p:graphicFrame>
      <p:grpSp>
        <p:nvGrpSpPr>
          <p:cNvPr id="9" name="Grupa 8">
            <a:extLst>
              <a:ext uri="{FF2B5EF4-FFF2-40B4-BE49-F238E27FC236}">
                <a16:creationId xmlns:a16="http://schemas.microsoft.com/office/drawing/2014/main" id="{2BBE60A2-22AE-754F-38A7-B2725C96082D}"/>
              </a:ext>
            </a:extLst>
          </p:cNvPr>
          <p:cNvGrpSpPr/>
          <p:nvPr/>
        </p:nvGrpSpPr>
        <p:grpSpPr>
          <a:xfrm rot="16200000">
            <a:off x="-1389396" y="2824791"/>
            <a:ext cx="5422606" cy="2643808"/>
            <a:chOff x="10632" y="-23609"/>
            <a:chExt cx="5422606" cy="5222933"/>
          </a:xfrm>
        </p:grpSpPr>
        <p:sp>
          <p:nvSpPr>
            <p:cNvPr id="10" name="Taisnleņķa trīsstūris 9">
              <a:extLst>
                <a:ext uri="{FF2B5EF4-FFF2-40B4-BE49-F238E27FC236}">
                  <a16:creationId xmlns:a16="http://schemas.microsoft.com/office/drawing/2014/main" id="{3B585014-E6F0-01EC-208D-C616C13EE268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aisnleņķa trīsstūris 10">
              <a:extLst>
                <a:ext uri="{FF2B5EF4-FFF2-40B4-BE49-F238E27FC236}">
                  <a16:creationId xmlns:a16="http://schemas.microsoft.com/office/drawing/2014/main" id="{C5D50DBD-1881-3A04-B87E-1A3C76981BC2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4391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92D1033B-0DEC-14C4-C093-EBBA7B47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pasākumi pagastu bibliotēkās 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458603AF-EFE0-F896-D6CB-23933E46104C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1A4F07-9ABA-97F0-59C5-9EF4CFC5A2B9}"/>
              </a:ext>
            </a:extLst>
          </p:cNvPr>
          <p:cNvSpPr txBox="1"/>
          <p:nvPr/>
        </p:nvSpPr>
        <p:spPr>
          <a:xfrm>
            <a:off x="4957142" y="150602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Audriņu</a:t>
            </a:r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pagasts (2)</a:t>
            </a:r>
            <a:endParaRPr lang="lv-LV" dirty="0"/>
          </a:p>
        </p:txBody>
      </p: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E08F1EAD-B30E-52E8-650D-83120E64D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175098"/>
              </p:ext>
            </p:extLst>
          </p:nvPr>
        </p:nvGraphicFramePr>
        <p:xfrm>
          <a:off x="2633870" y="1875354"/>
          <a:ext cx="6798364" cy="4760306"/>
        </p:xfrm>
        <a:graphic>
          <a:graphicData uri="http://schemas.openxmlformats.org/drawingml/2006/table">
            <a:tbl>
              <a:tblPr firstRow="1" firstCol="1" bandRow="1"/>
              <a:tblGrid>
                <a:gridCol w="697838">
                  <a:extLst>
                    <a:ext uri="{9D8B030D-6E8A-4147-A177-3AD203B41FA5}">
                      <a16:colId xmlns:a16="http://schemas.microsoft.com/office/drawing/2014/main" val="1698087151"/>
                    </a:ext>
                  </a:extLst>
                </a:gridCol>
                <a:gridCol w="4707630">
                  <a:extLst>
                    <a:ext uri="{9D8B030D-6E8A-4147-A177-3AD203B41FA5}">
                      <a16:colId xmlns:a16="http://schemas.microsoft.com/office/drawing/2014/main" val="153065447"/>
                    </a:ext>
                  </a:extLst>
                </a:gridCol>
                <a:gridCol w="1392896">
                  <a:extLst>
                    <a:ext uri="{9D8B030D-6E8A-4147-A177-3AD203B41FA5}">
                      <a16:colId xmlns:a16="http://schemas.microsoft.com/office/drawing/2014/main" val="3602682977"/>
                    </a:ext>
                  </a:extLst>
                </a:gridCol>
              </a:tblGrid>
              <a:tr h="482645">
                <a:tc>
                  <a:txBody>
                    <a:bodyPr/>
                    <a:lstStyle/>
                    <a:p>
                      <a:pPr marL="2286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Jaunieguvumu reģistrācija BIS Alise / Komplektēšana.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dienu laikā pēc iegādes 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464455"/>
                  </a:ext>
                </a:extLst>
              </a:tr>
              <a:tr h="364068">
                <a:tc>
                  <a:txBody>
                    <a:bodyPr/>
                    <a:lstStyle/>
                    <a:p>
                      <a:pPr marL="2286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Preses izdevumu abonēšana.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Maijs, novembris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062183"/>
                  </a:ext>
                </a:extLst>
              </a:tr>
              <a:tr h="319194">
                <a:tc>
                  <a:txBody>
                    <a:bodyPr/>
                    <a:lstStyle/>
                    <a:p>
                      <a:pPr marL="2286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Dāvinājumu  pieņemšana.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Pēc vienošanās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273968"/>
                  </a:ext>
                </a:extLst>
              </a:tr>
              <a:tr h="482645">
                <a:tc>
                  <a:txBody>
                    <a:bodyPr/>
                    <a:lstStyle/>
                    <a:p>
                      <a:pPr marL="2286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Fiziski un saturiski novecojušo grāmatu norakstīšana.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Divas reizes gadā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102274"/>
                  </a:ext>
                </a:extLst>
              </a:tr>
              <a:tr h="177600">
                <a:tc>
                  <a:txBody>
                    <a:bodyPr/>
                    <a:lstStyle/>
                    <a:p>
                      <a:pPr marL="2286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Periodikas norakstīšana.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Decembris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479658"/>
                  </a:ext>
                </a:extLst>
              </a:tr>
              <a:tr h="177600">
                <a:tc>
                  <a:txBody>
                    <a:bodyPr/>
                    <a:lstStyle/>
                    <a:p>
                      <a:pPr marL="2286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Grāmatu labošana.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 gadu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88685"/>
                  </a:ext>
                </a:extLst>
              </a:tr>
              <a:tr h="177600">
                <a:tc>
                  <a:txBody>
                    <a:bodyPr/>
                    <a:lstStyle/>
                    <a:p>
                      <a:pPr marL="2286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Krājuma kārtošana un izvietošana.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 gadu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143029"/>
                  </a:ext>
                </a:extLst>
              </a:tr>
              <a:tr h="364068">
                <a:tc>
                  <a:txBody>
                    <a:bodyPr/>
                    <a:lstStyle/>
                    <a:p>
                      <a:pPr marL="2286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Darbs ar kavētājiem un parādniekiem.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Katru otro mēnesi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463701"/>
                  </a:ext>
                </a:extLst>
              </a:tr>
              <a:tr h="177600">
                <a:tc>
                  <a:txBody>
                    <a:bodyPr/>
                    <a:lstStyle/>
                    <a:p>
                      <a:pPr marL="2286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Jaunieguvumu izstādes. Krājuma popularizēšana, t.s. e-vidē.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Pastāvīgi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020257"/>
                  </a:ext>
                </a:extLst>
              </a:tr>
              <a:tr h="319194">
                <a:tc>
                  <a:txBody>
                    <a:bodyPr/>
                    <a:lstStyle/>
                    <a:p>
                      <a:pPr marL="2286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Bibliotēkas krājuma analīze.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Katru ceturksni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215825"/>
                  </a:ext>
                </a:extLst>
              </a:tr>
              <a:tr h="1463355">
                <a:tc>
                  <a:txBody>
                    <a:bodyPr/>
                    <a:lstStyle/>
                    <a:p>
                      <a:pPr marL="2286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Grāmatu un citu izdevumu </a:t>
                      </a:r>
                      <a:r>
                        <a:rPr lang="lv-LV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temetiskās</a:t>
                      </a: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izstādes krājuma popularizēšanai: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Izstādes, veltītas ievērojamo cilvēku (rakstnieku, dzejnieku, sabiedrisko darbinieku u.c.) dzīves gaitām un daiļradei. 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Tematiskās izstādes: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Grāmatu izstāde veltīta </a:t>
                      </a:r>
                      <a:r>
                        <a:rPr lang="lv-LV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Valentīndienai</a:t>
                      </a: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(grāmatas par mīlestību, draudzību).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Grāmatu izstāde par dārzkopību, augkopību, zemes apstrādāšanu..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Reizi mēnesī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28" marR="58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883565"/>
                  </a:ext>
                </a:extLst>
              </a:tr>
            </a:tbl>
          </a:graphicData>
        </a:graphic>
      </p:graphicFrame>
      <p:grpSp>
        <p:nvGrpSpPr>
          <p:cNvPr id="5" name="Grupa 4">
            <a:extLst>
              <a:ext uri="{FF2B5EF4-FFF2-40B4-BE49-F238E27FC236}">
                <a16:creationId xmlns:a16="http://schemas.microsoft.com/office/drawing/2014/main" id="{37E793BF-1E35-15B2-D1A9-00978E23307B}"/>
              </a:ext>
            </a:extLst>
          </p:cNvPr>
          <p:cNvGrpSpPr/>
          <p:nvPr/>
        </p:nvGrpSpPr>
        <p:grpSpPr>
          <a:xfrm rot="16200000">
            <a:off x="-1394365" y="2829760"/>
            <a:ext cx="5422606" cy="2633869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B316CDCC-A204-2863-3BCC-78BA45047034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F698A922-9DED-7F92-B922-682CDC32F960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9906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858B1EB9-2B9D-118A-9AA0-B10BAFC1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pasākumi pagastu bibliotēkās 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094E029D-0E84-D968-9382-FBCDBF4B37C6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0BA2006-A617-F56B-C683-4DC12B33DB3B}"/>
              </a:ext>
            </a:extLst>
          </p:cNvPr>
          <p:cNvSpPr txBox="1"/>
          <p:nvPr/>
        </p:nvSpPr>
        <p:spPr>
          <a:xfrm>
            <a:off x="4957142" y="150602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Bērzgales</a:t>
            </a:r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pagasts</a:t>
            </a:r>
            <a:endParaRPr lang="lv-LV" dirty="0"/>
          </a:p>
        </p:txBody>
      </p:sp>
      <p:graphicFrame>
        <p:nvGraphicFramePr>
          <p:cNvPr id="11" name="Tabula 10">
            <a:extLst>
              <a:ext uri="{FF2B5EF4-FFF2-40B4-BE49-F238E27FC236}">
                <a16:creationId xmlns:a16="http://schemas.microsoft.com/office/drawing/2014/main" id="{4150B178-F88D-80F5-4EEB-A9A31949B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95726"/>
              </p:ext>
            </p:extLst>
          </p:nvPr>
        </p:nvGraphicFramePr>
        <p:xfrm>
          <a:off x="1938130" y="1925435"/>
          <a:ext cx="8150087" cy="2631311"/>
        </p:xfrm>
        <a:graphic>
          <a:graphicData uri="http://schemas.openxmlformats.org/drawingml/2006/table">
            <a:tbl>
              <a:tblPr firstRow="1" firstCol="1" bandRow="1"/>
              <a:tblGrid>
                <a:gridCol w="6497252">
                  <a:extLst>
                    <a:ext uri="{9D8B030D-6E8A-4147-A177-3AD203B41FA5}">
                      <a16:colId xmlns:a16="http://schemas.microsoft.com/office/drawing/2014/main" val="1198898864"/>
                    </a:ext>
                  </a:extLst>
                </a:gridCol>
                <a:gridCol w="1652835">
                  <a:extLst>
                    <a:ext uri="{9D8B030D-6E8A-4147-A177-3AD203B41FA5}">
                      <a16:colId xmlns:a16="http://schemas.microsoft.com/office/drawing/2014/main" val="122115803"/>
                    </a:ext>
                  </a:extLst>
                </a:gridCol>
              </a:tblGrid>
              <a:tr h="190266">
                <a:tc>
                  <a:txBody>
                    <a:bodyPr/>
                    <a:lstStyle/>
                    <a:p>
                      <a:pPr marL="457200" algn="ctr"/>
                      <a:r>
                        <a:rPr lang="lv-LV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Norise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lv-LV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Laiks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838749"/>
                  </a:ext>
                </a:extLst>
              </a:tr>
              <a:tr h="570799">
                <a:tc>
                  <a:txBody>
                    <a:bodyPr/>
                    <a:lstStyle/>
                    <a:p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Informatīvi izglītojošā pēcpusdiena senioriem </a:t>
                      </a:r>
                      <a:endParaRPr lang="lv-LV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“E-pakalpojumi un datorprasmes” </a:t>
                      </a:r>
                      <a:endParaRPr lang="lv-LV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Radošā nodarbība</a:t>
                      </a:r>
                      <a:endParaRPr lang="lv-LV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Aprīlis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698181"/>
                  </a:ext>
                </a:extLst>
              </a:tr>
              <a:tr h="291459">
                <a:tc>
                  <a:txBody>
                    <a:bodyPr/>
                    <a:lstStyle/>
                    <a:p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Dzejas dienas</a:t>
                      </a:r>
                      <a:endParaRPr lang="lv-LV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lv-LV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Septembris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78250"/>
                  </a:ext>
                </a:extLst>
              </a:tr>
              <a:tr h="380533">
                <a:tc>
                  <a:txBody>
                    <a:bodyPr/>
                    <a:lstStyle/>
                    <a:p>
                      <a:pPr marL="457200"/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Lasīšanas veicināšanas programmas “Bērnu, jauniešu un vecāku žūrija 2023 ” konkursa noslēgums</a:t>
                      </a:r>
                      <a:endParaRPr lang="lv-LV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Janvāris</a:t>
                      </a:r>
                      <a:endParaRPr lang="lv-LV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820418"/>
                  </a:ext>
                </a:extLst>
              </a:tr>
              <a:tr h="380533">
                <a:tc>
                  <a:txBody>
                    <a:bodyPr/>
                    <a:lstStyle/>
                    <a:p>
                      <a:pPr marL="457200"/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Skaļās lasīšanas un mīklu minēšanas pēcpusdiena  bērniem</a:t>
                      </a:r>
                      <a:endParaRPr lang="lv-LV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/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Radošā nodarbība</a:t>
                      </a:r>
                      <a:endParaRPr lang="lv-LV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Marts</a:t>
                      </a:r>
                      <a:endParaRPr lang="lv-LV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279318"/>
                  </a:ext>
                </a:extLst>
              </a:tr>
              <a:tr h="380533">
                <a:tc>
                  <a:txBody>
                    <a:bodyPr/>
                    <a:lstStyle/>
                    <a:p>
                      <a:pPr marL="457200"/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Tematiskā pēcpusdiena ‘’Tautas dziesmu kamols’’</a:t>
                      </a:r>
                      <a:endParaRPr lang="lv-LV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/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Radošā nodarbība</a:t>
                      </a:r>
                      <a:endParaRPr lang="lv-LV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Maijs</a:t>
                      </a:r>
                      <a:endParaRPr lang="lv-LV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535148"/>
                  </a:ext>
                </a:extLst>
              </a:tr>
              <a:tr h="437188">
                <a:tc>
                  <a:txBody>
                    <a:bodyPr/>
                    <a:lstStyle/>
                    <a:p>
                      <a:pPr marL="457200"/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Ziemeļvalstu literatūras nedēļa: Rītausmas lasījums bērniem</a:t>
                      </a:r>
                      <a:endParaRPr lang="lv-LV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/>
                      <a:r>
                        <a:rPr lang="lv-LV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Radošā nodarbība</a:t>
                      </a:r>
                      <a:endParaRPr lang="lv-LV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Novembris</a:t>
                      </a:r>
                      <a:endParaRPr lang="lv-LV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38687"/>
                  </a:ext>
                </a:extLst>
              </a:tr>
            </a:tbl>
          </a:graphicData>
        </a:graphic>
      </p:graphicFrame>
      <p:graphicFrame>
        <p:nvGraphicFramePr>
          <p:cNvPr id="12" name="Tabula 11">
            <a:extLst>
              <a:ext uri="{FF2B5EF4-FFF2-40B4-BE49-F238E27FC236}">
                <a16:creationId xmlns:a16="http://schemas.microsoft.com/office/drawing/2014/main" id="{7A17EC1C-88CF-EE5A-178C-33CD36F6A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678012"/>
              </p:ext>
            </p:extLst>
          </p:nvPr>
        </p:nvGraphicFramePr>
        <p:xfrm>
          <a:off x="1938130" y="4528285"/>
          <a:ext cx="8150087" cy="22116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496262">
                  <a:extLst>
                    <a:ext uri="{9D8B030D-6E8A-4147-A177-3AD203B41FA5}">
                      <a16:colId xmlns:a16="http://schemas.microsoft.com/office/drawing/2014/main" val="2743271117"/>
                    </a:ext>
                  </a:extLst>
                </a:gridCol>
                <a:gridCol w="1653825">
                  <a:extLst>
                    <a:ext uri="{9D8B030D-6E8A-4147-A177-3AD203B41FA5}">
                      <a16:colId xmlns:a16="http://schemas.microsoft.com/office/drawing/2014/main" val="2488088923"/>
                    </a:ext>
                  </a:extLst>
                </a:gridCol>
              </a:tblGrid>
              <a:tr h="2898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Datortehnikas izmantošana. 3 datorvietas lasītājiem, multifunkcionālā iekārta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Visu gadu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509030"/>
                  </a:ext>
                </a:extLst>
              </a:tr>
              <a:tr h="2898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Konsultācijas apmeklētājiem datortehnikas lietošanā un informācijas meklēšanā internetā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Pēc vajadzības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825182"/>
                  </a:ext>
                </a:extLst>
              </a:tr>
              <a:tr h="439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Konsultācijas un apmācība elektroniskā kataloga, e-pasta, pašvaldības  un valsts e-pakalpojumu,  ibankas  un citu internetā esošo informācijas resursu lietošanā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Pēc pieprasījuma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10349"/>
                  </a:ext>
                </a:extLst>
              </a:tr>
              <a:tr h="2898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Konsultācijas iedzīvotāju digitālo prasmju uzlabošanai un e-saziņai ar valsti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Pastāvīgi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244294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3td e-grāmatu bibliotēkas popularizēšana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Visu gadu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420885"/>
                  </a:ext>
                </a:extLst>
              </a:tr>
              <a:tr h="2939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Novadpētniecības krājuma papildināšana,  apkopošana, saglabāšana un popularizēšana, sadarbībā ar muzeju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Visu gadu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199323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Vietējās nozīmes norišu dokumentēšana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Norises laikā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598794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Materiālu apkopošana, iesniegšana A. Rupaiņa muzejam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Pēc vajadzības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732514"/>
                  </a:ext>
                </a:extLst>
              </a:tr>
              <a:tr h="1418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Reģionālās novadpētniecības datubāzes popularizēšana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v-LV" sz="10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Visu gadu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584192"/>
                  </a:ext>
                </a:extLst>
              </a:tr>
            </a:tbl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id="{C379B853-7658-298A-0EDB-C4359BA2F679}"/>
              </a:ext>
            </a:extLst>
          </p:cNvPr>
          <p:cNvGrpSpPr/>
          <p:nvPr/>
        </p:nvGrpSpPr>
        <p:grpSpPr>
          <a:xfrm rot="16200000">
            <a:off x="-1742235" y="3177630"/>
            <a:ext cx="5422606" cy="1938129"/>
            <a:chOff x="10632" y="-23609"/>
            <a:chExt cx="5422606" cy="5222933"/>
          </a:xfrm>
        </p:grpSpPr>
        <p:sp>
          <p:nvSpPr>
            <p:cNvPr id="14" name="Taisnleņķa trīsstūris 13">
              <a:extLst>
                <a:ext uri="{FF2B5EF4-FFF2-40B4-BE49-F238E27FC236}">
                  <a16:creationId xmlns:a16="http://schemas.microsoft.com/office/drawing/2014/main" id="{446B4255-5C5C-BCDB-473C-C27610DEB291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aisnleņķa trīsstūris 14">
              <a:extLst>
                <a:ext uri="{FF2B5EF4-FFF2-40B4-BE49-F238E27FC236}">
                  <a16:creationId xmlns:a16="http://schemas.microsoft.com/office/drawing/2014/main" id="{C0A09376-3DDE-55EE-5778-4C8784F57260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293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7B49324F-1564-5173-E449-36675761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pasākumi pagastu bibliotēkās 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CA6E1966-0766-3C24-16C1-A0C8FA941D1E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9363F94-143A-B884-ABBE-7DC160426D96}"/>
              </a:ext>
            </a:extLst>
          </p:cNvPr>
          <p:cNvSpPr txBox="1"/>
          <p:nvPr/>
        </p:nvSpPr>
        <p:spPr>
          <a:xfrm>
            <a:off x="4957142" y="150602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Ilzeskalna</a:t>
            </a:r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pagasts</a:t>
            </a:r>
            <a:endParaRPr lang="lv-LV" dirty="0"/>
          </a:p>
        </p:txBody>
      </p: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99214910-A096-38A6-F832-EDF9881F4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81108"/>
              </p:ext>
            </p:extLst>
          </p:nvPr>
        </p:nvGraphicFramePr>
        <p:xfrm>
          <a:off x="1570383" y="1925434"/>
          <a:ext cx="9263268" cy="4813299"/>
        </p:xfrm>
        <a:graphic>
          <a:graphicData uri="http://schemas.openxmlformats.org/drawingml/2006/table">
            <a:tbl>
              <a:tblPr firstRow="1" firstCol="1" bandRow="1"/>
              <a:tblGrid>
                <a:gridCol w="864704">
                  <a:extLst>
                    <a:ext uri="{9D8B030D-6E8A-4147-A177-3AD203B41FA5}">
                      <a16:colId xmlns:a16="http://schemas.microsoft.com/office/drawing/2014/main" val="2823721962"/>
                    </a:ext>
                  </a:extLst>
                </a:gridCol>
                <a:gridCol w="7026965">
                  <a:extLst>
                    <a:ext uri="{9D8B030D-6E8A-4147-A177-3AD203B41FA5}">
                      <a16:colId xmlns:a16="http://schemas.microsoft.com/office/drawing/2014/main" val="2566303760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834418786"/>
                    </a:ext>
                  </a:extLst>
                </a:gridCol>
              </a:tblGrid>
              <a:tr h="335949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Nr.p.k.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</a:pPr>
                      <a:r>
                        <a:rPr lang="lv-LV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Norise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Laiks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117396"/>
                  </a:ext>
                </a:extLst>
              </a:tr>
              <a:tr h="164332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Tematiska pēcpusdiena “Praktiska latviete”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587195"/>
                  </a:ext>
                </a:extLst>
              </a:tr>
              <a:tr h="164332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Tikšanās  ar dzejnieci Intu Naglu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07.08.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0279"/>
                  </a:ext>
                </a:extLst>
              </a:tr>
              <a:tr h="164332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Ziedu kompozīciju izstāde  “Rudens roze”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23.08. – 20.09.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690599"/>
                  </a:ext>
                </a:extLst>
              </a:tr>
              <a:tr h="352801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Tematiskā pēcpusdiena “Atpazīsti Ilzeskalnu pēc foto”. Marijas Gailumas foto darbi.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17.10.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664509"/>
                  </a:ext>
                </a:extLst>
              </a:tr>
              <a:tr h="47209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Grāmatas “Pasaka par sniegavīru” lasīšana kopā ar PII bērniem, pasakas atspoguļojums zīmējumā, zīmējumu izstāde.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18.01.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256278"/>
                  </a:ext>
                </a:extLst>
              </a:tr>
              <a:tr h="164332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Multfilma par drošu internetu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8.02.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73401"/>
                  </a:ext>
                </a:extLst>
              </a:tr>
              <a:tr h="279751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Lieldienu gaidīšana, ticējumu lasīšana, olu krāsošana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28.03.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4297"/>
                  </a:ext>
                </a:extLst>
              </a:tr>
              <a:tr h="23351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Viktorīna bērniem “Ko es zinu par putniem”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19.04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486166"/>
                  </a:ext>
                </a:extLst>
              </a:tr>
              <a:tr h="352801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Tematiskais pasākums ”Tautasdziesmas par māmiņu”, apsveikuma kartiņas izgatavošana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9.05.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224440"/>
                  </a:ext>
                </a:extLst>
              </a:tr>
              <a:tr h="164332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Zīmējumu izstāde “Vasaras piedzīvojums”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22.08.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829027"/>
                  </a:ext>
                </a:extLst>
              </a:tr>
              <a:tr h="164332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Izzinoša nodarbība “Latvijai”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14.11.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23013"/>
                  </a:ext>
                </a:extLst>
              </a:tr>
              <a:tr h="279751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Rotājumu izgatavošana lielajai eglei “Lai eglīte top krāšņa un skaista”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10.12.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808560"/>
                  </a:ext>
                </a:extLst>
              </a:tr>
              <a:tr h="164332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Grāmatu jaunumu izstādes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katru ceturksni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615860"/>
                  </a:ext>
                </a:extLst>
              </a:tr>
              <a:tr h="279751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Literatūras izstādes “Rakstnieku un dzejnieku dzīves jubilejas”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katru mēnesi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119450"/>
                  </a:ext>
                </a:extLst>
              </a:tr>
              <a:tr h="23351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Jaunāko periodisko izdevumu izvietošana stendā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katru dienu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83716"/>
                  </a:ext>
                </a:extLst>
              </a:tr>
              <a:tr h="279751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Materiālu izstāde par fotomākslinieku Jāni Gleizdu, veltīta viņa simtgadei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7.05.-13.05.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4794"/>
                  </a:ext>
                </a:extLst>
              </a:tr>
              <a:tr h="23351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Pagasta krucifiksu fotografēšana un apraksts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01.07.- 31.07.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193339"/>
                  </a:ext>
                </a:extLst>
              </a:tr>
              <a:tr h="329788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Bibliotēkas datu aktualizēšana  statistikas portālā www.kulturasdati.lv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Līdz 15. februārim</a:t>
                      </a:r>
                      <a:endParaRPr lang="lv-LV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0" marR="54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340938"/>
                  </a:ext>
                </a:extLst>
              </a:tr>
            </a:tbl>
          </a:graphicData>
        </a:graphic>
      </p:graphicFrame>
      <p:grpSp>
        <p:nvGrpSpPr>
          <p:cNvPr id="6" name="Grupa 5">
            <a:extLst>
              <a:ext uri="{FF2B5EF4-FFF2-40B4-BE49-F238E27FC236}">
                <a16:creationId xmlns:a16="http://schemas.microsoft.com/office/drawing/2014/main" id="{4AAB4196-5196-7E82-5509-B5D121D0262A}"/>
              </a:ext>
            </a:extLst>
          </p:cNvPr>
          <p:cNvGrpSpPr/>
          <p:nvPr/>
        </p:nvGrpSpPr>
        <p:grpSpPr>
          <a:xfrm rot="16200000">
            <a:off x="-1926108" y="3361504"/>
            <a:ext cx="5422606" cy="1570382"/>
            <a:chOff x="10632" y="-23609"/>
            <a:chExt cx="5422606" cy="5222933"/>
          </a:xfrm>
        </p:grpSpPr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9233F5BC-94BC-4C23-85D7-3BA5025C26F8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aisnleņķa trīsstūris 7">
              <a:extLst>
                <a:ext uri="{FF2B5EF4-FFF2-40B4-BE49-F238E27FC236}">
                  <a16:creationId xmlns:a16="http://schemas.microsoft.com/office/drawing/2014/main" id="{F8C2259F-7066-578D-16F1-CC5945A9FED4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6866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A4959985-875E-AD0F-2DF0-B8FD2A76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pasākumi pagastu bibliotēkās 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3B97B-D1FE-53B5-387E-3D56A0E32ED8}"/>
              </a:ext>
            </a:extLst>
          </p:cNvPr>
          <p:cNvSpPr txBox="1"/>
          <p:nvPr/>
        </p:nvSpPr>
        <p:spPr>
          <a:xfrm>
            <a:off x="5256144" y="1217787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Lendžu pagasts</a:t>
            </a:r>
            <a:endParaRPr lang="lv-LV" dirty="0"/>
          </a:p>
        </p:txBody>
      </p: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9CD3D312-887C-C198-72AB-BEE659BEBF14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ula 11">
            <a:extLst>
              <a:ext uri="{FF2B5EF4-FFF2-40B4-BE49-F238E27FC236}">
                <a16:creationId xmlns:a16="http://schemas.microsoft.com/office/drawing/2014/main" id="{AFE282F6-42FA-474F-3D69-84E2FE46C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28842"/>
              </p:ext>
            </p:extLst>
          </p:nvPr>
        </p:nvGraphicFramePr>
        <p:xfrm>
          <a:off x="2206099" y="1864119"/>
          <a:ext cx="7779801" cy="4897335"/>
        </p:xfrm>
        <a:graphic>
          <a:graphicData uri="http://schemas.openxmlformats.org/drawingml/2006/table">
            <a:tbl>
              <a:tblPr firstRow="1" firstCol="1" bandRow="1"/>
              <a:tblGrid>
                <a:gridCol w="994301">
                  <a:extLst>
                    <a:ext uri="{9D8B030D-6E8A-4147-A177-3AD203B41FA5}">
                      <a16:colId xmlns:a16="http://schemas.microsoft.com/office/drawing/2014/main" val="4281574319"/>
                    </a:ext>
                  </a:extLst>
                </a:gridCol>
                <a:gridCol w="5068957">
                  <a:extLst>
                    <a:ext uri="{9D8B030D-6E8A-4147-A177-3AD203B41FA5}">
                      <a16:colId xmlns:a16="http://schemas.microsoft.com/office/drawing/2014/main" val="3017722368"/>
                    </a:ext>
                  </a:extLst>
                </a:gridCol>
                <a:gridCol w="1716543">
                  <a:extLst>
                    <a:ext uri="{9D8B030D-6E8A-4147-A177-3AD203B41FA5}">
                      <a16:colId xmlns:a16="http://schemas.microsoft.com/office/drawing/2014/main" val="1818107915"/>
                    </a:ext>
                  </a:extLst>
                </a:gridCol>
              </a:tblGrid>
              <a:tr h="13699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Nr.p.k.</a:t>
                      </a:r>
                      <a:endParaRPr lang="lv-LV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</a:pPr>
                      <a:r>
                        <a:rPr lang="lv-LV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Pasākums</a:t>
                      </a:r>
                      <a:endParaRPr lang="lv-LV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Laiks</a:t>
                      </a:r>
                      <a:endParaRPr lang="lv-LV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15591"/>
                  </a:ext>
                </a:extLst>
              </a:tr>
              <a:tr h="15968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“Jaunieguvumi bibliotēkā”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Katru otro mēnesi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428159"/>
                  </a:ext>
                </a:extLst>
              </a:tr>
              <a:tr h="28076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“Pakalpojumi internetā un to pareiza izmantošana” 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Februārī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335945"/>
                  </a:ext>
                </a:extLst>
              </a:tr>
              <a:tr h="28076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Radošā darbnīca “Lieldienu galda klāšanas paradumi un galda rotājumi”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Martā 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425585"/>
                  </a:ext>
                </a:extLst>
              </a:tr>
              <a:tr h="28076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“Bibliotēkas nedēļas ietvaros – drošība un sevis pasargāšana no krāpniekiem”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357613"/>
                  </a:ext>
                </a:extLst>
              </a:tr>
              <a:tr h="15968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Kalnezeru skolai 45 (1978/1979m. g.)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Maijā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278065"/>
                  </a:ext>
                </a:extLst>
              </a:tr>
              <a:tr h="28076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Izbraukums ar velosipēdiem kopā ar bērniem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Augustā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336264"/>
                  </a:ext>
                </a:extLst>
              </a:tr>
              <a:tr h="15968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Dzejas pasākums “Tikšanās ar dzejnieku“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Septembrī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43135"/>
                  </a:ext>
                </a:extLst>
              </a:tr>
              <a:tr h="15968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Iepazīsti bibliotēkas sniegtās iespējas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Martā 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359608"/>
                  </a:ext>
                </a:extLst>
              </a:tr>
              <a:tr h="15968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Radošā darbnīca “Oliņ, boliņ”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Martā 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02098"/>
                  </a:ext>
                </a:extLst>
              </a:tr>
              <a:tr h="15968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Viktorīna “Mana dzimtā puse”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Jūnijā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139371"/>
                  </a:ext>
                </a:extLst>
              </a:tr>
              <a:tr h="28076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Izbraukums ar velosipēdiem uz kaimiņu bibliotēku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Augustā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61113"/>
                  </a:ext>
                </a:extLst>
              </a:tr>
              <a:tr h="15968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Bērnu darbiņi Latvijai dzimšanas dienā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Novembrī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188881"/>
                  </a:ext>
                </a:extLst>
              </a:tr>
              <a:tr h="15968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Radošā darbnīca “Apsveikumi svētkos”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Decembrī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887224"/>
                  </a:ext>
                </a:extLst>
              </a:tr>
              <a:tr h="17349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Izstādes “Jaunieguvumi”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Katru otro mēnesi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061796"/>
                  </a:ext>
                </a:extLst>
              </a:tr>
              <a:tr h="28076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Valentīdienai veltīta izstāde “Bez mīlestības nedzīvojiet…”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Februārī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293678"/>
                  </a:ext>
                </a:extLst>
              </a:tr>
              <a:tr h="28076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“Nāc nākdama, Liela diena” plaukta izstāde veltīta Lieldienām.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Martā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612228"/>
                  </a:ext>
                </a:extLst>
              </a:tr>
              <a:tr h="28076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Radošaā darbnīca un plaukta izstāde “Māmiņ, tu visjaukākā”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Maijā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184118"/>
                  </a:ext>
                </a:extLst>
              </a:tr>
              <a:tr h="28076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“Līgodama upe nesa manu zāļu vainadziņu” Līgo svētkiem veltīta plaukta izstāde.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Jūnijā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507054"/>
                  </a:ext>
                </a:extLst>
              </a:tr>
              <a:tr h="15968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“Dzeja tur un dzeja šur” plaukta izstāde.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Septembrī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299267"/>
                  </a:ext>
                </a:extLst>
              </a:tr>
              <a:tr h="15968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 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Plaukta izstāde “Tētis un tā loma ģimenē”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Septembrī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563609"/>
                  </a:ext>
                </a:extLst>
              </a:tr>
              <a:tr h="15968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Plaukta izstāde “Tev mūžam dzīvot Latvija”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Novembrī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993882"/>
                  </a:ext>
                </a:extLst>
              </a:tr>
              <a:tr h="280760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Plaukta izstāde”Ziemassvētki un tos tradīcijas”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Decembrī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613309"/>
                  </a:ext>
                </a:extLst>
              </a:tr>
            </a:tbl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id="{484BBDF5-DCA0-AB17-69D8-FC7028C3D030}"/>
              </a:ext>
            </a:extLst>
          </p:cNvPr>
          <p:cNvGrpSpPr/>
          <p:nvPr/>
        </p:nvGrpSpPr>
        <p:grpSpPr>
          <a:xfrm rot="16200000">
            <a:off x="-1608251" y="3043645"/>
            <a:ext cx="5422606" cy="2206099"/>
            <a:chOff x="10632" y="-23609"/>
            <a:chExt cx="5422606" cy="5222933"/>
          </a:xfrm>
        </p:grpSpPr>
        <p:sp>
          <p:nvSpPr>
            <p:cNvPr id="14" name="Taisnleņķa trīsstūris 13">
              <a:extLst>
                <a:ext uri="{FF2B5EF4-FFF2-40B4-BE49-F238E27FC236}">
                  <a16:creationId xmlns:a16="http://schemas.microsoft.com/office/drawing/2014/main" id="{ADD4E730-31B8-7BA3-96CC-078B9A20AC3F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aisnleņķa trīsstūris 14">
              <a:extLst>
                <a:ext uri="{FF2B5EF4-FFF2-40B4-BE49-F238E27FC236}">
                  <a16:creationId xmlns:a16="http://schemas.microsoft.com/office/drawing/2014/main" id="{94E0B0F2-6A99-476E-3B6C-45E8E0B26947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3771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48FC2927-15C2-E935-C03C-B149A3F8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Bahnschrift Condensed" panose="020B0502040204020203" pitchFamily="34" charset="0"/>
              </a:rPr>
              <a:t>Nautrēnu apvienības pārvaldes plānotie pasākumi pagastu bibliotēkās </a:t>
            </a:r>
            <a:br>
              <a:rPr lang="lv-LV" sz="2800" dirty="0">
                <a:latin typeface="Bahnschrift Condensed" panose="020B0502040204020203" pitchFamily="34" charset="0"/>
              </a:rPr>
            </a:br>
            <a:r>
              <a:rPr lang="lv-LV" sz="2800" dirty="0">
                <a:latin typeface="Bahnschrift Condensed" panose="020B0502040204020203" pitchFamily="34" charset="0"/>
              </a:rPr>
              <a:t> 2024. gadā</a:t>
            </a:r>
          </a:p>
        </p:txBody>
      </p: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66B0FFED-A553-0080-2A87-49E8F881C460}"/>
              </a:ext>
            </a:extLst>
          </p:cNvPr>
          <p:cNvCxnSpPr>
            <a:cxnSpLocks/>
          </p:cNvCxnSpPr>
          <p:nvPr/>
        </p:nvCxnSpPr>
        <p:spPr>
          <a:xfrm>
            <a:off x="401548" y="1455940"/>
            <a:ext cx="10952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233AA0-10F5-D91D-2F1C-93A10CA50513}"/>
              </a:ext>
            </a:extLst>
          </p:cNvPr>
          <p:cNvSpPr txBox="1"/>
          <p:nvPr/>
        </p:nvSpPr>
        <p:spPr>
          <a:xfrm>
            <a:off x="4957142" y="150602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lv-LV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Verēmu</a:t>
            </a:r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pagasts</a:t>
            </a:r>
            <a:endParaRPr lang="lv-LV" dirty="0"/>
          </a:p>
        </p:txBody>
      </p: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F9534A06-2C83-34CB-0225-B35E19D3C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72508"/>
              </p:ext>
            </p:extLst>
          </p:nvPr>
        </p:nvGraphicFramePr>
        <p:xfrm>
          <a:off x="1816723" y="2017643"/>
          <a:ext cx="9238075" cy="4755740"/>
        </p:xfrm>
        <a:graphic>
          <a:graphicData uri="http://schemas.openxmlformats.org/drawingml/2006/table">
            <a:tbl>
              <a:tblPr firstRow="1" firstCol="1" bandRow="1"/>
              <a:tblGrid>
                <a:gridCol w="731830">
                  <a:extLst>
                    <a:ext uri="{9D8B030D-6E8A-4147-A177-3AD203B41FA5}">
                      <a16:colId xmlns:a16="http://schemas.microsoft.com/office/drawing/2014/main" val="3988350571"/>
                    </a:ext>
                  </a:extLst>
                </a:gridCol>
                <a:gridCol w="6532992">
                  <a:extLst>
                    <a:ext uri="{9D8B030D-6E8A-4147-A177-3AD203B41FA5}">
                      <a16:colId xmlns:a16="http://schemas.microsoft.com/office/drawing/2014/main" val="2597629217"/>
                    </a:ext>
                  </a:extLst>
                </a:gridCol>
                <a:gridCol w="1973253">
                  <a:extLst>
                    <a:ext uri="{9D8B030D-6E8A-4147-A177-3AD203B41FA5}">
                      <a16:colId xmlns:a16="http://schemas.microsoft.com/office/drawing/2014/main" val="4265914910"/>
                    </a:ext>
                  </a:extLst>
                </a:gridCol>
              </a:tblGrid>
              <a:tr h="458589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Nr.p.k.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</a:pPr>
                      <a:r>
                        <a:rPr lang="lv-LV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Norise</a:t>
                      </a:r>
                      <a:endParaRPr lang="lv-LV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Laiks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781224"/>
                  </a:ext>
                </a:extLst>
              </a:tr>
              <a:tr h="302399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Vērtēsim izlasīto! Programmas Vecāku žūrija – 2023 noslēguma pasākums, anketu aizpildīšana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Janvāris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088008"/>
                  </a:ext>
                </a:extLst>
              </a:tr>
              <a:tr h="302399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Digitālās nedēļas konsultācijas saziņai ar valsti portālā latvija.lv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Februāris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753834"/>
                  </a:ext>
                </a:extLst>
              </a:tr>
              <a:tr h="154136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Tikšanās ar “A 12” žurnāla komandu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121153"/>
                  </a:ext>
                </a:extLst>
              </a:tr>
              <a:tr h="154136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Bibliotēkas nedēļas aktivitātes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72988"/>
                  </a:ext>
                </a:extLst>
              </a:tr>
              <a:tr h="154136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Dzejas kafejnīca 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Septembris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17563"/>
                  </a:ext>
                </a:extLst>
              </a:tr>
              <a:tr h="154136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Rokdarbu izstāde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Novembris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598683"/>
                  </a:ext>
                </a:extLst>
              </a:tr>
              <a:tr h="315105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“Vērtēsim izlasīto!” Programmas Bērnu un Jauniešu žūrija 2023 noslēguma pasākums, anketu aizpildīšana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Janvāris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810618"/>
                  </a:ext>
                </a:extLst>
              </a:tr>
              <a:tr h="154136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Buktreileru konkurss “Grāmata kadrā”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februāris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31817"/>
                  </a:ext>
                </a:extLst>
              </a:tr>
              <a:tr h="457114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Digitālā nedēļa.  “Autorizēšanās e – katalogā, 3td e-grāmatu bibliotēkā”,  īpašu uzmanību pievēršot jauniešiem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399971"/>
                  </a:ext>
                </a:extLst>
              </a:tr>
              <a:tr h="154136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Bibliotēku nedēļas aktivitātes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890982"/>
                  </a:ext>
                </a:extLst>
              </a:tr>
              <a:tr h="302399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“Drošība vasaras brīvlaikā” (Informatīvas nodarbības - prezentācija, tests)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610282"/>
                  </a:ext>
                </a:extLst>
              </a:tr>
              <a:tr h="154136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Starts “Bērnu jauniešu un vecāku žūrijai”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Jūlijs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780587"/>
                  </a:ext>
                </a:extLst>
              </a:tr>
              <a:tr h="293859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“Bērnu jauniešu un vecāku žūrijas” darba lapu un testu sagatavošana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599300"/>
                  </a:ext>
                </a:extLst>
              </a:tr>
              <a:tr h="154715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Helovīna vakara lasījumi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Oktobris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17275"/>
                  </a:ext>
                </a:extLst>
              </a:tr>
              <a:tr h="154136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“Pateicība  lasītājiem” aktīvāko lasītāju godināšana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Decembris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169299"/>
                  </a:ext>
                </a:extLst>
              </a:tr>
              <a:tr h="315105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Novadpētniecības materiālu atlase un izlikšana uz informācijas stendiem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Marts</a:t>
                      </a: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Oktobris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38273"/>
                  </a:ext>
                </a:extLst>
              </a:tr>
              <a:tr h="293859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Novadpētniecības materiālu atlase LNB digitālās bibliotēkas kolekcijās periodika.lv un Zudusi Latvija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696594"/>
                  </a:ext>
                </a:extLst>
              </a:tr>
              <a:tr h="302399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</a:pPr>
                      <a:r>
                        <a:rPr lang="lv-LV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Sadarboties ar pagasta iedzīvotājiem informācijas apkopošanā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54445" marR="5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866"/>
                  </a:ext>
                </a:extLst>
              </a:tr>
            </a:tbl>
          </a:graphicData>
        </a:graphic>
      </p:graphicFrame>
      <p:grpSp>
        <p:nvGrpSpPr>
          <p:cNvPr id="3" name="Grupa 2">
            <a:extLst>
              <a:ext uri="{FF2B5EF4-FFF2-40B4-BE49-F238E27FC236}">
                <a16:creationId xmlns:a16="http://schemas.microsoft.com/office/drawing/2014/main" id="{700E38D5-E04C-380F-C14B-5BDDAD0DC077}"/>
              </a:ext>
            </a:extLst>
          </p:cNvPr>
          <p:cNvGrpSpPr/>
          <p:nvPr/>
        </p:nvGrpSpPr>
        <p:grpSpPr>
          <a:xfrm rot="16200000">
            <a:off x="-1802938" y="3238334"/>
            <a:ext cx="5422606" cy="1816722"/>
            <a:chOff x="10632" y="-23609"/>
            <a:chExt cx="5422606" cy="5222933"/>
          </a:xfrm>
        </p:grpSpPr>
        <p:sp>
          <p:nvSpPr>
            <p:cNvPr id="4" name="Taisnleņķa trīsstūris 3">
              <a:extLst>
                <a:ext uri="{FF2B5EF4-FFF2-40B4-BE49-F238E27FC236}">
                  <a16:creationId xmlns:a16="http://schemas.microsoft.com/office/drawing/2014/main" id="{E80AA11C-68EF-B9BD-BE90-92719FD78A6D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aisnleņķa trīsstūris 7">
              <a:extLst>
                <a:ext uri="{FF2B5EF4-FFF2-40B4-BE49-F238E27FC236}">
                  <a16:creationId xmlns:a16="http://schemas.microsoft.com/office/drawing/2014/main" id="{C67E5689-1CBC-23FD-4EC8-AF977F14D0E8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0A75D699-8FDE-DECF-49BF-E411DAD386DE}"/>
              </a:ext>
            </a:extLst>
          </p:cNvPr>
          <p:cNvCxnSpPr>
            <a:cxnSpLocks/>
          </p:cNvCxnSpPr>
          <p:nvPr/>
        </p:nvCxnSpPr>
        <p:spPr>
          <a:xfrm>
            <a:off x="536713" y="1455940"/>
            <a:ext cx="10817087" cy="33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4006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0C9B442-9F2E-4D14-C24D-C283DD66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4599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b="1" kern="10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 Vides fonda projekti 2024 (1)</a:t>
            </a:r>
            <a:br>
              <a:rPr lang="lv-LV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(izmaksu summas aptuvenas EUR)</a:t>
            </a:r>
            <a:br>
              <a:rPr lang="lv-LV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Iesākto darbu pabeigšana</a:t>
            </a:r>
            <a:br>
              <a:rPr lang="lv-LV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5D61A5C3-C03E-5F26-AC7A-A2DEB37D59CA}"/>
              </a:ext>
            </a:extLst>
          </p:cNvPr>
          <p:cNvCxnSpPr>
            <a:cxnSpLocks/>
          </p:cNvCxnSpPr>
          <p:nvPr/>
        </p:nvCxnSpPr>
        <p:spPr>
          <a:xfrm>
            <a:off x="536713" y="1445100"/>
            <a:ext cx="10817087" cy="33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DDB17A94-9450-DAC2-BCA2-82C7882F9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91200"/>
              </p:ext>
            </p:extLst>
          </p:nvPr>
        </p:nvGraphicFramePr>
        <p:xfrm>
          <a:off x="2136913" y="1898375"/>
          <a:ext cx="7941365" cy="3514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8358">
                  <a:extLst>
                    <a:ext uri="{9D8B030D-6E8A-4147-A177-3AD203B41FA5}">
                      <a16:colId xmlns:a16="http://schemas.microsoft.com/office/drawing/2014/main" val="1149706426"/>
                    </a:ext>
                  </a:extLst>
                </a:gridCol>
                <a:gridCol w="1433007">
                  <a:extLst>
                    <a:ext uri="{9D8B030D-6E8A-4147-A177-3AD203B41FA5}">
                      <a16:colId xmlns:a16="http://schemas.microsoft.com/office/drawing/2014/main" val="2313792595"/>
                    </a:ext>
                  </a:extLst>
                </a:gridCol>
              </a:tblGrid>
              <a:tr h="305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Paredzamās aktivitātes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Izmaksas EUR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46708"/>
                  </a:ext>
                </a:extLst>
              </a:tr>
              <a:tr h="625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Izglītojoša augu labirinta iekārtošana Makašānu amatu vidusskolas teritorijā (78960030200). Papildus 2023.g. plānotajiem darbiem tiek iztīrīts dīķis pie Makašānu skolas.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5000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451907"/>
                  </a:ext>
                </a:extLst>
              </a:tr>
              <a:tr h="625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Bērzgalē dīķu teritorijas labiekārtošana, atjaunojot vides ainavu muižas parkā, 78440020262 (plāksnīšu izgatavošana un uzstādīšana, vairāku sugu bērzu iestādīšana)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1500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589610"/>
                  </a:ext>
                </a:extLst>
              </a:tr>
              <a:tr h="305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Apstādījumu atjaunošana uz Lidicas ielas Audriņu ciemā ar liepu lielstādiem (5 gab)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300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314171"/>
                  </a:ext>
                </a:extLst>
              </a:tr>
              <a:tr h="720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Ilzeskalnā teritorijas starp daudzdzīvokļu mājām labiekārtošana (koku stādīšana, planēšana)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3000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86530"/>
                  </a:ext>
                </a:extLst>
              </a:tr>
              <a:tr h="625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solidFill>
                            <a:srgbClr val="7030A0"/>
                          </a:solidFill>
                          <a:effectLst/>
                        </a:rPr>
                        <a:t>Adamovas ezera pludmales labiekārtošana (kāpnīšu izbūve, norādes zīmes uz pludmali, u.t.t. – idejas no Arvīda)</a:t>
                      </a:r>
                      <a:endParaRPr lang="lv-LV" sz="1100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5000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26543"/>
                  </a:ext>
                </a:extLst>
              </a:tr>
              <a:tr h="305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 err="1">
                          <a:solidFill>
                            <a:srgbClr val="7030A0"/>
                          </a:solidFill>
                          <a:effectLst/>
                        </a:rPr>
                        <a:t>Verēmu</a:t>
                      </a: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 pagasta ēkai pieguļošās teritorijas labiekārtošana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2000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023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53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614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              Iestādes darbinieku skaits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99836" y="1535231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978195" y="15714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390" y="1844703"/>
            <a:ext cx="6845409" cy="4341409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2024. gadā – 181  (175 cilvēki)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2023. gadā – 195,672 (221 cilvēki)</a:t>
            </a:r>
          </a:p>
          <a:p>
            <a:pPr marL="0" indent="0">
              <a:buNone/>
            </a:pPr>
            <a:endParaRPr lang="lv-LV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028439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55949A93-808F-BE29-1175-EA2B3FDC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lv-LV" sz="3100" b="1" kern="1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lv-LV" sz="3100" b="1" kern="1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3100" b="1" kern="1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 Vides fonda projekti 2024 (1)</a:t>
            </a:r>
            <a:br>
              <a:rPr lang="lv-LV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lv-LV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Jaunie projekti (plānotie un iespējamie)</a:t>
            </a:r>
            <a:br>
              <a:rPr lang="lv-LV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4F42FE87-FE8B-7E9F-72FF-BB7FFBEFD075}"/>
              </a:ext>
            </a:extLst>
          </p:cNvPr>
          <p:cNvCxnSpPr>
            <a:cxnSpLocks/>
          </p:cNvCxnSpPr>
          <p:nvPr/>
        </p:nvCxnSpPr>
        <p:spPr>
          <a:xfrm>
            <a:off x="536713" y="1650568"/>
            <a:ext cx="10817087" cy="33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08E08A5F-09B4-DA73-3172-37E27DB2D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01133"/>
              </p:ext>
            </p:extLst>
          </p:nvPr>
        </p:nvGraphicFramePr>
        <p:xfrm>
          <a:off x="1944757" y="2494722"/>
          <a:ext cx="8302486" cy="348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5407">
                  <a:extLst>
                    <a:ext uri="{9D8B030D-6E8A-4147-A177-3AD203B41FA5}">
                      <a16:colId xmlns:a16="http://schemas.microsoft.com/office/drawing/2014/main" val="2929785375"/>
                    </a:ext>
                  </a:extLst>
                </a:gridCol>
                <a:gridCol w="1787079">
                  <a:extLst>
                    <a:ext uri="{9D8B030D-6E8A-4147-A177-3AD203B41FA5}">
                      <a16:colId xmlns:a16="http://schemas.microsoft.com/office/drawing/2014/main" val="3128409623"/>
                    </a:ext>
                  </a:extLst>
                </a:gridCol>
              </a:tblGrid>
              <a:tr h="22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Lendžu karjera krājumu uzmērīšana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2270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50582"/>
                  </a:ext>
                </a:extLst>
              </a:tr>
              <a:tr h="450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Ēku pamatu un būvgružu demontāža Makašānu skolas (“Austuve”) un Adamovas skolas teritorijās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3000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642784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Bijušās siltumnīcas drupu demontāža Audriņu ciemā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20000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641626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Atkritu tvertņu iegāde 11 Nautrēnu pagasta kapsētām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1800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55432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Degradētās teritorijas sakopšana pie </a:t>
                      </a:r>
                      <a:r>
                        <a:rPr lang="lv-LV" sz="1200" kern="100" dirty="0" err="1">
                          <a:solidFill>
                            <a:srgbClr val="7030A0"/>
                          </a:solidFill>
                          <a:effectLst/>
                        </a:rPr>
                        <a:t>Laizanu</a:t>
                      </a: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 kapiem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2000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660417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 err="1">
                          <a:solidFill>
                            <a:srgbClr val="7030A0"/>
                          </a:solidFill>
                          <a:effectLst/>
                        </a:rPr>
                        <a:t>Kloneišu</a:t>
                      </a: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 smilts-grants karjeras rekultivācijas darbi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15000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840545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PII ‘</a:t>
                      </a:r>
                      <a:r>
                        <a:rPr lang="lv-LV" sz="1200" kern="100" dirty="0" err="1">
                          <a:solidFill>
                            <a:srgbClr val="7030A0"/>
                          </a:solidFill>
                          <a:effectLst/>
                        </a:rPr>
                        <a:t>Vālodzīte”degradētā</a:t>
                      </a: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 žoga demontāža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3000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69081"/>
                  </a:ext>
                </a:extLst>
              </a:tr>
              <a:tr h="450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Dīķa tīrīšana un dīķa teritorijas labiekārtošana Ilzeskalna pagastā (vēl jāveic izpēte par projekta idejām un ligzdojošiem putniem)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15000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67549"/>
                  </a:ext>
                </a:extLst>
              </a:tr>
              <a:tr h="450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Veco fermas ēku demontāža uz pašvaldības zemes Lendžu pagastā (2 vai 3 zemes gabali)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30000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12187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Kūts demontāža ar drupināšanu </a:t>
                      </a:r>
                      <a:r>
                        <a:rPr lang="lv-LV" sz="1200" kern="100" dirty="0" err="1">
                          <a:solidFill>
                            <a:srgbClr val="7030A0"/>
                          </a:solidFill>
                          <a:effectLst/>
                        </a:rPr>
                        <a:t>Fiļkina</a:t>
                      </a: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, Audriņu pagasts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10000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01779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Ilzeskalna karjera uzmērīšana un rekultivācija (slēgšana)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10000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06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Kāpņu renovācija pie </a:t>
                      </a:r>
                      <a:r>
                        <a:rPr lang="lv-LV" sz="1200" kern="100" dirty="0" err="1">
                          <a:solidFill>
                            <a:srgbClr val="7030A0"/>
                          </a:solidFill>
                          <a:effectLst/>
                        </a:rPr>
                        <a:t>Verēmu</a:t>
                      </a: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 pagasta ēkas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5000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54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solidFill>
                            <a:srgbClr val="7030A0"/>
                          </a:solidFill>
                          <a:effectLst/>
                        </a:rPr>
                        <a:t>                                                                                                     KOPĀ</a:t>
                      </a:r>
                      <a:endParaRPr lang="lv-LV" sz="11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133870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38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545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Galvenās prioritātes 2024. gadā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922257" y="2357651"/>
            <a:ext cx="5422606" cy="3578089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0" y="1456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95872-A4C9-4EE3-83F3-7B5A00C3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007" y="1874749"/>
            <a:ext cx="9381877" cy="43322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             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7F0A7-4ACF-9E59-ECAF-7C72E06EABE7}"/>
              </a:ext>
            </a:extLst>
          </p:cNvPr>
          <p:cNvSpPr txBox="1"/>
          <p:nvPr/>
        </p:nvSpPr>
        <p:spPr>
          <a:xfrm>
            <a:off x="2905033" y="2105899"/>
            <a:ext cx="8843622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lv-LV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Pašvaldības ēku energoefektivitātes un funkcionalitātes uzlabošana;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lv-LV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Ūdensapgādes kvalitātes uzlabošana;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lv-LV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Pašvaldības dzīvojamā fonda sakārtošana (neizīrēto dzīvokļu remonts pēc nepieciešamības un apsaimniekošanas līdzekļu izlietošana, saskaņā ar iedzīvotāju vajadzībām);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lv-LV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Pašvaldības autoceļu stāvokļa uzlabošana;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lv-LV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Sporta laukumu projektēšana un būvdarbu uzsākšana pie Nautrēnu vidusskolas un </a:t>
            </a:r>
            <a:r>
              <a:rPr lang="lv-LV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Verēmu</a:t>
            </a:r>
            <a:r>
              <a:rPr lang="lv-LV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pamatskolas.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lv-LV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Kultūras, sporta un aktīvās atpūtas pasākumu atbalstīšana (galvenokārt līdzfinansējot projektus)</a:t>
            </a:r>
          </a:p>
        </p:txBody>
      </p:sp>
    </p:spTree>
    <p:extLst>
      <p:ext uri="{BB962C8B-B14F-4D97-AF65-F5344CB8AC3E}">
        <p14:creationId xmlns:p14="http://schemas.microsoft.com/office/powerpoint/2010/main" val="37897111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C94D-6126-4ED3-907F-2C4E6E6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38" y="205637"/>
            <a:ext cx="10510962" cy="1229756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Bahnschrift Condensed" panose="020B0502040204020203" pitchFamily="34" charset="0"/>
              </a:rPr>
              <a:t>Paldies par uzmanību!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C041A73-09C8-4CC1-AFEE-7E6EC27C1061}"/>
              </a:ext>
            </a:extLst>
          </p:cNvPr>
          <p:cNvGrpSpPr/>
          <p:nvPr/>
        </p:nvGrpSpPr>
        <p:grpSpPr>
          <a:xfrm rot="16200000">
            <a:off x="-99836" y="1535230"/>
            <a:ext cx="5422606" cy="5222933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F884BD61-39A5-4717-8BE2-EF9A321CC275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C90C3624-392A-48E6-B05C-AF3D2981BDB6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C1BDD12-1B6C-4441-991F-1155335634C1}"/>
              </a:ext>
            </a:extLst>
          </p:cNvPr>
          <p:cNvCxnSpPr/>
          <p:nvPr/>
        </p:nvCxnSpPr>
        <p:spPr>
          <a:xfrm>
            <a:off x="0" y="1456658"/>
            <a:ext cx="95374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atura vietturis 10">
            <a:extLst>
              <a:ext uri="{FF2B5EF4-FFF2-40B4-BE49-F238E27FC236}">
                <a16:creationId xmlns:a16="http://schemas.microsoft.com/office/drawing/2014/main" id="{F3027358-B174-BF30-BACA-58353FBE2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923"/>
            <a:ext cx="12191999" cy="5377266"/>
          </a:xfrm>
        </p:spPr>
      </p:pic>
    </p:spTree>
    <p:extLst>
      <p:ext uri="{BB962C8B-B14F-4D97-AF65-F5344CB8AC3E}">
        <p14:creationId xmlns:p14="http://schemas.microsoft.com/office/powerpoint/2010/main" val="86243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8D919C7-404F-A589-F673-050E22E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37" y="215738"/>
            <a:ext cx="10515600" cy="1325563"/>
          </a:xfrm>
        </p:spPr>
        <p:txBody>
          <a:bodyPr/>
          <a:lstStyle/>
          <a:p>
            <a:r>
              <a:rPr lang="lv-LV" sz="4400" dirty="0">
                <a:latin typeface="Bahnschrift Condensed" panose="020B0502040204020203" pitchFamily="34" charset="0"/>
              </a:rPr>
              <a:t>Iestādes </a:t>
            </a:r>
            <a:r>
              <a:rPr lang="lv-LV" dirty="0">
                <a:latin typeface="Bahnschrift Condensed" panose="020B0502040204020203" pitchFamily="34" charset="0"/>
              </a:rPr>
              <a:t>amata likmju</a:t>
            </a:r>
            <a:r>
              <a:rPr lang="lv-LV" sz="4400" dirty="0">
                <a:latin typeface="Bahnschrift Condensed" panose="020B0502040204020203" pitchFamily="34" charset="0"/>
              </a:rPr>
              <a:t> skaits </a:t>
            </a:r>
            <a:endParaRPr lang="lv-LV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211A816-514C-618B-17A1-D41F0AB79EDE}"/>
              </a:ext>
            </a:extLst>
          </p:cNvPr>
          <p:cNvGrpSpPr/>
          <p:nvPr/>
        </p:nvGrpSpPr>
        <p:grpSpPr>
          <a:xfrm rot="10800000">
            <a:off x="7765310" y="-306221"/>
            <a:ext cx="4426690" cy="2370547"/>
            <a:chOff x="10632" y="-23609"/>
            <a:chExt cx="5422606" cy="5222933"/>
          </a:xfrm>
        </p:grpSpPr>
        <p:sp>
          <p:nvSpPr>
            <p:cNvPr id="6" name="Taisnleņķa trīsstūris 5">
              <a:extLst>
                <a:ext uri="{FF2B5EF4-FFF2-40B4-BE49-F238E27FC236}">
                  <a16:creationId xmlns:a16="http://schemas.microsoft.com/office/drawing/2014/main" id="{5FB6C14D-9B98-27ED-344C-222FBB583E48}"/>
                </a:ext>
              </a:extLst>
            </p:cNvPr>
            <p:cNvSpPr/>
            <p:nvPr/>
          </p:nvSpPr>
          <p:spPr>
            <a:xfrm rot="5400000">
              <a:off x="111641" y="-122272"/>
              <a:ext cx="5220589" cy="5422604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aisnleņķa trīsstūris 6">
              <a:extLst>
                <a:ext uri="{FF2B5EF4-FFF2-40B4-BE49-F238E27FC236}">
                  <a16:creationId xmlns:a16="http://schemas.microsoft.com/office/drawing/2014/main" id="{5EFD39FC-0FCF-90B7-FD89-707DFF3DC22D}"/>
                </a:ext>
              </a:extLst>
            </p:cNvPr>
            <p:cNvSpPr/>
            <p:nvPr/>
          </p:nvSpPr>
          <p:spPr>
            <a:xfrm>
              <a:off x="10632" y="-23609"/>
              <a:ext cx="2371061" cy="290503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0" name="Satura vietturis 9">
            <a:extLst>
              <a:ext uri="{FF2B5EF4-FFF2-40B4-BE49-F238E27FC236}">
                <a16:creationId xmlns:a16="http://schemas.microsoft.com/office/drawing/2014/main" id="{4B420A94-6A53-2E38-AF57-02D1FF73D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4359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C4226D58-64BD-61F6-A532-75B0C8B2F0B3}"/>
              </a:ext>
            </a:extLst>
          </p:cNvPr>
          <p:cNvCxnSpPr>
            <a:cxnSpLocks/>
          </p:cNvCxnSpPr>
          <p:nvPr/>
        </p:nvCxnSpPr>
        <p:spPr>
          <a:xfrm>
            <a:off x="949037" y="1313846"/>
            <a:ext cx="77587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89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F3BE98BF-D3F3-39F6-8677-4576DD557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257166"/>
              </p:ext>
            </p:extLst>
          </p:nvPr>
        </p:nvGraphicFramePr>
        <p:xfrm>
          <a:off x="1242391" y="735495"/>
          <a:ext cx="10068341" cy="5409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4213">
                  <a:extLst>
                    <a:ext uri="{9D8B030D-6E8A-4147-A177-3AD203B41FA5}">
                      <a16:colId xmlns:a16="http://schemas.microsoft.com/office/drawing/2014/main" val="3532787616"/>
                    </a:ext>
                  </a:extLst>
                </a:gridCol>
                <a:gridCol w="4293434">
                  <a:extLst>
                    <a:ext uri="{9D8B030D-6E8A-4147-A177-3AD203B41FA5}">
                      <a16:colId xmlns:a16="http://schemas.microsoft.com/office/drawing/2014/main" val="4002014564"/>
                    </a:ext>
                  </a:extLst>
                </a:gridCol>
                <a:gridCol w="1400694">
                  <a:extLst>
                    <a:ext uri="{9D8B030D-6E8A-4147-A177-3AD203B41FA5}">
                      <a16:colId xmlns:a16="http://schemas.microsoft.com/office/drawing/2014/main" val="3351046685"/>
                    </a:ext>
                  </a:extLst>
                </a:gridCol>
              </a:tblGrid>
              <a:tr h="36936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kern="0" dirty="0">
                          <a:solidFill>
                            <a:srgbClr val="7030A0"/>
                          </a:solidFill>
                          <a:effectLst/>
                        </a:rPr>
                        <a:t>Nautrēnu apvienības pārvaldes iestādes</a:t>
                      </a:r>
                      <a:endParaRPr lang="lv-LV" sz="2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964406"/>
                  </a:ext>
                </a:extLst>
              </a:tr>
              <a:tr h="295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tx1"/>
                          </a:solidFill>
                          <a:effectLst/>
                        </a:rPr>
                        <a:t>Objekta nosaukums</a:t>
                      </a:r>
                      <a:endParaRPr lang="lv-LV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Objekta adrese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Darbinieku skaits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067924"/>
                  </a:ext>
                </a:extLst>
              </a:tr>
              <a:tr h="3102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0" dirty="0">
                          <a:solidFill>
                            <a:srgbClr val="7030A0"/>
                          </a:solidFill>
                          <a:effectLst/>
                        </a:rPr>
                        <a:t>Nautrēnu pagasts</a:t>
                      </a:r>
                      <a:endParaRPr lang="lv-LV" sz="1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6990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Nautrēnu pagasts administratīvā ēka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“Pagastmāja”, </a:t>
                      </a:r>
                      <a:r>
                        <a:rPr lang="lv-LV" sz="1100" kern="0" dirty="0" err="1">
                          <a:effectLst/>
                        </a:rPr>
                        <a:t>Rogovka</a:t>
                      </a:r>
                      <a:r>
                        <a:rPr lang="lv-LV" sz="1100" kern="0" dirty="0">
                          <a:effectLst/>
                        </a:rPr>
                        <a:t>, Nautrēnu pagasts, Rēzeknes novads, LV-4652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10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311594"/>
                  </a:ext>
                </a:extLst>
              </a:tr>
              <a:tr h="605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Nautrēnu vidusskola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“Vidusskola”, </a:t>
                      </a:r>
                      <a:r>
                        <a:rPr lang="lv-LV" sz="1100" kern="0" dirty="0" err="1">
                          <a:effectLst/>
                        </a:rPr>
                        <a:t>Rogovka</a:t>
                      </a:r>
                      <a:r>
                        <a:rPr lang="lv-LV" sz="1100" kern="0" dirty="0">
                          <a:effectLst/>
                        </a:rPr>
                        <a:t>, Nautrēnu pagasts, Rēzeknes novads, LV-4652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31 (t.sk.25 pedagogi)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519447"/>
                  </a:ext>
                </a:extLst>
              </a:tr>
              <a:tr h="502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Nautrēnu vidusskolas dienesta viesnīca 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“Viesnīca”, </a:t>
                      </a:r>
                      <a:r>
                        <a:rPr lang="lv-LV" sz="1100" kern="0" dirty="0" err="1">
                          <a:effectLst/>
                        </a:rPr>
                        <a:t>Rogovka</a:t>
                      </a:r>
                      <a:r>
                        <a:rPr lang="lv-LV" sz="1100" kern="0" dirty="0">
                          <a:effectLst/>
                        </a:rPr>
                        <a:t>, Nautrēnu pagasts, Rēzeknes novads, LV-4652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014671"/>
                  </a:ext>
                </a:extLst>
              </a:tr>
              <a:tr h="295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Pirmsskolas izglītības iestāde “Vālodzīte”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“Vālodzīte”, </a:t>
                      </a:r>
                      <a:r>
                        <a:rPr lang="lv-LV" sz="1100" kern="0" dirty="0" err="1">
                          <a:effectLst/>
                        </a:rPr>
                        <a:t>Rogovka</a:t>
                      </a:r>
                      <a:r>
                        <a:rPr lang="lv-LV" sz="1100" kern="0" dirty="0">
                          <a:effectLst/>
                        </a:rPr>
                        <a:t>, Nautrēnu pagasts, Rēzeknes novads, LV-4652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9 (t.sk.3 pedagogi)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51322"/>
                  </a:ext>
                </a:extLst>
              </a:tr>
              <a:tr h="26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(ēkā atrodas bibliotēka, mākslas skolas filiāle)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2 (</a:t>
                      </a:r>
                      <a:r>
                        <a:rPr lang="lv-LV" sz="1100" kern="0" dirty="0" err="1">
                          <a:effectLst/>
                        </a:rPr>
                        <a:t>bibl</a:t>
                      </a:r>
                      <a:r>
                        <a:rPr lang="lv-LV" sz="1100" kern="0" dirty="0">
                          <a:effectLst/>
                        </a:rPr>
                        <a:t>.+pedagogs) 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02296"/>
                  </a:ext>
                </a:extLst>
              </a:tr>
              <a:tr h="458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Sporta halle-kultūras nams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“Halle”, </a:t>
                      </a:r>
                      <a:r>
                        <a:rPr lang="lv-LV" sz="1100" kern="0" dirty="0" err="1">
                          <a:effectLst/>
                        </a:rPr>
                        <a:t>Rogovka</a:t>
                      </a:r>
                      <a:r>
                        <a:rPr lang="lv-LV" sz="1100" kern="0" dirty="0">
                          <a:effectLst/>
                        </a:rPr>
                        <a:t>, Nautrēnu pagasts, Rēzeknes novads, LV-4652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6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98357"/>
                  </a:ext>
                </a:extLst>
              </a:tr>
              <a:tr h="295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Mazā skola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>
                          <a:effectLst/>
                        </a:rPr>
                        <a:t>“Skolasmāja”, Rogovka, Nautrēnu pagasts, Rēzeknes novads, LV-4652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2 (t.s.1 pedagogs)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653412"/>
                  </a:ext>
                </a:extLst>
              </a:tr>
              <a:tr h="26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(Nautrēnu vidusskolas mehāniskā darbnīca)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482826"/>
                  </a:ext>
                </a:extLst>
              </a:tr>
              <a:tr h="96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Jauniešu centrs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“Zālītes”, </a:t>
                      </a:r>
                      <a:r>
                        <a:rPr lang="lv-LV" sz="1100" kern="0" dirty="0" err="1">
                          <a:effectLst/>
                        </a:rPr>
                        <a:t>Rogovka</a:t>
                      </a:r>
                      <a:r>
                        <a:rPr lang="lv-LV" sz="1100" kern="0" dirty="0">
                          <a:effectLst/>
                        </a:rPr>
                        <a:t>, Nautrēnu pagasts, Rēzeknes novads, LV-4652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2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92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Rogovkas</a:t>
                      </a:r>
                      <a:r>
                        <a:rPr lang="lv-LV" sz="1100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aptieka (telpas tiek īrētas un strādā firmas darbinieks)</a:t>
                      </a:r>
                      <a:endParaRPr lang="lv-LV" sz="11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“Zālītes”, </a:t>
                      </a:r>
                      <a:r>
                        <a:rPr lang="lv-LV" sz="1100" kern="0" dirty="0" err="1">
                          <a:effectLst/>
                        </a:rPr>
                        <a:t>Rogovka</a:t>
                      </a:r>
                      <a:r>
                        <a:rPr lang="lv-LV" sz="1100" kern="0" dirty="0">
                          <a:effectLst/>
                        </a:rPr>
                        <a:t>, Nautrēnu pagasts, Rēzeknes novads, LV-4652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0" dirty="0">
                          <a:effectLst/>
                        </a:rPr>
                        <a:t>1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67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6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TM03457444[[fn=Bāze]]</Template>
  <TotalTime>3941</TotalTime>
  <Words>6890</Words>
  <Application>Microsoft Office PowerPoint</Application>
  <PresentationFormat>Platekrāna</PresentationFormat>
  <Paragraphs>2070</Paragraphs>
  <Slides>72</Slides>
  <Notes>38</Notes>
  <HiddenSlides>0</HiddenSlides>
  <MMClips>0</MMClips>
  <ScaleCrop>false</ScaleCrop>
  <HeadingPairs>
    <vt:vector size="6" baseType="variant">
      <vt:variant>
        <vt:lpstr>Lietotie fonti</vt:lpstr>
      </vt:variant>
      <vt:variant>
        <vt:i4>9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72</vt:i4>
      </vt:variant>
    </vt:vector>
  </HeadingPairs>
  <TitlesOfParts>
    <vt:vector size="82" baseType="lpstr">
      <vt:lpstr>Arial</vt:lpstr>
      <vt:lpstr>Bahnschrift</vt:lpstr>
      <vt:lpstr>Bahnschrift Condensed</vt:lpstr>
      <vt:lpstr>Calibri</vt:lpstr>
      <vt:lpstr>Calibri Light</vt:lpstr>
      <vt:lpstr>Google Sans</vt:lpstr>
      <vt:lpstr>Symbol</vt:lpstr>
      <vt:lpstr>Times New Roman</vt:lpstr>
      <vt:lpstr>Wingdings</vt:lpstr>
      <vt:lpstr>Office Theme</vt:lpstr>
      <vt:lpstr>Rēzeknes novada pašvaldības iestādes Nautrēnu apvienības pārvalde 2024. gada budžets</vt:lpstr>
      <vt:lpstr>Iestādes iedzīvotāju skaits</vt:lpstr>
      <vt:lpstr>Iedzīvotāju sadalījums pa pagastiem - 5380 kopā</vt:lpstr>
      <vt:lpstr>Jaundzimušo skaits 2023. gadā, kas deklarēti Nautrēnu apvienības pagastos - 40</vt:lpstr>
      <vt:lpstr>Bezdarba līmenis iestādes pagastos</vt:lpstr>
      <vt:lpstr>Bezdarba līmenis iestādes pagastos</vt:lpstr>
      <vt:lpstr>              Iestādes darbinieku skaits </vt:lpstr>
      <vt:lpstr>Iestādes amata likmju skaits </vt:lpstr>
      <vt:lpstr>PowerPoint prezentācija</vt:lpstr>
      <vt:lpstr>PowerPoint prezentācija</vt:lpstr>
      <vt:lpstr>PowerPoint prezentācija</vt:lpstr>
      <vt:lpstr>PowerPoint prezentācija</vt:lpstr>
      <vt:lpstr>Nekustamā īpašuma atsavināšanas objektu saraksts un plānotie atsavināšanas līdzekļi 2024.gadā.   Nautrēnu pagasts </vt:lpstr>
      <vt:lpstr>Nekustamā īpašuma atsavināšanas objektu saraksts un plānotie atsavināšanas līdzekļi 2024.gadā.</vt:lpstr>
      <vt:lpstr>Nekustamā īpašuma atsavināšanas objektu saraksts un plānotie atsavināšanas līdzekļi 2024.gadā.</vt:lpstr>
      <vt:lpstr>Nekustamā īpašuma atsavināšanas objektu saraksts un plānotie atsavināšanas līdzekļi 2024.gadā.</vt:lpstr>
      <vt:lpstr>Nekustamā īpašuma atsavināšanas objektu saraksts un plānotie atsavināšanas līdzekļi 2024.gadā.</vt:lpstr>
      <vt:lpstr>Nekustamā īpašuma atsavināšanas objektu saraksts un plānotie atsavināšanas līdzekļi 2024.gadā.</vt:lpstr>
      <vt:lpstr>Iestādes 2023. gada ieņēmumu  plāna izpilde (EUR)</vt:lpstr>
      <vt:lpstr>Iestādes 2023. gada izdevumu plāna izpilde (EUR)</vt:lpstr>
      <vt:lpstr>Iestādes 2024. gada budžeta ieņēmumi – 3 682 359 (EUR)</vt:lpstr>
      <vt:lpstr>Iestādes 2023. gada ieņēmumu izpilde un 2024. gada ieņēmumu plāns (EUR)</vt:lpstr>
      <vt:lpstr>Iestādes 2024. gada budžeta izdevumi atbilstoši funkcionālajām kategorijām –                 4 047 248 (EUR)</vt:lpstr>
      <vt:lpstr>Iestādes 2023. gada izdevumi un 2024. gada izdevumi plāns (EUR) atbilstoši funkcionālajām kategorijām</vt:lpstr>
      <vt:lpstr>Iestādes 2023. gada izdevumi un 2024. gada izdevumi plāns (EUR) atbilstoši ekonomiskajām kategorijām</vt:lpstr>
      <vt:lpstr>Iestādes 2024. gada budžeta izdevumi atbilstoši ekonomiskajām kategorijām –               4 047 248 (EUR)</vt:lpstr>
      <vt:lpstr>Naudas līdzekļu atlikums uz gada sākumu (EUR)</vt:lpstr>
      <vt:lpstr>Naudas līdzekļu atlikuma atšifrējums uz 2024. gada sākumu – 431452 EUR</vt:lpstr>
      <vt:lpstr>Naudas līdzekļu atlikuma atšifrējums uz 2024. gada sākumu – 431452 EUR</vt:lpstr>
      <vt:lpstr>Neizpildītās aktivitātes 2023. gadā – 84222 EUR</vt:lpstr>
      <vt:lpstr>Plānotie aizņēmumi (EUR)</vt:lpstr>
      <vt:lpstr>Aizņēmumu atmaksa (EUR)</vt:lpstr>
      <vt:lpstr>Izdevumu apjoms EUR uz 1 iedzīvotāju</vt:lpstr>
      <vt:lpstr>Vadības dienestu izdevumu apjoms EUR uz 1 iedzīvotāju</vt:lpstr>
      <vt:lpstr>Administrācijas atlīdzības apjoms EUR uz 1 iedzīvotāju</vt:lpstr>
      <vt:lpstr>Debitoru parādi uz 01.01.2023. un 01.01.2024. (EUR)</vt:lpstr>
      <vt:lpstr>Darbs ar debitoriem</vt:lpstr>
      <vt:lpstr>Nekustāmo īpašuma atsavināšanas līdzekļu plānotais izlietojums 2024. gadā (EUR) – ( 1.)</vt:lpstr>
      <vt:lpstr>Nekustāmo īpašuma atsavināšanas līdzekļu plānotais izlietojums 2024. gadā (EUR) – ( 2.)</vt:lpstr>
      <vt:lpstr>Nautrēnu apvienības pārvaldes autoceļu un ielu finansēšanai paredzētais valsts budžeta autoceļu fonda mērķdotācijas izlietojums  2023-2025.gadam </vt:lpstr>
      <vt:lpstr>Nautrēnu apvienības pārvaldes autoceļu un ielu finansēšanai paredzētais valsts budžeta autoceļu fonda mērķdotācijas izlietojums  2023-2025.gadam </vt:lpstr>
      <vt:lpstr>Nautrēnu apvienības pārvaldes autoceļu un ielu finansēšanai paredzētais valsts budžeta autoceļu fonda mērķdotācijas izlietojums  2023-2025.gadam</vt:lpstr>
      <vt:lpstr>Nautrēnu apvienības pārvaldes autoceļu un ielu finansēšanai paredzētais valsts budžeta autoceļu fonda mērķdotācijas izlietojums  2023-2025.gadam</vt:lpstr>
      <vt:lpstr>Nautrēnu apvienības pārvaldes autoceļu un ielu finansēšanai paredzētais valsts budžeta autoceļu fonda mērķdotācijas izlietojums  2023-2025.gadam</vt:lpstr>
      <vt:lpstr>Nautrēnu apvienības pārvaldes autoceļu un ielu finansēšanai paredzētais valsts budžeta autoceļu fonda mērķdotācijas izlietojums  2023-2025.gadam</vt:lpstr>
      <vt:lpstr>Nautrēnu apvienības pārvaldes autoceļu un ielu finansēšanai paredzētais valsts budžeta autoceļu fonda mērķdotācijas izlietojums  2023-2025.gadam</vt:lpstr>
      <vt:lpstr>Nautrēnu apvienības pārvaldes autoceļu un ielu finansēšanai paredzētais valsts budžeta autoceļu fonda mērķdotācijas izlietojums  2023-2025.gadam</vt:lpstr>
      <vt:lpstr>Nautrēnu apvienības pārvaldes autoceļu un ielu finansēšanai paredzētais valsts budžeta autoceļu fonda mērķdotācijas izlietojums  2023-2025.gadam</vt:lpstr>
      <vt:lpstr>Nautrēnu apvienības pārvaldes dzīvojamais fonds (88 dzīvokļi) </vt:lpstr>
      <vt:lpstr>Nautrēnu apvienības pārvaldes plānotie kultūras, sporta un atpūtas pasākumi  2024. gadā Audriņu KN</vt:lpstr>
      <vt:lpstr>Nautrēnu apvienības pārvaldes plānotie kultūras, sporta un atpūtas pasākumi  2024. gadā  Nautrēnu KN (1)</vt:lpstr>
      <vt:lpstr>Nautrēnu apvienības pārvaldes plānotie kultūras, sporta un atpūtas pasākumi  2024. gadā  Nautrēnu KN (2)</vt:lpstr>
      <vt:lpstr>Nautrēnu apvienības pārvaldes plānotie kultūras, sporta un atpūtas pasākumi  2024. gadā Bērzgales KN (1)</vt:lpstr>
      <vt:lpstr>Nautrēnu apvienības pārvaldes plānotie kultūras, sporta un atpūtas pasākumi  2024. gadā Bērzgales KN (2)</vt:lpstr>
      <vt:lpstr>Nautrēnu apvienības pārvaldes plānotie kultūras, sporta un atpūtas pasākumi  2024. gadā Ilzeskalna KN (1)</vt:lpstr>
      <vt:lpstr>Nautrēnu apvienības pārvaldes plānotie kultūras, sporta un atpūtas pasākumi  2024. gadā Ilzeskalna KN (2)</vt:lpstr>
      <vt:lpstr>Nautrēnu apvienības pārvaldes plānotie kultūras, sporta un atpūtas pasākumi  2024. gadā Verēmu KN (1)</vt:lpstr>
      <vt:lpstr>Nautrēnu apvienības pārvaldes plānotie kultūras, sporta un atpūtas pasākumi  2024. gadā Verēmu KN (2)</vt:lpstr>
      <vt:lpstr>Nautrēnu apvienības pārvaldes plānotie kultūras, sporta un atpūtas pasākumi  2024. gadā Lendži KN (1)</vt:lpstr>
      <vt:lpstr>Nautrēnu apvienības pārvaldes plānotie kultūras, sporta un atpūtas pasākumi  2024. gadā Lendži KN (2)</vt:lpstr>
      <vt:lpstr>Nautrēnu apvienības pārvaldes plānotie kultūras, sporta un atpūtas pasākumi  2024. gadā kopējie apvienības</vt:lpstr>
      <vt:lpstr>Nautrēnu apvienības pārvaldes plānotie pasākumi pagastu bibliotēkās   2024. gadā</vt:lpstr>
      <vt:lpstr>Nautrēnu apvienības pārvaldes plānotie pasākumi pagastu bibliotēkās   2024. gadā</vt:lpstr>
      <vt:lpstr>Nautrēnu apvienības pārvaldes plānotie pasākumi pagastu bibliotēkās   2024. gadā</vt:lpstr>
      <vt:lpstr>Nautrēnu apvienības pārvaldes plānotie pasākumi pagastu bibliotēkās   2024. gadā</vt:lpstr>
      <vt:lpstr>Nautrēnu apvienības pārvaldes plānotie pasākumi pagastu bibliotēkās   2024. gadā</vt:lpstr>
      <vt:lpstr>Nautrēnu apvienības pārvaldes plānotie pasākumi pagastu bibliotēkās   2024. gadā</vt:lpstr>
      <vt:lpstr>Nautrēnu apvienības pārvaldes plānotie pasākumi pagastu bibliotēkās   2024. gadā</vt:lpstr>
      <vt:lpstr>NAP Vides fonda projekti 2024 (1) (izmaksu summas aptuvenas EUR) Iesākto darbu pabeigšana </vt:lpstr>
      <vt:lpstr>  NAP Vides fonda projekti 2024 (1)   Jaunie projekti (plānotie un iespējamie)  </vt:lpstr>
      <vt:lpstr>Galvenās prioritātes 2024. gadā 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Rēzeknes novada pašvaldības iestādes Nautrēnu pagastu apvienība 2020. gada budžets</dc:title>
  <dc:creator>Darbinieks</dc:creator>
  <cp:lastModifiedBy>RNP darbinieks</cp:lastModifiedBy>
  <cp:revision>185</cp:revision>
  <cp:lastPrinted>2024-01-17T16:44:38Z</cp:lastPrinted>
  <dcterms:created xsi:type="dcterms:W3CDTF">2020-01-10T09:02:37Z</dcterms:created>
  <dcterms:modified xsi:type="dcterms:W3CDTF">2024-01-25T08:04:13Z</dcterms:modified>
</cp:coreProperties>
</file>