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3" r:id="rId2"/>
    <p:sldId id="274" r:id="rId3"/>
    <p:sldId id="275" r:id="rId4"/>
    <p:sldId id="276" r:id="rId5"/>
    <p:sldId id="278" r:id="rId6"/>
    <p:sldId id="277" r:id="rId7"/>
    <p:sldId id="280" r:id="rId8"/>
    <p:sldId id="281" r:id="rId9"/>
    <p:sldId id="282" r:id="rId10"/>
    <p:sldId id="360" r:id="rId11"/>
    <p:sldId id="283" r:id="rId12"/>
    <p:sldId id="284" r:id="rId13"/>
    <p:sldId id="285" r:id="rId14"/>
    <p:sldId id="286" r:id="rId15"/>
    <p:sldId id="287" r:id="rId16"/>
    <p:sldId id="279" r:id="rId17"/>
    <p:sldId id="292" r:id="rId18"/>
    <p:sldId id="293" r:id="rId19"/>
    <p:sldId id="291" r:id="rId20"/>
    <p:sldId id="294" r:id="rId21"/>
    <p:sldId id="295" r:id="rId22"/>
    <p:sldId id="289" r:id="rId23"/>
    <p:sldId id="297" r:id="rId24"/>
    <p:sldId id="296" r:id="rId25"/>
    <p:sldId id="301" r:id="rId26"/>
    <p:sldId id="302" r:id="rId27"/>
    <p:sldId id="340" r:id="rId28"/>
    <p:sldId id="342" r:id="rId29"/>
    <p:sldId id="341" r:id="rId30"/>
    <p:sldId id="344" r:id="rId31"/>
    <p:sldId id="343" r:id="rId32"/>
    <p:sldId id="355" r:id="rId33"/>
    <p:sldId id="357" r:id="rId34"/>
    <p:sldId id="358" r:id="rId35"/>
    <p:sldId id="288" r:id="rId36"/>
    <p:sldId id="257" r:id="rId37"/>
    <p:sldId id="259" r:id="rId38"/>
    <p:sldId id="260" r:id="rId39"/>
    <p:sldId id="261" r:id="rId40"/>
    <p:sldId id="262" r:id="rId41"/>
    <p:sldId id="263" r:id="rId42"/>
    <p:sldId id="265" r:id="rId43"/>
    <p:sldId id="266" r:id="rId44"/>
    <p:sldId id="267" r:id="rId45"/>
    <p:sldId id="268" r:id="rId46"/>
    <p:sldId id="269" r:id="rId47"/>
    <p:sldId id="270" r:id="rId48"/>
    <p:sldId id="271" r:id="rId49"/>
    <p:sldId id="272" r:id="rId50"/>
    <p:sldId id="345" r:id="rId51"/>
    <p:sldId id="359" r:id="rId52"/>
    <p:sldId id="346" r:id="rId53"/>
    <p:sldId id="352" r:id="rId54"/>
    <p:sldId id="353" r:id="rId55"/>
    <p:sldId id="354" r:id="rId56"/>
    <p:sldId id="347" r:id="rId57"/>
    <p:sldId id="349" r:id="rId58"/>
    <p:sldId id="348" r:id="rId59"/>
    <p:sldId id="350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F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56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339157518191275E-17"/>
                  <c:y val="0.426074309213178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AC-473C-B93A-1E16FCAC2611}"/>
                </c:ext>
              </c:extLst>
            </c:dLbl>
            <c:dLbl>
              <c:idx val="1"/>
              <c:layout>
                <c:manualLayout>
                  <c:x val="3.3097645089521311E-3"/>
                  <c:y val="0.435270157613462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AC-473C-B93A-1E16FCAC2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Lapa1!$A$2:$A$3</c:f>
              <c:strCache>
                <c:ptCount val="2"/>
                <c:pt idx="0">
                  <c:v>01.01.2023.</c:v>
                </c:pt>
                <c:pt idx="1">
                  <c:v>01.01.2024.</c:v>
                </c:pt>
              </c:strCache>
            </c:strRef>
          </c:cat>
          <c:val>
            <c:numRef>
              <c:f>Lapa1!$B$2:$B$3</c:f>
              <c:numCache>
                <c:formatCode>General</c:formatCode>
                <c:ptCount val="2"/>
                <c:pt idx="0">
                  <c:v>6001</c:v>
                </c:pt>
                <c:pt idx="1">
                  <c:v>5840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C-473C-B93A-1E16FCAC2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6980816"/>
        <c:axId val="1322150640"/>
      </c:barChart>
      <c:catAx>
        <c:axId val="153698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322150640"/>
        <c:crosses val="autoZero"/>
        <c:auto val="1"/>
        <c:lblAlgn val="ctr"/>
        <c:lblOffset val="100"/>
        <c:noMultiLvlLbl val="0"/>
      </c:catAx>
      <c:valAx>
        <c:axId val="1322150640"/>
        <c:scaling>
          <c:orientation val="minMax"/>
          <c:max val="60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3698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83057645082336"/>
          <c:y val="2.5593430494325109E-2"/>
          <c:w val="0.76136518772648198"/>
          <c:h val="0.80858532267141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2023.gada fakts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1.5562272884250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E2-4C93-A206-D46315C68B10}"/>
                </c:ext>
              </c:extLst>
            </c:dLbl>
            <c:dLbl>
              <c:idx val="6"/>
              <c:layout>
                <c:manualLayout>
                  <c:x val="0"/>
                  <c:y val="7.7811364421253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E2-4C93-A206-D46315C68B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Lapa1!$A$2:$A$9</c:f>
              <c:strCache>
                <c:ptCount val="8"/>
                <c:pt idx="0">
                  <c:v>Vispārējie valdības dienesti</c:v>
                </c:pt>
                <c:pt idx="1">
                  <c:v>Ekonom. darbība</c:v>
                </c:pt>
                <c:pt idx="2">
                  <c:v>Vides aizsardzība</c:v>
                </c:pt>
                <c:pt idx="3">
                  <c:v>Teritoriju un mājokļu aps.</c:v>
                </c:pt>
                <c:pt idx="4">
                  <c:v>Veselība</c:v>
                </c:pt>
                <c:pt idx="5">
                  <c:v>Atpūta un kultūra</c:v>
                </c:pt>
                <c:pt idx="6">
                  <c:v>Izglītība</c:v>
                </c:pt>
                <c:pt idx="7">
                  <c:v>Sociālā aizsardzība</c:v>
                </c:pt>
              </c:strCache>
            </c:strRef>
          </c:cat>
          <c:val>
            <c:numRef>
              <c:f>Lapa1!$B$2:$B$9</c:f>
              <c:numCache>
                <c:formatCode>General</c:formatCode>
                <c:ptCount val="8"/>
                <c:pt idx="0">
                  <c:v>665347</c:v>
                </c:pt>
                <c:pt idx="1">
                  <c:v>360747</c:v>
                </c:pt>
                <c:pt idx="2">
                  <c:v>88924</c:v>
                </c:pt>
                <c:pt idx="3">
                  <c:v>733823</c:v>
                </c:pt>
                <c:pt idx="4">
                  <c:v>44009</c:v>
                </c:pt>
                <c:pt idx="5">
                  <c:v>480560</c:v>
                </c:pt>
                <c:pt idx="6">
                  <c:v>1374004</c:v>
                </c:pt>
                <c:pt idx="7">
                  <c:v>12174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F-4786-B927-9762D8029DA0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2024.gada plāns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-1.556227288425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E2-4C93-A206-D46315C68B10}"/>
                </c:ext>
              </c:extLst>
            </c:dLbl>
            <c:dLbl>
              <c:idx val="6"/>
              <c:layout>
                <c:manualLayout>
                  <c:x val="-3.6380181490319255E-3"/>
                  <c:y val="-1.556227288425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E2-4C93-A206-D46315C68B10}"/>
                </c:ext>
              </c:extLst>
            </c:dLbl>
            <c:dLbl>
              <c:idx val="7"/>
              <c:layout>
                <c:manualLayout>
                  <c:x val="0"/>
                  <c:y val="-1.0374848589500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E2-4C93-A206-D46315C68B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Lapa1!$A$2:$A$9</c:f>
              <c:strCache>
                <c:ptCount val="8"/>
                <c:pt idx="0">
                  <c:v>Vispārējie valdības dienesti</c:v>
                </c:pt>
                <c:pt idx="1">
                  <c:v>Ekonom. darbība</c:v>
                </c:pt>
                <c:pt idx="2">
                  <c:v>Vides aizsardzība</c:v>
                </c:pt>
                <c:pt idx="3">
                  <c:v>Teritoriju un mājokļu aps.</c:v>
                </c:pt>
                <c:pt idx="4">
                  <c:v>Veselība</c:v>
                </c:pt>
                <c:pt idx="5">
                  <c:v>Atpūta un kultūra</c:v>
                </c:pt>
                <c:pt idx="6">
                  <c:v>Izglītība</c:v>
                </c:pt>
                <c:pt idx="7">
                  <c:v>Sociālā aizsardzība</c:v>
                </c:pt>
              </c:strCache>
            </c:strRef>
          </c:cat>
          <c:val>
            <c:numRef>
              <c:f>Lapa1!$C$2:$C$9</c:f>
              <c:numCache>
                <c:formatCode>General</c:formatCode>
                <c:ptCount val="8"/>
                <c:pt idx="0">
                  <c:v>1241795</c:v>
                </c:pt>
                <c:pt idx="1">
                  <c:v>535738</c:v>
                </c:pt>
                <c:pt idx="2">
                  <c:v>0</c:v>
                </c:pt>
                <c:pt idx="3">
                  <c:v>967086</c:v>
                </c:pt>
                <c:pt idx="4">
                  <c:v>48946</c:v>
                </c:pt>
                <c:pt idx="5">
                  <c:v>382939</c:v>
                </c:pt>
                <c:pt idx="6">
                  <c:v>1422564</c:v>
                </c:pt>
                <c:pt idx="7">
                  <c:v>20185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F-4786-B927-9762D8029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67402560"/>
        <c:axId val="77160544"/>
      </c:barChart>
      <c:catAx>
        <c:axId val="14674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77160544"/>
        <c:crosses val="autoZero"/>
        <c:auto val="1"/>
        <c:lblAlgn val="ctr"/>
        <c:lblOffset val="100"/>
        <c:noMultiLvlLbl val="0"/>
      </c:catAx>
      <c:valAx>
        <c:axId val="77160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6740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53455965858245"/>
          <c:y val="0.94154823216630712"/>
          <c:w val="0.37365861932329147"/>
          <c:h val="4.4491714836788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40220881243354"/>
          <c:y val="0.14629982809937703"/>
          <c:w val="0.78123218047948029"/>
          <c:h val="0.75600047481501997"/>
        </c:manualLayout>
      </c:layout>
      <c:pie3DChart>
        <c:varyColors val="1"/>
        <c:ser>
          <c:idx val="0"/>
          <c:order val="0"/>
          <c:tx>
            <c:strRef>
              <c:f>Lapa1!$B$1</c:f>
              <c:strCache>
                <c:ptCount val="1"/>
                <c:pt idx="0">
                  <c:v>Tirdzniecība</c:v>
                </c:pt>
              </c:strCache>
            </c:strRef>
          </c:tx>
          <c:explosion val="16"/>
          <c:dPt>
            <c:idx val="0"/>
            <c:bubble3D val="0"/>
            <c:explosion val="5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3FE-4818-B5E7-CDFE3C2DFB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3FE-4818-B5E7-CDFE3C2DFB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33FE-4818-B5E7-CDFE3C2DFB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3FE-4818-B5E7-CDFE3C2DFB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3FE-4818-B5E7-CDFE3C2DFB1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33FE-4818-B5E7-CDFE3C2DFB1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33FE-4818-B5E7-CDFE3C2DFB1B}"/>
              </c:ext>
            </c:extLst>
          </c:dPt>
          <c:dLbls>
            <c:dLbl>
              <c:idx val="1"/>
              <c:layout>
                <c:manualLayout>
                  <c:x val="0.26770746547700741"/>
                  <c:y val="-0.2070122647308491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FE-4818-B5E7-CDFE3C2DFB1B}"/>
                </c:ext>
              </c:extLst>
            </c:dLbl>
            <c:dLbl>
              <c:idx val="2"/>
              <c:layout>
                <c:manualLayout>
                  <c:x val="-9.225655085304546E-2"/>
                  <c:y val="8.667141978289089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FE-4818-B5E7-CDFE3C2DFB1B}"/>
                </c:ext>
              </c:extLst>
            </c:dLbl>
            <c:dLbl>
              <c:idx val="3"/>
              <c:layout>
                <c:manualLayout>
                  <c:x val="-9.6626112255472171E-2"/>
                  <c:y val="-5.884068336574778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FE-4818-B5E7-CDFE3C2DFB1B}"/>
                </c:ext>
              </c:extLst>
            </c:dLbl>
            <c:dLbl>
              <c:idx val="4"/>
              <c:layout>
                <c:manualLayout>
                  <c:x val="1.9603644791727538E-2"/>
                  <c:y val="-7.208940590968843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FE-4818-B5E7-CDFE3C2DFB1B}"/>
                </c:ext>
              </c:extLst>
            </c:dLbl>
            <c:dLbl>
              <c:idx val="5"/>
              <c:layout>
                <c:manualLayout>
                  <c:x val="2.5528920960811805E-2"/>
                  <c:y val="-9.555546762684814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FE-4818-B5E7-CDFE3C2DFB1B}"/>
                </c:ext>
              </c:extLst>
            </c:dLbl>
            <c:dLbl>
              <c:idx val="6"/>
              <c:layout>
                <c:manualLayout>
                  <c:x val="0.20726041042669238"/>
                  <c:y val="-6.21427346707289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FE-4818-B5E7-CDFE3C2DF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Lapa1!$A$2:$A$8</c:f>
              <c:strCache>
                <c:ptCount val="7"/>
                <c:pt idx="0">
                  <c:v>Atlīdzība</c:v>
                </c:pt>
                <c:pt idx="1">
                  <c:v>Preces un pakalpojumi</c:v>
                </c:pt>
                <c:pt idx="2">
                  <c:v>Dotācijas</c:v>
                </c:pt>
                <c:pt idx="3">
                  <c:v>Procentu izdevumi</c:v>
                </c:pt>
                <c:pt idx="4">
                  <c:v>Pamatkapitāls</c:v>
                </c:pt>
                <c:pt idx="5">
                  <c:v>APSD</c:v>
                </c:pt>
                <c:pt idx="6">
                  <c:v>Uzturēšanas izdevumu transferti</c:v>
                </c:pt>
              </c:strCache>
            </c:strRef>
          </c:cat>
          <c:val>
            <c:numRef>
              <c:f>Lapa1!$B$2:$B$8</c:f>
              <c:numCache>
                <c:formatCode>General</c:formatCode>
                <c:ptCount val="7"/>
                <c:pt idx="0">
                  <c:v>1890697</c:v>
                </c:pt>
                <c:pt idx="1">
                  <c:v>2103778</c:v>
                </c:pt>
                <c:pt idx="2">
                  <c:v>1360</c:v>
                </c:pt>
                <c:pt idx="3">
                  <c:v>27341</c:v>
                </c:pt>
                <c:pt idx="4">
                  <c:v>563809</c:v>
                </c:pt>
                <c:pt idx="5">
                  <c:v>24937</c:v>
                </c:pt>
                <c:pt idx="6">
                  <c:v>7331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FE-4818-B5E7-CDFE3C2DF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83057645082336"/>
          <c:y val="2.5593430494325109E-2"/>
          <c:w val="0.76136518772648198"/>
          <c:h val="0.80858532267141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2023.gada fakts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4.8479240578421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41-4598-A54C-B21E5FDD25AC}"/>
                </c:ext>
              </c:extLst>
            </c:dLbl>
            <c:dLbl>
              <c:idx val="2"/>
              <c:layout>
                <c:manualLayout>
                  <c:x val="1.1619465257569723E-3"/>
                  <c:y val="4.8479240578421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41-4598-A54C-B21E5FDD25AC}"/>
                </c:ext>
              </c:extLst>
            </c:dLbl>
            <c:dLbl>
              <c:idx val="3"/>
              <c:layout>
                <c:manualLayout>
                  <c:x val="2.3238930515140301E-3"/>
                  <c:y val="1.454377217352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41-4598-A54C-B21E5FDD25AC}"/>
                </c:ext>
              </c:extLst>
            </c:dLbl>
            <c:dLbl>
              <c:idx val="4"/>
              <c:layout>
                <c:manualLayout>
                  <c:x val="0"/>
                  <c:y val="1.5562272884250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E2-4C93-A206-D46315C68B10}"/>
                </c:ext>
              </c:extLst>
            </c:dLbl>
            <c:dLbl>
              <c:idx val="5"/>
              <c:layout>
                <c:manualLayout>
                  <c:x val="3.4858395772710449E-3"/>
                  <c:y val="1.454377217352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41-4598-A54C-B21E5FDD25AC}"/>
                </c:ext>
              </c:extLst>
            </c:dLbl>
            <c:dLbl>
              <c:idx val="6"/>
              <c:layout>
                <c:manualLayout>
                  <c:x val="0"/>
                  <c:y val="7.7811364421253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E2-4C93-A206-D46315C68B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Lapa1!$A$2:$A$8</c:f>
              <c:strCache>
                <c:ptCount val="7"/>
                <c:pt idx="0">
                  <c:v>Atlīdzība</c:v>
                </c:pt>
                <c:pt idx="1">
                  <c:v>Preces un pakalpojumi</c:v>
                </c:pt>
                <c:pt idx="2">
                  <c:v>Dotācijas</c:v>
                </c:pt>
                <c:pt idx="3">
                  <c:v>Procentu izdevumi</c:v>
                </c:pt>
                <c:pt idx="4">
                  <c:v>Pamatkapitāls</c:v>
                </c:pt>
                <c:pt idx="5">
                  <c:v>APSD</c:v>
                </c:pt>
                <c:pt idx="6">
                  <c:v>Uzturēšanas izdevumu transferti</c:v>
                </c:pt>
              </c:strCache>
            </c:strRef>
          </c:cat>
          <c:val>
            <c:numRef>
              <c:f>Lapa1!$B$2:$B$8</c:f>
              <c:numCache>
                <c:formatCode>General</c:formatCode>
                <c:ptCount val="7"/>
                <c:pt idx="0">
                  <c:v>1314937</c:v>
                </c:pt>
                <c:pt idx="1">
                  <c:v>1631016</c:v>
                </c:pt>
                <c:pt idx="2">
                  <c:v>1103</c:v>
                </c:pt>
                <c:pt idx="3">
                  <c:v>15804</c:v>
                </c:pt>
                <c:pt idx="4">
                  <c:v>285637</c:v>
                </c:pt>
                <c:pt idx="5">
                  <c:v>102756</c:v>
                </c:pt>
                <c:pt idx="6">
                  <c:v>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F-4786-B927-9762D8029DA0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2024.gada plāns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161946525757015E-3"/>
                  <c:y val="-1.018445778450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E2-4C93-A206-D46315C68B10}"/>
                </c:ext>
              </c:extLst>
            </c:dLbl>
            <c:dLbl>
              <c:idx val="6"/>
              <c:layout>
                <c:manualLayout>
                  <c:x val="-2.4760440020915038E-3"/>
                  <c:y val="-5.8663698362928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E2-4C93-A206-D46315C68B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Lapa1!$A$2:$A$8</c:f>
              <c:strCache>
                <c:ptCount val="7"/>
                <c:pt idx="0">
                  <c:v>Atlīdzība</c:v>
                </c:pt>
                <c:pt idx="1">
                  <c:v>Preces un pakalpojumi</c:v>
                </c:pt>
                <c:pt idx="2">
                  <c:v>Dotācijas</c:v>
                </c:pt>
                <c:pt idx="3">
                  <c:v>Procentu izdevumi</c:v>
                </c:pt>
                <c:pt idx="4">
                  <c:v>Pamatkapitāls</c:v>
                </c:pt>
                <c:pt idx="5">
                  <c:v>APSD</c:v>
                </c:pt>
                <c:pt idx="6">
                  <c:v>Uzturēšanas izdevumu transferti</c:v>
                </c:pt>
              </c:strCache>
            </c:strRef>
          </c:cat>
          <c:val>
            <c:numRef>
              <c:f>Lapa1!$C$2:$C$8</c:f>
              <c:numCache>
                <c:formatCode>General</c:formatCode>
                <c:ptCount val="7"/>
                <c:pt idx="0">
                  <c:v>1890697</c:v>
                </c:pt>
                <c:pt idx="1">
                  <c:v>2103778</c:v>
                </c:pt>
                <c:pt idx="2">
                  <c:v>1360</c:v>
                </c:pt>
                <c:pt idx="3">
                  <c:v>27341</c:v>
                </c:pt>
                <c:pt idx="4">
                  <c:v>563809</c:v>
                </c:pt>
                <c:pt idx="5">
                  <c:v>24937</c:v>
                </c:pt>
                <c:pt idx="6">
                  <c:v>7331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F-4786-B927-9762D8029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67402560"/>
        <c:axId val="77160544"/>
      </c:barChart>
      <c:catAx>
        <c:axId val="14674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77160544"/>
        <c:crosses val="autoZero"/>
        <c:auto val="1"/>
        <c:lblAlgn val="ctr"/>
        <c:lblOffset val="100"/>
        <c:noMultiLvlLbl val="0"/>
      </c:catAx>
      <c:valAx>
        <c:axId val="77160544"/>
        <c:scaling>
          <c:orientation val="minMax"/>
          <c:max val="225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6740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53455965858245"/>
          <c:y val="0.94154823216630712"/>
          <c:w val="0.37365861932329147"/>
          <c:h val="4.4491714836788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63244498283868"/>
          <c:y val="3.8593539000936351E-2"/>
          <c:w val="0.83515606703008283"/>
          <c:h val="0.9098721209162926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Lapa1!$A$2:$A$3</c:f>
              <c:strCache>
                <c:ptCount val="2"/>
                <c:pt idx="0">
                  <c:v>01.01.2023.</c:v>
                </c:pt>
                <c:pt idx="1">
                  <c:v>01.01.2024.</c:v>
                </c:pt>
              </c:strCache>
            </c:strRef>
          </c:cat>
          <c:val>
            <c:numRef>
              <c:f>Lapa1!$B$2:$B$3</c:f>
              <c:numCache>
                <c:formatCode>#,##0</c:formatCode>
                <c:ptCount val="2"/>
                <c:pt idx="0">
                  <c:v>891923</c:v>
                </c:pt>
                <c:pt idx="1">
                  <c:v>887781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E-4B01-B6E9-63334FFE4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1732992"/>
        <c:axId val="77200224"/>
        <c:axId val="0"/>
      </c:bar3DChart>
      <c:catAx>
        <c:axId val="156173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77200224"/>
        <c:crosses val="autoZero"/>
        <c:auto val="1"/>
        <c:lblAlgn val="ctr"/>
        <c:lblOffset val="100"/>
        <c:noMultiLvlLbl val="0"/>
      </c:catAx>
      <c:valAx>
        <c:axId val="7720022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6173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69573995558248E-2"/>
          <c:y val="5.5205352852020259E-2"/>
          <c:w val="0.91402220876236628"/>
          <c:h val="0.887465712912646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2023.gads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5641025641026109E-3"/>
                  <c:y val="0.31455399061032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85-4135-84E6-BC0075A1AA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Lapa1!$B$2</c:f>
              <c:numCache>
                <c:formatCode>General</c:formatCode>
                <c:ptCount val="1"/>
                <c:pt idx="0">
                  <c:v>131114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5-4135-84E6-BC0075A1AAEE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2024.gads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538461538461539E-2"/>
                  <c:y val="0.309859154929577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85-4135-84E6-BC0075A1AA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Lapa1!$C$2</c:f>
              <c:numCache>
                <c:formatCode>General</c:formatCode>
                <c:ptCount val="1"/>
                <c:pt idx="0">
                  <c:v>131114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5-4135-84E6-BC0075A1A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8797984"/>
        <c:axId val="1465324336"/>
        <c:axId val="0"/>
      </c:bar3DChart>
      <c:catAx>
        <c:axId val="1118797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5324336"/>
        <c:crosses val="autoZero"/>
        <c:auto val="1"/>
        <c:lblAlgn val="ctr"/>
        <c:lblOffset val="100"/>
        <c:noMultiLvlLbl val="0"/>
      </c:catAx>
      <c:valAx>
        <c:axId val="146532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879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859973753280834"/>
          <c:y val="0.92510646556504394"/>
          <c:w val="0.29228770442156271"/>
          <c:h val="4.43771025100735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69573995558248E-2"/>
          <c:y val="5.5205352852020259E-2"/>
          <c:w val="0.91402220876236628"/>
          <c:h val="0.887465712912646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2023.gads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5641025641026109E-3"/>
                  <c:y val="0.31455399061032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85-4135-84E6-BC0075A1AA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Lapa1!$B$2</c:f>
              <c:numCache>
                <c:formatCode>General</c:formatCode>
                <c:ptCount val="1"/>
                <c:pt idx="0">
                  <c:v>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5-4135-84E6-BC0075A1AAEE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2024.gads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1282061635789678E-3"/>
                  <c:y val="0.377401427073022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85-4135-84E6-BC0075A1AA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Lapa1!$C$2</c:f>
              <c:numCache>
                <c:formatCode>General</c:formatCode>
                <c:ptCount val="1"/>
                <c:pt idx="0">
                  <c:v>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5-4135-84E6-BC0075A1A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8797984"/>
        <c:axId val="1465324336"/>
        <c:axId val="0"/>
      </c:bar3DChart>
      <c:catAx>
        <c:axId val="1118797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5324336"/>
        <c:crosses val="autoZero"/>
        <c:auto val="1"/>
        <c:lblAlgn val="ctr"/>
        <c:lblOffset val="100"/>
        <c:noMultiLvlLbl val="0"/>
      </c:catAx>
      <c:valAx>
        <c:axId val="146532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879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936893788995316"/>
          <c:y val="0.90509403022558388"/>
          <c:w val="0.29228770442156271"/>
          <c:h val="4.43771025100735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69573995558248E-2"/>
          <c:y val="5.5205352852020259E-2"/>
          <c:w val="0.91402220876236628"/>
          <c:h val="0.887465712912646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2023.gads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820515408946715E-3"/>
                  <c:y val="0.299544695749804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85-4135-84E6-BC0075A1AA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Lapa1!$B$2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5-4135-84E6-BC0075A1AAEE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2024.gads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538461538461539E-2"/>
                  <c:y val="0.309859154929577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85-4135-84E6-BC0075A1AA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</c:f>
              <c:strCache>
                <c:ptCount val="1"/>
                <c:pt idx="0">
                  <c:v>Kategorija 1</c:v>
                </c:pt>
              </c:strCache>
            </c:strRef>
          </c:cat>
          <c:val>
            <c:numRef>
              <c:f>Lapa1!$C$2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5-4135-84E6-BC0075A1A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8797984"/>
        <c:axId val="1465324336"/>
        <c:axId val="0"/>
      </c:bar3DChart>
      <c:catAx>
        <c:axId val="1118797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5324336"/>
        <c:crosses val="autoZero"/>
        <c:auto val="1"/>
        <c:lblAlgn val="ctr"/>
        <c:lblOffset val="100"/>
        <c:noMultiLvlLbl val="0"/>
      </c:catAx>
      <c:valAx>
        <c:axId val="14653243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879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936893788995316"/>
          <c:y val="0.90509403022558388"/>
          <c:w val="0.29228770442156271"/>
          <c:h val="4.43771025100735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49351766941156E-2"/>
          <c:y val="2.6045961312910818E-2"/>
          <c:w val="0.88425540793570367"/>
          <c:h val="0.795195181565191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01.01.2023.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771919446633433E-3"/>
                  <c:y val="0.17400433852231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89-4666-AAF0-D58B8BB2AC3C}"/>
                </c:ext>
              </c:extLst>
            </c:dLbl>
            <c:dLbl>
              <c:idx val="1"/>
              <c:layout>
                <c:manualLayout>
                  <c:x val="1.4946712692546797E-3"/>
                  <c:y val="-2.3319766196100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89-4666-AAF0-D58B8BB2AC3C}"/>
                </c:ext>
              </c:extLst>
            </c:dLbl>
            <c:dLbl>
              <c:idx val="2"/>
              <c:layout>
                <c:manualLayout>
                  <c:x val="-1.3124355078775458E-3"/>
                  <c:y val="-2.9062655056078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89-4666-AAF0-D58B8BB2AC3C}"/>
                </c:ext>
              </c:extLst>
            </c:dLbl>
            <c:dLbl>
              <c:idx val="3"/>
              <c:layout>
                <c:manualLayout>
                  <c:x val="-2.9893425385093594E-3"/>
                  <c:y val="-1.4825093820670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89-4666-AAF0-D58B8BB2AC3C}"/>
                </c:ext>
              </c:extLst>
            </c:dLbl>
            <c:dLbl>
              <c:idx val="4"/>
              <c:layout>
                <c:manualLayout>
                  <c:x val="6.0810870596801738E-3"/>
                  <c:y val="-2.1189751815079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89-4666-AAF0-D58B8BB2AC3C}"/>
                </c:ext>
              </c:extLst>
            </c:dLbl>
            <c:dLbl>
              <c:idx val="5"/>
              <c:layout>
                <c:manualLayout>
                  <c:x val="-2.5252527763116178E-3"/>
                  <c:y val="-8.9632955801617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1B-4295-8B00-8C2FF47FB451}"/>
                </c:ext>
              </c:extLst>
            </c:dLbl>
            <c:dLbl>
              <c:idx val="6"/>
              <c:layout>
                <c:manualLayout>
                  <c:x val="-1.2626263881558089E-3"/>
                  <c:y val="0.19725262548405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1B-4295-8B00-8C2FF47FB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Lapa1!$A$2:$A$8</c:f>
              <c:strCache>
                <c:ptCount val="7"/>
                <c:pt idx="0">
                  <c:v>Komunālie pakalpojumi</c:v>
                </c:pt>
                <c:pt idx="1">
                  <c:v>Ēdināšana </c:v>
                </c:pt>
                <c:pt idx="2">
                  <c:v>Nek.īpašuma izpirkuma maks.</c:v>
                </c:pt>
                <c:pt idx="3">
                  <c:v>Zemes noma</c:v>
                </c:pt>
                <c:pt idx="4">
                  <c:v>Pārējie parādi</c:v>
                </c:pt>
                <c:pt idx="5">
                  <c:v>Tekošie rēkini par pēd. mēnesi</c:v>
                </c:pt>
                <c:pt idx="6">
                  <c:v>Kopā</c:v>
                </c:pt>
              </c:strCache>
            </c:strRef>
          </c:cat>
          <c:val>
            <c:numRef>
              <c:f>Lapa1!$B$2:$B$8</c:f>
              <c:numCache>
                <c:formatCode>General</c:formatCode>
                <c:ptCount val="7"/>
                <c:pt idx="0">
                  <c:v>126766</c:v>
                </c:pt>
                <c:pt idx="1">
                  <c:v>13881</c:v>
                </c:pt>
                <c:pt idx="2">
                  <c:v>16746</c:v>
                </c:pt>
                <c:pt idx="3">
                  <c:v>33800</c:v>
                </c:pt>
                <c:pt idx="4" formatCode="0">
                  <c:v>32791</c:v>
                </c:pt>
                <c:pt idx="5">
                  <c:v>27246</c:v>
                </c:pt>
                <c:pt idx="6">
                  <c:v>251229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9-4666-AAF0-D58B8BB2AC3C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01.12.2023.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285390281557676E-3"/>
                  <c:y val="0.1842537592983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89-4666-AAF0-D58B8BB2AC3C}"/>
                </c:ext>
              </c:extLst>
            </c:dLbl>
            <c:dLbl>
              <c:idx val="1"/>
              <c:layout>
                <c:manualLayout>
                  <c:x val="6.7771222835761435E-3"/>
                  <c:y val="-2.9150501031021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89-4666-AAF0-D58B8BB2AC3C}"/>
                </c:ext>
              </c:extLst>
            </c:dLbl>
            <c:dLbl>
              <c:idx val="2"/>
              <c:layout>
                <c:manualLayout>
                  <c:x val="4.4839143883633964E-3"/>
                  <c:y val="-2.4764715578615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89-4666-AAF0-D58B8BB2AC3C}"/>
                </c:ext>
              </c:extLst>
            </c:dLbl>
            <c:dLbl>
              <c:idx val="3"/>
              <c:layout>
                <c:manualLayout>
                  <c:x val="2.293207895212747E-3"/>
                  <c:y val="-1.482275571487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89-4666-AAF0-D58B8BB2AC3C}"/>
                </c:ext>
              </c:extLst>
            </c:dLbl>
            <c:dLbl>
              <c:idx val="4"/>
              <c:layout>
                <c:manualLayout>
                  <c:x val="6.3131319407790445E-3"/>
                  <c:y val="-2.1187246701725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89-4666-AAF0-D58B8BB2AC3C}"/>
                </c:ext>
              </c:extLst>
            </c:dLbl>
            <c:dLbl>
              <c:idx val="5"/>
              <c:layout>
                <c:manualLayout>
                  <c:x val="5.0505055526231428E-3"/>
                  <c:y val="-4.87227846572829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1B-4295-8B00-8C2FF47FB451}"/>
                </c:ext>
              </c:extLst>
            </c:dLbl>
            <c:dLbl>
              <c:idx val="6"/>
              <c:layout>
                <c:manualLayout>
                  <c:x val="0"/>
                  <c:y val="0.36905329929273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1B-4295-8B00-8C2FF47FB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Lapa1!$A$2:$A$8</c:f>
              <c:strCache>
                <c:ptCount val="7"/>
                <c:pt idx="0">
                  <c:v>Komunālie pakalpojumi</c:v>
                </c:pt>
                <c:pt idx="1">
                  <c:v>Ēdināšana </c:v>
                </c:pt>
                <c:pt idx="2">
                  <c:v>Nek.īpašuma izpirkuma maks.</c:v>
                </c:pt>
                <c:pt idx="3">
                  <c:v>Zemes noma</c:v>
                </c:pt>
                <c:pt idx="4">
                  <c:v>Pārējie parādi</c:v>
                </c:pt>
                <c:pt idx="5">
                  <c:v>Tekošie rēkini par pēd. mēnesi</c:v>
                </c:pt>
                <c:pt idx="6">
                  <c:v>Kopā</c:v>
                </c:pt>
              </c:strCache>
            </c:strRef>
          </c:cat>
          <c:val>
            <c:numRef>
              <c:f>Lapa1!$C$2:$C$8</c:f>
              <c:numCache>
                <c:formatCode>General</c:formatCode>
                <c:ptCount val="7"/>
                <c:pt idx="0">
                  <c:v>129998</c:v>
                </c:pt>
                <c:pt idx="1">
                  <c:v>16202</c:v>
                </c:pt>
                <c:pt idx="2">
                  <c:v>64335</c:v>
                </c:pt>
                <c:pt idx="3">
                  <c:v>37531</c:v>
                </c:pt>
                <c:pt idx="4" formatCode="0">
                  <c:v>24854</c:v>
                </c:pt>
                <c:pt idx="5">
                  <c:v>80710</c:v>
                </c:pt>
                <c:pt idx="6">
                  <c:v>353630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89-4666-AAF0-D58B8BB2A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8663120"/>
        <c:axId val="618668528"/>
        <c:axId val="0"/>
      </c:bar3DChart>
      <c:catAx>
        <c:axId val="61866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618668528"/>
        <c:crosses val="autoZero"/>
        <c:auto val="1"/>
        <c:lblAlgn val="ctr"/>
        <c:lblOffset val="100"/>
        <c:noMultiLvlLbl val="0"/>
      </c:catAx>
      <c:valAx>
        <c:axId val="618668528"/>
        <c:scaling>
          <c:orientation val="minMax"/>
          <c:max val="36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1866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7993980510081"/>
          <c:y val="0.15508423086039991"/>
          <c:w val="0.86977639367809589"/>
          <c:h val="0.8400704835260342"/>
        </c:manualLayout>
      </c:layout>
      <c:pie3DChart>
        <c:varyColors val="1"/>
        <c:ser>
          <c:idx val="0"/>
          <c:order val="0"/>
          <c:tx>
            <c:strRef>
              <c:f>Lapa1!$B$1</c:f>
              <c:strCache>
                <c:ptCount val="1"/>
                <c:pt idx="0">
                  <c:v>Tirdzniecība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553-4BE4-9109-CCD485152C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553-4BE4-9109-CCD485152C30}"/>
              </c:ext>
            </c:extLst>
          </c:dPt>
          <c:dLbls>
            <c:dLbl>
              <c:idx val="0"/>
              <c:layout>
                <c:manualLayout>
                  <c:x val="-1.1861385552154722E-2"/>
                  <c:y val="4.15229669751816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87D4E3B-A097-4AF3-A672-96B01B82CACF}" type="CATEGORYNAME">
                      <a:rPr lang="en-US" sz="1600"/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[KATEGORIJAS NOSAUKUMS]</a:t>
                    </a:fld>
                    <a:r>
                      <a:rPr lang="en-US" sz="1600" baseline="0" dirty="0"/>
                      <a:t>;  </a:t>
                    </a:r>
                    <a:fld id="{A4711626-D8C6-4C21-A38C-BD54537A1A42}" type="VALUE">
                      <a:rPr lang="en-US" sz="1600" baseline="0" smtClean="0"/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[VĒRTĪBA]</a:t>
                    </a:fld>
                    <a:r>
                      <a:rPr lang="en-US" sz="1600" baseline="0" dirty="0"/>
                      <a:t>; </a:t>
                    </a:r>
                    <a:fld id="{FDB2010C-A29C-4EB6-8B13-E9B5BE077244}" type="PERCENTAGE">
                      <a:rPr lang="en-US" sz="1600" baseline="0"/>
                      <a:pPr>
                        <a:defRPr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[PROCENTUĀLĀ VĒRTĪBA]</a:t>
                    </a:fld>
                    <a:endParaRPr lang="en-US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40944967627896"/>
                      <c:h val="0.21420076370162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53-4BE4-9109-CCD485152C30}"/>
                </c:ext>
              </c:extLst>
            </c:dLbl>
            <c:dLbl>
              <c:idx val="1"/>
              <c:layout>
                <c:manualLayout>
                  <c:x val="0.31007365792399577"/>
                  <c:y val="-0.217329379037509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644795798450333"/>
                      <c:h val="0.286264146976365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553-4BE4-9109-CCD485152C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Lapa1!$A$2:$A$3</c:f>
              <c:strCache>
                <c:ptCount val="2"/>
                <c:pt idx="0">
                  <c:v>Atlīdzība</c:v>
                </c:pt>
                <c:pt idx="1">
                  <c:v>Preces un pakalpojumi</c:v>
                </c:pt>
              </c:strCache>
            </c:strRef>
          </c:cat>
          <c:val>
            <c:numRef>
              <c:f>Lapa1!$B$2:$B$3</c:f>
              <c:numCache>
                <c:formatCode>General</c:formatCode>
                <c:ptCount val="2"/>
                <c:pt idx="0">
                  <c:v>27381</c:v>
                </c:pt>
                <c:pt idx="1">
                  <c:v>484070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3-4BE4-9109-CCD485152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52996681199973"/>
          <c:y val="6.9492868778352632E-2"/>
          <c:w val="0.79830198911086525"/>
          <c:h val="0.775926939329852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971900153035156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F0-4D61-A545-8075A4FA30FE}"/>
                </c:ext>
              </c:extLst>
            </c:dLbl>
            <c:dLbl>
              <c:idx val="1"/>
              <c:layout>
                <c:manualLayout>
                  <c:x val="-0.2755992876959954"/>
                  <c:y val="-2.4966822967353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F0-4D61-A545-8075A4FA30FE}"/>
                </c:ext>
              </c:extLst>
            </c:dLbl>
            <c:dLbl>
              <c:idx val="2"/>
              <c:layout>
                <c:manualLayout>
                  <c:x val="-0.21590727607520377"/>
                  <c:y val="7.4906367041198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F0-4D61-A545-8075A4FA30FE}"/>
                </c:ext>
              </c:extLst>
            </c:dLbl>
            <c:dLbl>
              <c:idx val="3"/>
              <c:layout>
                <c:manualLayout>
                  <c:x val="-0.28956975850086147"/>
                  <c:y val="4.5775584388386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F0-4D61-A545-8075A4FA30FE}"/>
                </c:ext>
              </c:extLst>
            </c:dLbl>
            <c:dLbl>
              <c:idx val="4"/>
              <c:layout>
                <c:manualLayout>
                  <c:x val="-0.15494522165396973"/>
                  <c:y val="9.1551168776772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F0-4D61-A545-8075A4FA30FE}"/>
                </c:ext>
              </c:extLst>
            </c:dLbl>
            <c:dLbl>
              <c:idx val="5"/>
              <c:layout>
                <c:manualLayout>
                  <c:x val="-0.4407048517535041"/>
                  <c:y val="2.4968789013732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F0-4D61-A545-8075A4FA30FE}"/>
                </c:ext>
              </c:extLst>
            </c:dLbl>
            <c:dLbl>
              <c:idx val="6"/>
              <c:layout>
                <c:manualLayout>
                  <c:x val="-0.14732496485131549"/>
                  <c:y val="9.1551168776772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F0-4D61-A545-8075A4FA30FE}"/>
                </c:ext>
              </c:extLst>
            </c:dLbl>
            <c:dLbl>
              <c:idx val="7"/>
              <c:layout>
                <c:manualLayout>
                  <c:x val="-0.28702967289997672"/>
                  <c:y val="1.831023375535459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F0-4D61-A545-8075A4FA30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Lapa1!$A$2:$A$9</c:f>
              <c:strCache>
                <c:ptCount val="8"/>
                <c:pt idx="0">
                  <c:v>Dricānu</c:v>
                </c:pt>
                <c:pt idx="1">
                  <c:v>Gaigalavas</c:v>
                </c:pt>
                <c:pt idx="2">
                  <c:v>Rikavas</c:v>
                </c:pt>
                <c:pt idx="3">
                  <c:v>Stružānu</c:v>
                </c:pt>
                <c:pt idx="4">
                  <c:v>Nagļu</c:v>
                </c:pt>
                <c:pt idx="5">
                  <c:v>Sakstagala </c:v>
                </c:pt>
                <c:pt idx="6">
                  <c:v>Kantinieku </c:v>
                </c:pt>
                <c:pt idx="7">
                  <c:v>Ozolmuižas </c:v>
                </c:pt>
              </c:strCache>
            </c:strRef>
          </c:cat>
          <c:val>
            <c:numRef>
              <c:f>Lapa1!$B$2:$B$9</c:f>
              <c:numCache>
                <c:formatCode>General</c:formatCode>
                <c:ptCount val="8"/>
                <c:pt idx="0">
                  <c:v>828</c:v>
                </c:pt>
                <c:pt idx="1">
                  <c:v>784</c:v>
                </c:pt>
                <c:pt idx="2">
                  <c:v>611</c:v>
                </c:pt>
                <c:pt idx="3">
                  <c:v>733</c:v>
                </c:pt>
                <c:pt idx="4">
                  <c:v>400</c:v>
                </c:pt>
                <c:pt idx="5">
                  <c:v>1217</c:v>
                </c:pt>
                <c:pt idx="6">
                  <c:v>409</c:v>
                </c:pt>
                <c:pt idx="7">
                  <c:v>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0-4D61-A545-8075A4FA3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9889872"/>
        <c:axId val="1531037136"/>
      </c:barChart>
      <c:catAx>
        <c:axId val="1539889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531037136"/>
        <c:crosses val="autoZero"/>
        <c:auto val="0"/>
        <c:lblAlgn val="ctr"/>
        <c:lblOffset val="100"/>
        <c:noMultiLvlLbl val="0"/>
      </c:catAx>
      <c:valAx>
        <c:axId val="1531037136"/>
        <c:scaling>
          <c:orientation val="minMax"/>
          <c:max val="12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39889872"/>
        <c:crosses val="max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86579066151764"/>
          <c:y val="3.1502854791858596E-2"/>
          <c:w val="0.84675832828588737"/>
          <c:h val="0.797655062853985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01.01.2023.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576923076923077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821-4DDE-9D42-61CED940572A}"/>
                </c:ext>
              </c:extLst>
            </c:dLbl>
            <c:dLbl>
              <c:idx val="1"/>
              <c:layout>
                <c:manualLayout>
                  <c:x val="-0.1730769230769230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821-4DDE-9D42-61CED940572A}"/>
                </c:ext>
              </c:extLst>
            </c:dLbl>
            <c:dLbl>
              <c:idx val="2"/>
              <c:layout>
                <c:manualLayout>
                  <c:x val="-0.1487179487179487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821-4DDE-9D42-61CED940572A}"/>
                </c:ext>
              </c:extLst>
            </c:dLbl>
            <c:dLbl>
              <c:idx val="3"/>
              <c:layout>
                <c:manualLayout>
                  <c:x val="-0.29487179487179482"/>
                  <c:y val="6.5789473684210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821-4DDE-9D42-61CED940572A}"/>
                </c:ext>
              </c:extLst>
            </c:dLbl>
            <c:dLbl>
              <c:idx val="4"/>
              <c:layout>
                <c:manualLayout>
                  <c:x val="-8.33333333333333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821-4DDE-9D42-61CED940572A}"/>
                </c:ext>
              </c:extLst>
            </c:dLbl>
            <c:dLbl>
              <c:idx val="5"/>
              <c:layout>
                <c:manualLayout>
                  <c:x val="-0.5141025641025640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821-4DDE-9D42-61CED940572A}"/>
                </c:ext>
              </c:extLst>
            </c:dLbl>
            <c:dLbl>
              <c:idx val="6"/>
              <c:layout>
                <c:manualLayout>
                  <c:x val="-0.1576923076923078"/>
                  <c:y val="-2.1929824561403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821-4DDE-9D42-61CED940572A}"/>
                </c:ext>
              </c:extLst>
            </c:dLbl>
            <c:dLbl>
              <c:idx val="7"/>
              <c:layout>
                <c:manualLayout>
                  <c:x val="-0.15384615384615388"/>
                  <c:y val="-2.1929824561403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21-4DDE-9D42-61CED9405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Lapa1!$A$2:$A$9</c:f>
              <c:strCache>
                <c:ptCount val="8"/>
                <c:pt idx="0">
                  <c:v>Dricānu</c:v>
                </c:pt>
                <c:pt idx="1">
                  <c:v>Gaigalavas</c:v>
                </c:pt>
                <c:pt idx="2">
                  <c:v>Rikavas</c:v>
                </c:pt>
                <c:pt idx="3">
                  <c:v>Stružānu</c:v>
                </c:pt>
                <c:pt idx="4">
                  <c:v>Nagļu</c:v>
                </c:pt>
                <c:pt idx="5">
                  <c:v>Sakstagala</c:v>
                </c:pt>
                <c:pt idx="6">
                  <c:v>Kantinieku</c:v>
                </c:pt>
                <c:pt idx="7">
                  <c:v>Ozolmuižas</c:v>
                </c:pt>
              </c:strCache>
            </c:strRef>
          </c:cat>
          <c:val>
            <c:numRef>
              <c:f>Lapa1!$B$2:$B$9</c:f>
              <c:numCache>
                <c:formatCode>General</c:formatCode>
                <c:ptCount val="8"/>
                <c:pt idx="0">
                  <c:v>77</c:v>
                </c:pt>
                <c:pt idx="1">
                  <c:v>58</c:v>
                </c:pt>
                <c:pt idx="2">
                  <c:v>55</c:v>
                </c:pt>
                <c:pt idx="3">
                  <c:v>85</c:v>
                </c:pt>
                <c:pt idx="4">
                  <c:v>29</c:v>
                </c:pt>
                <c:pt idx="5">
                  <c:v>129</c:v>
                </c:pt>
                <c:pt idx="6">
                  <c:v>46</c:v>
                </c:pt>
                <c:pt idx="7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1-4DDE-9D42-61CED940572A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01.01.2024.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038461538461539"/>
                  <c:y val="-2.1929824561405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21-4DDE-9D42-61CED940572A}"/>
                </c:ext>
              </c:extLst>
            </c:dLbl>
            <c:dLbl>
              <c:idx val="1"/>
              <c:layout>
                <c:manualLayout>
                  <c:x val="-0.13589743589743589"/>
                  <c:y val="-2.1929824561404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21-4DDE-9D42-61CED940572A}"/>
                </c:ext>
              </c:extLst>
            </c:dLbl>
            <c:dLbl>
              <c:idx val="2"/>
              <c:layout>
                <c:manualLayout>
                  <c:x val="-0.21538461538461542"/>
                  <c:y val="-6.57894736842113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21-4DDE-9D42-61CED940572A}"/>
                </c:ext>
              </c:extLst>
            </c:dLbl>
            <c:dLbl>
              <c:idx val="3"/>
              <c:layout>
                <c:manualLayout>
                  <c:x val="-0.17820512820512821"/>
                  <c:y val="-6.5789473684210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21-4DDE-9D42-61CED940572A}"/>
                </c:ext>
              </c:extLst>
            </c:dLbl>
            <c:dLbl>
              <c:idx val="4"/>
              <c:layout>
                <c:manualLayout>
                  <c:x val="-0.11025641025641025"/>
                  <c:y val="-6.57894736842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21-4DDE-9D42-61CED940572A}"/>
                </c:ext>
              </c:extLst>
            </c:dLbl>
            <c:dLbl>
              <c:idx val="5"/>
              <c:layout>
                <c:manualLayout>
                  <c:x val="-0.36923076923076931"/>
                  <c:y val="-8.771929824561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21-4DDE-9D42-61CED940572A}"/>
                </c:ext>
              </c:extLst>
            </c:dLbl>
            <c:dLbl>
              <c:idx val="6"/>
              <c:layout>
                <c:manualLayout>
                  <c:x val="-0.12564102564102569"/>
                  <c:y val="-4.3859649122807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21-4DDE-9D42-61CED940572A}"/>
                </c:ext>
              </c:extLst>
            </c:dLbl>
            <c:dLbl>
              <c:idx val="7"/>
              <c:layout>
                <c:manualLayout>
                  <c:x val="-0.16410256410256416"/>
                  <c:y val="-5.0255267400078922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21-4DDE-9D42-61CED9405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Lapa1!$A$2:$A$9</c:f>
              <c:strCache>
                <c:ptCount val="8"/>
                <c:pt idx="0">
                  <c:v>Dricānu</c:v>
                </c:pt>
                <c:pt idx="1">
                  <c:v>Gaigalavas</c:v>
                </c:pt>
                <c:pt idx="2">
                  <c:v>Rikavas</c:v>
                </c:pt>
                <c:pt idx="3">
                  <c:v>Stružānu</c:v>
                </c:pt>
                <c:pt idx="4">
                  <c:v>Nagļu</c:v>
                </c:pt>
                <c:pt idx="5">
                  <c:v>Sakstagala</c:v>
                </c:pt>
                <c:pt idx="6">
                  <c:v>Kantinieku</c:v>
                </c:pt>
                <c:pt idx="7">
                  <c:v>Ozolmuižas</c:v>
                </c:pt>
              </c:strCache>
            </c:strRef>
          </c:cat>
          <c:val>
            <c:numRef>
              <c:f>Lapa1!$C$2:$C$9</c:f>
              <c:numCache>
                <c:formatCode>General</c:formatCode>
                <c:ptCount val="8"/>
                <c:pt idx="0">
                  <c:v>62</c:v>
                </c:pt>
                <c:pt idx="1">
                  <c:v>44</c:v>
                </c:pt>
                <c:pt idx="2">
                  <c:v>60</c:v>
                </c:pt>
                <c:pt idx="3">
                  <c:v>60</c:v>
                </c:pt>
                <c:pt idx="4">
                  <c:v>29</c:v>
                </c:pt>
                <c:pt idx="5">
                  <c:v>100</c:v>
                </c:pt>
                <c:pt idx="6">
                  <c:v>36</c:v>
                </c:pt>
                <c:pt idx="7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21-4DDE-9D42-61CED9405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71199280"/>
        <c:axId val="1405694928"/>
      </c:barChart>
      <c:catAx>
        <c:axId val="1471199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05694928"/>
        <c:crosses val="autoZero"/>
        <c:auto val="1"/>
        <c:lblAlgn val="ctr"/>
        <c:lblOffset val="100"/>
        <c:noMultiLvlLbl val="0"/>
      </c:catAx>
      <c:valAx>
        <c:axId val="1405694928"/>
        <c:scaling>
          <c:orientation val="minMax"/>
          <c:max val="13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47119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730514908812371E-2"/>
          <c:y val="0.22313665151894654"/>
          <c:w val="0.62593085735527698"/>
          <c:h val="0.7094304763874005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Lapa1!$A$2:$A$3</c:f>
              <c:strCache>
                <c:ptCount val="2"/>
                <c:pt idx="0">
                  <c:v>01.01.2024.</c:v>
                </c:pt>
                <c:pt idx="1">
                  <c:v>01.01.2023.</c:v>
                </c:pt>
              </c:strCache>
            </c:strRef>
          </c:cat>
          <c:val>
            <c:numRef>
              <c:f>Lapa1!$B$2:$B$3</c:f>
              <c:numCache>
                <c:formatCode>General</c:formatCode>
                <c:ptCount val="2"/>
                <c:pt idx="0">
                  <c:v>424</c:v>
                </c:pt>
                <c:pt idx="1">
                  <c:v>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4-494D-B837-DC875394C0E2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Kolonna1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Lapa1!$A$2:$A$3</c:f>
              <c:strCache>
                <c:ptCount val="2"/>
                <c:pt idx="0">
                  <c:v>01.01.2024.</c:v>
                </c:pt>
                <c:pt idx="1">
                  <c:v>01.01.2023.</c:v>
                </c:pt>
              </c:strCache>
            </c:strRef>
          </c:cat>
          <c:val>
            <c:numRef>
              <c:f>Lapa1!$C$2:$C$3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C3C4-494D-B837-DC875394C0E2}"/>
            </c:ext>
          </c:extLst>
        </c:ser>
        <c:ser>
          <c:idx val="2"/>
          <c:order val="2"/>
          <c:tx>
            <c:strRef>
              <c:f>Lapa1!$D$1</c:f>
              <c:strCache>
                <c:ptCount val="1"/>
                <c:pt idx="0">
                  <c:v>Kolonna2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Lapa1!$A$2:$A$3</c:f>
              <c:strCache>
                <c:ptCount val="2"/>
                <c:pt idx="0">
                  <c:v>01.01.2024.</c:v>
                </c:pt>
                <c:pt idx="1">
                  <c:v>01.01.2023.</c:v>
                </c:pt>
              </c:strCache>
            </c:strRef>
          </c:cat>
          <c:val>
            <c:numRef>
              <c:f>Lapa1!$D$2:$D$3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C3C4-494D-B837-DC875394C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7343040"/>
        <c:axId val="1545310048"/>
        <c:axId val="0"/>
      </c:bar3DChart>
      <c:catAx>
        <c:axId val="146734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45310048"/>
        <c:crosses val="autoZero"/>
        <c:auto val="1"/>
        <c:lblAlgn val="ctr"/>
        <c:lblOffset val="100"/>
        <c:noMultiLvlLbl val="0"/>
      </c:catAx>
      <c:valAx>
        <c:axId val="1545310048"/>
        <c:scaling>
          <c:orientation val="minMax"/>
          <c:max val="5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67343040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Lapa1!$A$2:$A$3</c:f>
              <c:strCache>
                <c:ptCount val="2"/>
                <c:pt idx="0">
                  <c:v>Plāns</c:v>
                </c:pt>
                <c:pt idx="1">
                  <c:v>Fakts</c:v>
                </c:pt>
              </c:strCache>
            </c:strRef>
          </c:cat>
          <c:val>
            <c:numRef>
              <c:f>Lapa1!$B$2:$B$3</c:f>
              <c:numCache>
                <c:formatCode>General</c:formatCode>
                <c:ptCount val="2"/>
                <c:pt idx="0">
                  <c:v>4076188</c:v>
                </c:pt>
                <c:pt idx="1">
                  <c:v>3886559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E-4B01-B6E9-63334FFE4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1732992"/>
        <c:axId val="77200224"/>
        <c:axId val="0"/>
      </c:bar3DChart>
      <c:catAx>
        <c:axId val="156173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77200224"/>
        <c:crosses val="autoZero"/>
        <c:auto val="1"/>
        <c:lblAlgn val="ctr"/>
        <c:lblOffset val="100"/>
        <c:noMultiLvlLbl val="0"/>
      </c:catAx>
      <c:valAx>
        <c:axId val="7720022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6173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Lapa1!$A$2:$A$3</c:f>
              <c:strCache>
                <c:ptCount val="2"/>
                <c:pt idx="0">
                  <c:v>Plāns</c:v>
                </c:pt>
                <c:pt idx="1">
                  <c:v>Fakts</c:v>
                </c:pt>
              </c:strCache>
            </c:strRef>
          </c:cat>
          <c:val>
            <c:numRef>
              <c:f>Lapa1!$B$2:$B$3</c:f>
              <c:numCache>
                <c:formatCode>General</c:formatCode>
                <c:ptCount val="2"/>
                <c:pt idx="0" formatCode="#,##0">
                  <c:v>4836997</c:v>
                </c:pt>
                <c:pt idx="1">
                  <c:v>3759589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6B-40F5-9850-D0402A422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0095392"/>
        <c:axId val="1187939984"/>
        <c:axId val="0"/>
      </c:bar3DChart>
      <c:catAx>
        <c:axId val="30009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187939984"/>
        <c:crosses val="autoZero"/>
        <c:auto val="1"/>
        <c:lblAlgn val="ctr"/>
        <c:lblOffset val="100"/>
        <c:noMultiLvlLbl val="0"/>
      </c:catAx>
      <c:valAx>
        <c:axId val="118793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0009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191310929618653E-3"/>
          <c:y val="0.17434956193856047"/>
          <c:w val="0.96220669913600865"/>
          <c:h val="0.82565043806143945"/>
        </c:manualLayout>
      </c:layout>
      <c:pie3DChart>
        <c:varyColors val="1"/>
        <c:ser>
          <c:idx val="0"/>
          <c:order val="0"/>
          <c:tx>
            <c:strRef>
              <c:f>Lapa1!$B$1</c:f>
              <c:strCache>
                <c:ptCount val="1"/>
                <c:pt idx="0">
                  <c:v>Kolonna2</c:v>
                </c:pt>
              </c:strCache>
            </c:strRef>
          </c:tx>
          <c:dPt>
            <c:idx val="0"/>
            <c:bubble3D val="0"/>
            <c:explosion val="14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D-42BB-8663-A975EA201BA4}"/>
              </c:ext>
            </c:extLst>
          </c:dPt>
          <c:dPt>
            <c:idx val="1"/>
            <c:bubble3D val="0"/>
            <c:explosion val="16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98D-42BB-8663-A975EA201BA4}"/>
              </c:ext>
            </c:extLst>
          </c:dPt>
          <c:dPt>
            <c:idx val="2"/>
            <c:bubble3D val="0"/>
            <c:explosion val="25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D-42BB-8663-A975EA201BA4}"/>
              </c:ext>
            </c:extLst>
          </c:dPt>
          <c:dPt>
            <c:idx val="3"/>
            <c:bubble3D val="0"/>
            <c:explosion val="34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98D-42BB-8663-A975EA201BA4}"/>
              </c:ext>
            </c:extLst>
          </c:dPt>
          <c:dPt>
            <c:idx val="4"/>
            <c:bubble3D val="0"/>
            <c:explosion val="5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2A4-42EB-84E8-CE9D29D7CF3C}"/>
              </c:ext>
            </c:extLst>
          </c:dPt>
          <c:dLbls>
            <c:dLbl>
              <c:idx val="0"/>
              <c:layout>
                <c:manualLayout>
                  <c:x val="5.6017714762979835E-2"/>
                  <c:y val="-2.5394070459502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29668850609054"/>
                      <c:h val="0.152816901408450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98D-42BB-8663-A975EA201BA4}"/>
                </c:ext>
              </c:extLst>
            </c:dLbl>
            <c:dLbl>
              <c:idx val="1"/>
              <c:layout>
                <c:manualLayout>
                  <c:x val="-5.379677390270874E-2"/>
                  <c:y val="3.049936939700719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D-42BB-8663-A975EA201BA4}"/>
                </c:ext>
              </c:extLst>
            </c:dLbl>
            <c:dLbl>
              <c:idx val="2"/>
              <c:layout>
                <c:manualLayout>
                  <c:x val="-3.672265103305191E-2"/>
                  <c:y val="-6.574599829950833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19813658821353"/>
                      <c:h val="0.152816901408450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98D-42BB-8663-A975EA201BA4}"/>
                </c:ext>
              </c:extLst>
            </c:dLbl>
            <c:dLbl>
              <c:idx val="3"/>
              <c:layout>
                <c:manualLayout>
                  <c:x val="2.0956078095549061E-2"/>
                  <c:y val="-2.086984359715239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19325990341274"/>
                      <c:h val="0.152816901408450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98D-42BB-8663-A975EA201BA4}"/>
                </c:ext>
              </c:extLst>
            </c:dLbl>
            <c:dLbl>
              <c:idx val="4"/>
              <c:layout>
                <c:manualLayout>
                  <c:x val="0.19207454024506188"/>
                  <c:y val="-7.08474427709523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A4-42EB-84E8-CE9D29D7C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Lapa1!$A$2:$A$6</c:f>
              <c:strCache>
                <c:ptCount val="5"/>
                <c:pt idx="0">
                  <c:v>Transferti no novada</c:v>
                </c:pt>
                <c:pt idx="1">
                  <c:v>Valsts transfert</c:v>
                </c:pt>
                <c:pt idx="2">
                  <c:v>Maksas pakalpojumi</c:v>
                </c:pt>
                <c:pt idx="3">
                  <c:v>Ieņēmumi no īp.atsavināšanas</c:v>
                </c:pt>
                <c:pt idx="4">
                  <c:v>Citi ieņēmumi</c:v>
                </c:pt>
              </c:strCache>
            </c:strRef>
          </c:cat>
          <c:val>
            <c:numRef>
              <c:f>Lapa1!$B$2:$B$6</c:f>
              <c:numCache>
                <c:formatCode>#,##0</c:formatCode>
                <c:ptCount val="5"/>
                <c:pt idx="0" formatCode="General">
                  <c:v>2988835</c:v>
                </c:pt>
                <c:pt idx="1">
                  <c:v>82621</c:v>
                </c:pt>
                <c:pt idx="2" formatCode="General">
                  <c:v>452022</c:v>
                </c:pt>
                <c:pt idx="3" formatCode="General">
                  <c:v>332538</c:v>
                </c:pt>
                <c:pt idx="4" formatCode="General">
                  <c:v>6570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D-42BB-8663-A975EA201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83057645082336"/>
          <c:y val="2.5593430494325109E-2"/>
          <c:w val="0.76136518772648198"/>
          <c:h val="0.808585322671419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2023.gada fakts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Lapa1!$A$2:$A$6</c:f>
              <c:strCache>
                <c:ptCount val="5"/>
                <c:pt idx="0">
                  <c:v>Transferti no novada</c:v>
                </c:pt>
                <c:pt idx="1">
                  <c:v>Valsts transfert</c:v>
                </c:pt>
                <c:pt idx="2">
                  <c:v>Maksas pakalpojumi</c:v>
                </c:pt>
                <c:pt idx="3">
                  <c:v>Ieņēmumi no īp.atsavināšanas</c:v>
                </c:pt>
                <c:pt idx="4">
                  <c:v>Citi ieņēmumi</c:v>
                </c:pt>
              </c:strCache>
            </c:strRef>
          </c:cat>
          <c:val>
            <c:numRef>
              <c:f>Lapa1!$B$2:$B$6</c:f>
              <c:numCache>
                <c:formatCode>General</c:formatCode>
                <c:ptCount val="5"/>
                <c:pt idx="0">
                  <c:v>3261906</c:v>
                </c:pt>
                <c:pt idx="1">
                  <c:v>52046</c:v>
                </c:pt>
                <c:pt idx="2">
                  <c:v>385462</c:v>
                </c:pt>
                <c:pt idx="3">
                  <c:v>175353</c:v>
                </c:pt>
                <c:pt idx="4">
                  <c:v>11792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F-4786-B927-9762D8029DA0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2024.gada plāns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Lapa1!$A$2:$A$6</c:f>
              <c:strCache>
                <c:ptCount val="5"/>
                <c:pt idx="0">
                  <c:v>Transferti no novada</c:v>
                </c:pt>
                <c:pt idx="1">
                  <c:v>Valsts transfert</c:v>
                </c:pt>
                <c:pt idx="2">
                  <c:v>Maksas pakalpojumi</c:v>
                </c:pt>
                <c:pt idx="3">
                  <c:v>Ieņēmumi no īp.atsavināšanas</c:v>
                </c:pt>
                <c:pt idx="4">
                  <c:v>Citi ieņēmumi</c:v>
                </c:pt>
              </c:strCache>
            </c:strRef>
          </c:cat>
          <c:val>
            <c:numRef>
              <c:f>Lapa1!$C$2:$C$6</c:f>
              <c:numCache>
                <c:formatCode>General</c:formatCode>
                <c:ptCount val="5"/>
                <c:pt idx="0">
                  <c:v>2988835</c:v>
                </c:pt>
                <c:pt idx="1">
                  <c:v>82621</c:v>
                </c:pt>
                <c:pt idx="2">
                  <c:v>452022</c:v>
                </c:pt>
                <c:pt idx="3">
                  <c:v>332538</c:v>
                </c:pt>
                <c:pt idx="4">
                  <c:v>6570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F-4786-B927-9762D8029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67402560"/>
        <c:axId val="77160544"/>
      </c:barChart>
      <c:catAx>
        <c:axId val="146740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77160544"/>
        <c:crosses val="autoZero"/>
        <c:auto val="1"/>
        <c:lblAlgn val="ctr"/>
        <c:lblOffset val="100"/>
        <c:noMultiLvlLbl val="0"/>
      </c:catAx>
      <c:valAx>
        <c:axId val="77160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6740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53455965858245"/>
          <c:y val="0.94154823216630712"/>
          <c:w val="0.37365861932329147"/>
          <c:h val="4.4491714836788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333288002818187E-2"/>
          <c:y val="0.10859913193775748"/>
          <c:w val="0.84816678402660206"/>
          <c:h val="0.81865674395793708"/>
        </c:manualLayout>
      </c:layout>
      <c:pie3DChart>
        <c:varyColors val="1"/>
        <c:ser>
          <c:idx val="0"/>
          <c:order val="0"/>
          <c:tx>
            <c:strRef>
              <c:f>Lapa1!$B$1</c:f>
              <c:strCache>
                <c:ptCount val="1"/>
                <c:pt idx="0">
                  <c:v>Tirdzniecība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3FE-4818-B5E7-CDFE3C2DFB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7C9-47EC-9A48-1326F9EE25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47C9-47EC-9A48-1326F9EE25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47C9-47EC-9A48-1326F9EE25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7C9-47EC-9A48-1326F9EE256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7C9-47EC-9A48-1326F9EE256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7C9-47EC-9A48-1326F9EE256B}"/>
              </c:ext>
            </c:extLst>
          </c:dPt>
          <c:dLbls>
            <c:dLbl>
              <c:idx val="0"/>
              <c:layout>
                <c:manualLayout>
                  <c:x val="-0.12346260405370052"/>
                  <c:y val="0.1107033739870617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FE-4818-B5E7-CDFE3C2DFB1B}"/>
                </c:ext>
              </c:extLst>
            </c:dLbl>
            <c:dLbl>
              <c:idx val="1"/>
              <c:layout>
                <c:manualLayout>
                  <c:x val="-0.1745786663070957"/>
                  <c:y val="-0.2102182335822681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C9-47EC-9A48-1326F9EE256B}"/>
                </c:ext>
              </c:extLst>
            </c:dLbl>
            <c:dLbl>
              <c:idx val="2"/>
              <c:layout>
                <c:manualLayout>
                  <c:x val="-7.7836240056578632E-2"/>
                  <c:y val="-0.108314140526369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C9-47EC-9A48-1326F9EE256B}"/>
                </c:ext>
              </c:extLst>
            </c:dLbl>
            <c:dLbl>
              <c:idx val="3"/>
              <c:layout>
                <c:manualLayout>
                  <c:x val="3.0351324937968265E-2"/>
                  <c:y val="5.985245402119559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C9-47EC-9A48-1326F9EE256B}"/>
                </c:ext>
              </c:extLst>
            </c:dLbl>
            <c:dLbl>
              <c:idx val="4"/>
              <c:layout>
                <c:manualLayout>
                  <c:x val="4.9159983296857626E-2"/>
                  <c:y val="-0.105397695528979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C9-47EC-9A48-1326F9EE256B}"/>
                </c:ext>
              </c:extLst>
            </c:dLbl>
            <c:dLbl>
              <c:idx val="6"/>
              <c:layout>
                <c:manualLayout>
                  <c:x val="5.6671307282116765E-2"/>
                  <c:y val="-2.794270700469321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C9-47EC-9A48-1326F9EE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Lapa1!$A$2:$A$8</c:f>
              <c:strCache>
                <c:ptCount val="7"/>
                <c:pt idx="0">
                  <c:v>Vispārējie valdības dienesti</c:v>
                </c:pt>
                <c:pt idx="1">
                  <c:v>Ekonom. darbība</c:v>
                </c:pt>
                <c:pt idx="2">
                  <c:v>Teritoriju un mājokļu aps.</c:v>
                </c:pt>
                <c:pt idx="3">
                  <c:v>Veselība</c:v>
                </c:pt>
                <c:pt idx="4">
                  <c:v>Atpūta un kultūra</c:v>
                </c:pt>
                <c:pt idx="5">
                  <c:v>Izglītība</c:v>
                </c:pt>
                <c:pt idx="6">
                  <c:v>Sociālā aizsardzība</c:v>
                </c:pt>
              </c:strCache>
            </c:strRef>
          </c:cat>
          <c:val>
            <c:numRef>
              <c:f>Lapa1!$B$2:$B$8</c:f>
              <c:numCache>
                <c:formatCode>General</c:formatCode>
                <c:ptCount val="7"/>
                <c:pt idx="0">
                  <c:v>1241795</c:v>
                </c:pt>
                <c:pt idx="1">
                  <c:v>535738</c:v>
                </c:pt>
                <c:pt idx="2">
                  <c:v>967086</c:v>
                </c:pt>
                <c:pt idx="3">
                  <c:v>48946</c:v>
                </c:pt>
                <c:pt idx="4">
                  <c:v>382939</c:v>
                </c:pt>
                <c:pt idx="5">
                  <c:v>1422564</c:v>
                </c:pt>
                <c:pt idx="6">
                  <c:v>20185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FE-4818-B5E7-CDFE3C2DF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1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42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8546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5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93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25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2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0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9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4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2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5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4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9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3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.saksone@rezeknesnovads.lv" TargetMode="External"/><Relationship Id="rId2" Type="http://schemas.openxmlformats.org/officeDocument/2006/relationships/hyperlink" Target="mailto:valentina.puste@gaigalava.lv" TargetMode="Externa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A1BB528-F149-4A8B-FE04-6F8C39AA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99" y="236777"/>
            <a:ext cx="9905998" cy="1849515"/>
          </a:xfrm>
        </p:spPr>
        <p:txBody>
          <a:bodyPr/>
          <a:lstStyle/>
          <a:p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Dricānu apvienības pārvalde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7B3052C-D68B-067F-170C-9CA43C96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9524" y="2512673"/>
            <a:ext cx="7093258" cy="225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Budžeta  ieņēmumu un izdevumu  </a:t>
            </a:r>
          </a:p>
          <a:p>
            <a:pPr marL="0" indent="0">
              <a:buNone/>
            </a:pPr>
            <a:r>
              <a:rPr lang="lv-LV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plāns 2024.gadam</a:t>
            </a:r>
            <a:endParaRPr lang="lv-LV" sz="3600" b="1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8DD39E80-473A-7D3F-A4BB-FD8243A04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99" y="3399052"/>
            <a:ext cx="4930898" cy="32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4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B722B5C-B456-C93F-E399-98AD017A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88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Dricānu apvienības pārvaldes</a:t>
            </a:r>
            <a:b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nekustāmo īpašumu resursi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B8CD4EB-BD29-04A5-625D-5E1BB1B5E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087" y="1602395"/>
            <a:ext cx="10279063" cy="50079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zemes platība apvienības teritorijā - 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7403,18 ha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Lauksaimniecības zemes kopplatība - 3453,26 ha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Meži - 886,94 ha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Krūmāji - 371,78 ha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Purvi - 323,48 ha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Ūdens objektu zemes - 1260,90 ha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 ēkām - 156,26 ha</a:t>
            </a:r>
          </a:p>
          <a:p>
            <a:r>
              <a:rPr lang="lv-LV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Zem ceļiem - 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395,55 ha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Citas zemes - 555,00 ha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2481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50E9D5B-E7B2-15C0-CC34-DF8D75CB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138" y="114299"/>
            <a:ext cx="9905998" cy="1135063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Dricānu apvienības dzīvojamais fonds (Kopā – 334 dzīvokļi)</a:t>
            </a:r>
          </a:p>
        </p:txBody>
      </p:sp>
      <p:graphicFrame>
        <p:nvGraphicFramePr>
          <p:cNvPr id="4" name="Satura vietturis 3">
            <a:extLst>
              <a:ext uri="{FF2B5EF4-FFF2-40B4-BE49-F238E27FC236}">
                <a16:creationId xmlns:a16="http://schemas.microsoft.com/office/drawing/2014/main" id="{8456EA9E-7B5B-CC69-DF58-E1400E9B3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318591"/>
              </p:ext>
            </p:extLst>
          </p:nvPr>
        </p:nvGraphicFramePr>
        <p:xfrm>
          <a:off x="862012" y="1447799"/>
          <a:ext cx="10467976" cy="491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510">
                  <a:extLst>
                    <a:ext uri="{9D8B030D-6E8A-4147-A177-3AD203B41FA5}">
                      <a16:colId xmlns:a16="http://schemas.microsoft.com/office/drawing/2014/main" val="2612482228"/>
                    </a:ext>
                  </a:extLst>
                </a:gridCol>
                <a:gridCol w="1040940">
                  <a:extLst>
                    <a:ext uri="{9D8B030D-6E8A-4147-A177-3AD203B41FA5}">
                      <a16:colId xmlns:a16="http://schemas.microsoft.com/office/drawing/2014/main" val="1757009203"/>
                    </a:ext>
                  </a:extLst>
                </a:gridCol>
                <a:gridCol w="1052148">
                  <a:extLst>
                    <a:ext uri="{9D8B030D-6E8A-4147-A177-3AD203B41FA5}">
                      <a16:colId xmlns:a16="http://schemas.microsoft.com/office/drawing/2014/main" val="25335440"/>
                    </a:ext>
                  </a:extLst>
                </a:gridCol>
                <a:gridCol w="1052148">
                  <a:extLst>
                    <a:ext uri="{9D8B030D-6E8A-4147-A177-3AD203B41FA5}">
                      <a16:colId xmlns:a16="http://schemas.microsoft.com/office/drawing/2014/main" val="624015432"/>
                    </a:ext>
                  </a:extLst>
                </a:gridCol>
                <a:gridCol w="1034315">
                  <a:extLst>
                    <a:ext uri="{9D8B030D-6E8A-4147-A177-3AD203B41FA5}">
                      <a16:colId xmlns:a16="http://schemas.microsoft.com/office/drawing/2014/main" val="2011290579"/>
                    </a:ext>
                  </a:extLst>
                </a:gridCol>
                <a:gridCol w="1096730">
                  <a:extLst>
                    <a:ext uri="{9D8B030D-6E8A-4147-A177-3AD203B41FA5}">
                      <a16:colId xmlns:a16="http://schemas.microsoft.com/office/drawing/2014/main" val="1495726527"/>
                    </a:ext>
                  </a:extLst>
                </a:gridCol>
                <a:gridCol w="1168062">
                  <a:extLst>
                    <a:ext uri="{9D8B030D-6E8A-4147-A177-3AD203B41FA5}">
                      <a16:colId xmlns:a16="http://schemas.microsoft.com/office/drawing/2014/main" val="3283845011"/>
                    </a:ext>
                  </a:extLst>
                </a:gridCol>
                <a:gridCol w="1105646">
                  <a:extLst>
                    <a:ext uri="{9D8B030D-6E8A-4147-A177-3AD203B41FA5}">
                      <a16:colId xmlns:a16="http://schemas.microsoft.com/office/drawing/2014/main" val="3516348200"/>
                    </a:ext>
                  </a:extLst>
                </a:gridCol>
                <a:gridCol w="1123477">
                  <a:extLst>
                    <a:ext uri="{9D8B030D-6E8A-4147-A177-3AD203B41FA5}">
                      <a16:colId xmlns:a16="http://schemas.microsoft.com/office/drawing/2014/main" val="1360552378"/>
                    </a:ext>
                  </a:extLst>
                </a:gridCol>
              </a:tblGrid>
              <a:tr h="538692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Dricāni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Stružāni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Rikava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Sakstagals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Kantinieki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Ozolmuiža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Nagļi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Gaigalava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81912875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Dzīvokļu skaits kopā</a:t>
                      </a:r>
                    </a:p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34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006299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Izīrēts</a:t>
                      </a:r>
                    </a:p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88484278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Brīvs </a:t>
                      </a:r>
                    </a:p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87356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brīvie dzīvokli, kurus plānots remontēt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8252713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brīvie dzīvokli, kurus plānots atsavināt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5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581710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izīrētie dzīvokli, kurus atsavina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0617996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brīvie dzīvokli sociālajām vajadzībām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198137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izīrētie dzīvokli soc. vajadzībām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0359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32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57CE886-A8BC-CF89-5B69-7EE235871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2023.gada</a:t>
            </a:r>
            <a:b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ieņēmumu plāna izpilde (EUR) 95,35%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E3054F12-8B58-128A-3E5C-F6E0CC0C8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567507"/>
              </p:ext>
            </p:extLst>
          </p:nvPr>
        </p:nvGraphicFramePr>
        <p:xfrm>
          <a:off x="1141413" y="1478570"/>
          <a:ext cx="9906000" cy="526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2538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41BB2A6-F7C3-D0A7-507D-E011406A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559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2023.gada izdevumu plāna</a:t>
            </a:r>
            <a:b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izpilde (EUR) 77,73%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F2BC196F-4819-9DD3-F3B6-7BDB0DB3E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203065"/>
              </p:ext>
            </p:extLst>
          </p:nvPr>
        </p:nvGraphicFramePr>
        <p:xfrm>
          <a:off x="1141413" y="1554163"/>
          <a:ext cx="9906000" cy="481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525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6F89FB2-BD8A-53A2-E7F2-CD92CE35D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663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darbinieku skaits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2AFC615-1918-7B53-40DC-6CB21418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400901"/>
            <a:ext cx="5468937" cy="3161574"/>
          </a:xfrm>
          <a:prstGeom prst="ribb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u="sng" dirty="0"/>
              <a:t>01.012023.</a:t>
            </a:r>
          </a:p>
          <a:p>
            <a:pPr algn="ctr"/>
            <a:endParaRPr lang="lv-LV" u="sng" dirty="0"/>
          </a:p>
          <a:p>
            <a:pPr algn="ctr"/>
            <a:r>
              <a:rPr lang="lv-LV" sz="2000" u="sng" dirty="0"/>
              <a:t>222 darbinieki</a:t>
            </a:r>
          </a:p>
          <a:p>
            <a:pPr algn="ctr"/>
            <a:endParaRPr lang="lv-LV" sz="2000" u="sng" dirty="0"/>
          </a:p>
          <a:p>
            <a:pPr algn="ctr"/>
            <a:r>
              <a:rPr lang="lv-LV" sz="2000" u="sng" dirty="0"/>
              <a:t>(189,85 likmes)</a:t>
            </a:r>
          </a:p>
        </p:txBody>
      </p:sp>
      <p:sp>
        <p:nvSpPr>
          <p:cNvPr id="5" name="Satura vietturis 3">
            <a:extLst>
              <a:ext uri="{FF2B5EF4-FFF2-40B4-BE49-F238E27FC236}">
                <a16:creationId xmlns:a16="http://schemas.microsoft.com/office/drawing/2014/main" id="{31B28DD3-6D09-8463-19B7-E95C3ACC819C}"/>
              </a:ext>
            </a:extLst>
          </p:cNvPr>
          <p:cNvSpPr txBox="1">
            <a:spLocks/>
          </p:cNvSpPr>
          <p:nvPr/>
        </p:nvSpPr>
        <p:spPr>
          <a:xfrm>
            <a:off x="5972176" y="3109541"/>
            <a:ext cx="5353050" cy="3291259"/>
          </a:xfrm>
          <a:prstGeom prst="ribb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2000" b="1" u="sng" dirty="0"/>
              <a:t>01.012024.</a:t>
            </a:r>
          </a:p>
          <a:p>
            <a:pPr algn="ctr"/>
            <a:endParaRPr lang="lv-LV" u="sng" dirty="0"/>
          </a:p>
          <a:p>
            <a:pPr algn="ctr"/>
            <a:r>
              <a:rPr lang="lv-LV" sz="2000" u="sng" dirty="0"/>
              <a:t>162 darbinieki</a:t>
            </a:r>
          </a:p>
          <a:p>
            <a:pPr algn="ctr"/>
            <a:endParaRPr lang="lv-LV" sz="2000" u="sng" dirty="0"/>
          </a:p>
          <a:p>
            <a:pPr algn="ctr"/>
            <a:r>
              <a:rPr lang="lv-LV" sz="2000" u="sng" dirty="0"/>
              <a:t>(155,85 likmes)</a:t>
            </a:r>
          </a:p>
        </p:txBody>
      </p:sp>
    </p:spTree>
    <p:extLst>
      <p:ext uri="{BB962C8B-B14F-4D97-AF65-F5344CB8AC3E}">
        <p14:creationId xmlns:p14="http://schemas.microsoft.com/office/powerpoint/2010/main" val="47262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6D56372-71ED-8015-06AB-0FD3C3CA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667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 gada plānotie budžeta ieņēmumi</a:t>
            </a:r>
            <a:b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Kopā 3 862 586 EUR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B63F6A68-7B38-DDEA-870E-2BA1CBF69C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444659"/>
              </p:ext>
            </p:extLst>
          </p:nvPr>
        </p:nvGraphicFramePr>
        <p:xfrm>
          <a:off x="1054097" y="1381125"/>
          <a:ext cx="10185403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9552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331B5B-3C5F-99D9-CD49-58B7A36A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4168"/>
            <a:ext cx="10364787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 gada faktiskie ieņēmumi (3 886 559 EUR) un 2024. gada plānotie ieņēmumi (3 862 586 </a:t>
            </a:r>
            <a:r>
              <a:rPr lang="lv-LV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B57EB8C7-C5AD-5991-8596-6AC3EE0B7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387992"/>
              </p:ext>
            </p:extLst>
          </p:nvPr>
        </p:nvGraphicFramePr>
        <p:xfrm>
          <a:off x="576264" y="1295400"/>
          <a:ext cx="10364787" cy="545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8593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7F95406-F838-9B2F-A3D8-05653656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6" y="327514"/>
            <a:ext cx="11010899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 gada plānotie budžeta izdevumi atbilstoši funkcionālajām kategorijām (4 619 253 EUR)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30D613FF-71ED-D2F2-2AB7-56792C7C4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830907"/>
              </p:ext>
            </p:extLst>
          </p:nvPr>
        </p:nvGraphicFramePr>
        <p:xfrm>
          <a:off x="1179513" y="1724025"/>
          <a:ext cx="10412412" cy="4958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786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331B5B-3C5F-99D9-CD49-58B7A36A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4168"/>
            <a:ext cx="10364787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 gada faktiskie izdevumi (3 759 589 EUR) un 2024. gada plānotie izdevumi (4 619 253 </a:t>
            </a:r>
            <a:r>
              <a:rPr lang="lv-LV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atbilstoši funkcionālajām kategorijām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B57EB8C7-C5AD-5991-8596-6AC3EE0B7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25001"/>
              </p:ext>
            </p:extLst>
          </p:nvPr>
        </p:nvGraphicFramePr>
        <p:xfrm>
          <a:off x="576264" y="1514476"/>
          <a:ext cx="10929935" cy="523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0021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7F95406-F838-9B2F-A3D8-05653656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6" y="0"/>
            <a:ext cx="11010899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 gada plānotie budžeta izdevumi atbilstoši ekonomiskajām kategorijām (4 619 253 EUR)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30D613FF-71ED-D2F2-2AB7-56792C7C4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149742"/>
              </p:ext>
            </p:extLst>
          </p:nvPr>
        </p:nvGraphicFramePr>
        <p:xfrm>
          <a:off x="712786" y="1438275"/>
          <a:ext cx="11106149" cy="568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72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D24B2D-DC21-25DB-A0AF-F3B0F95A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4565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Iedzīvotāju skaits </a:t>
            </a:r>
            <a:b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Dricānu apvienības pārvaldē</a:t>
            </a:r>
            <a:b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DC7B6CB0-3398-1BB0-C7D6-F2F8D96875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076190"/>
              </p:ext>
            </p:extLst>
          </p:nvPr>
        </p:nvGraphicFramePr>
        <p:xfrm>
          <a:off x="2403836" y="1981679"/>
          <a:ext cx="7674262" cy="414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7896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331B5B-3C5F-99D9-CD49-58B7A36A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04168"/>
            <a:ext cx="10364787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 gada faktiskie izdevumi (3 759 589 EUR) un 2024. gada plānotie izdevumi (4 619 253 </a:t>
            </a:r>
            <a:r>
              <a:rPr lang="lv-LV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atbilstoši ekonomiskajām kategorijām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B57EB8C7-C5AD-5991-8596-6AC3EE0B7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466954"/>
              </p:ext>
            </p:extLst>
          </p:nvPr>
        </p:nvGraphicFramePr>
        <p:xfrm>
          <a:off x="576264" y="1514476"/>
          <a:ext cx="10929935" cy="523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873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57CE886-A8BC-CF89-5B69-7EE235871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2023., 2024. gada finansēšana</a:t>
            </a:r>
            <a:b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(līdzekļu atlikums, EUR)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E3054F12-8B58-128A-3E5C-F6E0CC0C8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383414"/>
              </p:ext>
            </p:extLst>
          </p:nvPr>
        </p:nvGraphicFramePr>
        <p:xfrm>
          <a:off x="960438" y="1269020"/>
          <a:ext cx="9906000" cy="526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9965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66161C9-CEC9-D6C6-53D8-F3A6F5E6C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3" y="9464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2024.gada līdzekļu atlikuma</a:t>
            </a:r>
            <a:b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atšifrējums 887 781 EUR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BE0D515-C0E4-EB2A-00C2-EF58CC56C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12" y="1801813"/>
            <a:ext cx="10612438" cy="5190144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atsavināšanas līdzekļi- 297 908 EUR;</a:t>
            </a:r>
            <a:endParaRPr lang="lv-LV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māju apsaimniekošanas līdzekļi- 7 184 EUR;</a:t>
            </a:r>
            <a:endParaRPr lang="lv-LV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īres līdzekļi- 101 162 EUR;</a:t>
            </a:r>
            <a:endParaRPr lang="lv-LV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autoceļu līdzekļi- 217 121 EUR:</a:t>
            </a:r>
            <a:endParaRPr lang="lv-LV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projektu līdzekļi – 5 788 EUR;</a:t>
            </a:r>
            <a:endParaRPr lang="lv-LV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līdz gada beigām neizlietotie naudas līdzekļi, budžeta neizpilde – 258 618 EUR.</a:t>
            </a:r>
            <a:endParaRPr lang="lv-LV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39562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24F2541-C20F-D396-6B31-57998D89E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49" y="0"/>
            <a:ext cx="10525125" cy="1478570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2023.Gada </a:t>
            </a:r>
            <a:r>
              <a:rPr lang="lv-LV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budžeta neizpilde - 258 618 EUR </a:t>
            </a:r>
            <a:endParaRPr lang="lv-LV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055263C-5402-745D-EC95-E27F06EE6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51750"/>
            <a:ext cx="10204250" cy="4776187"/>
          </a:xfrm>
        </p:spPr>
        <p:txBody>
          <a:bodyPr/>
          <a:lstStyle/>
          <a:p>
            <a:pPr algn="l"/>
            <a:endParaRPr lang="lv-LV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lv-LV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Atlīdzības līdzekļu ekonomija darbinieku prombūtnes dēļ – 111 102 EUR;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Netika iegādāti transportlīdzekļi – 19 594 EUR;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Citu pamatlīdzekļu iegādes izdevumu ekonomija – 30 944 EUR;</a:t>
            </a:r>
            <a:endParaRPr lang="lv-LV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Ekonomija izdevumos par elektrības pakalpojumiem – 20 498 EUR,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Kurināmā iegādes izdevumu ekonomija – 17 185 EUR;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Degvielas iegādes izdevumu ekonomija – 19 747 EUR;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Remonta un uzturēšanas materiālu iegādes izdevumu ekonomija – 39 548 EUR.</a:t>
            </a:r>
          </a:p>
        </p:txBody>
      </p:sp>
    </p:spTree>
    <p:extLst>
      <p:ext uri="{BB962C8B-B14F-4D97-AF65-F5344CB8AC3E}">
        <p14:creationId xmlns:p14="http://schemas.microsoft.com/office/powerpoint/2010/main" val="2663624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3968BE2-7D1F-BB39-A5C2-5DA2CB69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Aizņēmumu atmaksa iestādē (EUR)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7A0F7D81-346F-3E85-43D0-362FD7A15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735282"/>
              </p:ext>
            </p:extLst>
          </p:nvPr>
        </p:nvGraphicFramePr>
        <p:xfrm>
          <a:off x="865188" y="933450"/>
          <a:ext cx="9906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499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3968BE2-7D1F-BB39-A5C2-5DA2CB69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izdevumu apjoms uz 1</a:t>
            </a:r>
            <a:b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iedzīvotāju (EUR)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7A0F7D81-346F-3E85-43D0-362FD7A15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888926"/>
              </p:ext>
            </p:extLst>
          </p:nvPr>
        </p:nvGraphicFramePr>
        <p:xfrm>
          <a:off x="969963" y="1581149"/>
          <a:ext cx="9905998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7477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3968BE2-7D1F-BB39-A5C2-5DA2CB69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administrācijas izdevumu apjoms uz 1 iedzīvotāju (EUR)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7A0F7D81-346F-3E85-43D0-362FD7A15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025285"/>
              </p:ext>
            </p:extLst>
          </p:nvPr>
        </p:nvGraphicFramePr>
        <p:xfrm>
          <a:off x="969963" y="1581149"/>
          <a:ext cx="9905998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4693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08B136F-0E76-032E-3BD5-741A5A12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257181"/>
            <a:ext cx="7920880" cy="792088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Debitoru parādi – 353 630 EUR (1)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094D5831-D2F0-2777-FB41-E57F036FB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676382"/>
              </p:ext>
            </p:extLst>
          </p:nvPr>
        </p:nvGraphicFramePr>
        <p:xfrm>
          <a:off x="752475" y="801619"/>
          <a:ext cx="10058399" cy="598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9759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02786C8-2CFB-12CE-9D8A-034452FE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116632"/>
            <a:ext cx="7776864" cy="790600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Plānotais darbs ar parādniekiem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3CDC362-692C-F795-3CC2-666EF7D18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540" y="1146929"/>
            <a:ext cx="10264712" cy="5950768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lv-LV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Debitoru izvērtēšanas komisijas izveide</a:t>
            </a:r>
          </a:p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lv-LV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Personīgās tikšanās ar parādniekiem</a:t>
            </a:r>
          </a:p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lv-LV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Visiem parādniekiem tiks izsūtītas brīdinājuma vēstule. Ja parādnieks nepiekritīs dzēst parādu pilnā apmērā vai noslēgt vienošanās par pakāpenisko parādu dzēšanu, plānota, sadarbībā ar apvienības juristi, parādu piedziņa tiesiskā ceļā</a:t>
            </a:r>
          </a:p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lv-LV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Tiks pārskatītas jau noslēgtās vienošanās par parādu samaksu. Parādniekiem atkārtoti  tiks izsūtītas brīdinājuma vēstules. </a:t>
            </a:r>
          </a:p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lv-LV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Zemes nomas parādniekiem tiks lauzti līgumi, ja parādi netiks dzēsti.</a:t>
            </a:r>
          </a:p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lv-LV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Prasību iesniegšana tiesā, ja nekādas darbības nepalīdz.</a:t>
            </a:r>
            <a:endParaRPr lang="lv-LV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lv-LV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Darbs pie parādu piedziņas notiek vadoties pēc </a:t>
            </a:r>
            <a:r>
              <a:rPr lang="lv-LV" sz="1900" dirty="0">
                <a:latin typeface="Times New Roman" panose="02020603050405020304" pitchFamily="18" charset="0"/>
                <a:ea typeface="Calibri" panose="020F0502020204030204" pitchFamily="34" charset="0"/>
              </a:rPr>
              <a:t>Rēzeknes novada domes 2019. gada 20. jūnijā apstiprinātās kārtības “Vadlīnijas par prasību atgūšanas kārtību Rēzeknes novada pašvaldībā/par sniegtajiem maksas pakalpojumiem un pārdoto mantu par atlīdzību/”.</a:t>
            </a:r>
            <a:endParaRPr lang="lv-LV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72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C5AB647-A274-D140-CF1B-65FAD1F5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16632"/>
            <a:ext cx="8077200" cy="1008112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Nekustāmā īpašuma atsavināšanas </a:t>
            </a:r>
            <a:b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līdzekļu izlietojums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FA7A1B9-EE0C-9790-829D-824E15CAC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423" y="1365152"/>
            <a:ext cx="9472852" cy="5376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dirty="0">
                <a:latin typeface="Book Antiqua" panose="02040602050305030304" pitchFamily="18" charset="0"/>
              </a:rPr>
              <a:t>Atlikums uz 01.01.2024. - 297 908 EUR</a:t>
            </a:r>
          </a:p>
          <a:p>
            <a:pPr marL="0" indent="0">
              <a:buNone/>
            </a:pPr>
            <a:r>
              <a:rPr lang="lv-LV" sz="2800" dirty="0">
                <a:latin typeface="Book Antiqua" panose="02040602050305030304" pitchFamily="18" charset="0"/>
              </a:rPr>
              <a:t>Plānotie ieņēmumi – 332 538 EUR</a:t>
            </a:r>
          </a:p>
          <a:p>
            <a:pPr marL="0" indent="0">
              <a:buNone/>
            </a:pPr>
            <a:r>
              <a:rPr lang="lv-LV" sz="2800" dirty="0">
                <a:latin typeface="Book Antiqua" panose="02040602050305030304" pitchFamily="18" charset="0"/>
              </a:rPr>
              <a:t>Plānotie darbi, saistītie ar NĪ – 630 446 EUR</a:t>
            </a:r>
          </a:p>
          <a:p>
            <a:pPr marL="0" indent="0">
              <a:buNone/>
            </a:pPr>
            <a:endParaRPr lang="lv-LV" sz="2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lv-LV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84456DCB-D307-8E93-F468-9D7E6770E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03074"/>
              </p:ext>
            </p:extLst>
          </p:nvPr>
        </p:nvGraphicFramePr>
        <p:xfrm>
          <a:off x="1736725" y="3695699"/>
          <a:ext cx="8331201" cy="2781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067">
                  <a:extLst>
                    <a:ext uri="{9D8B030D-6E8A-4147-A177-3AD203B41FA5}">
                      <a16:colId xmlns:a16="http://schemas.microsoft.com/office/drawing/2014/main" val="3870313029"/>
                    </a:ext>
                  </a:extLst>
                </a:gridCol>
                <a:gridCol w="2777067">
                  <a:extLst>
                    <a:ext uri="{9D8B030D-6E8A-4147-A177-3AD203B41FA5}">
                      <a16:colId xmlns:a16="http://schemas.microsoft.com/office/drawing/2014/main" val="2043433627"/>
                    </a:ext>
                  </a:extLst>
                </a:gridCol>
                <a:gridCol w="2777067">
                  <a:extLst>
                    <a:ext uri="{9D8B030D-6E8A-4147-A177-3AD203B41FA5}">
                      <a16:colId xmlns:a16="http://schemas.microsoft.com/office/drawing/2014/main" val="3465483139"/>
                    </a:ext>
                  </a:extLst>
                </a:gridCol>
              </a:tblGrid>
              <a:tr h="513606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Radītāja nosaukums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EKK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Summa,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499797"/>
                  </a:ext>
                </a:extLst>
              </a:tr>
              <a:tr h="5207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Pakalpojumi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2200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191 425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86642948"/>
                  </a:ext>
                </a:extLst>
              </a:tr>
              <a:tr h="705476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Krājumi, materiāli, energoresursi, preces, biroja preces un inventārs, kurus neuzskaita kodā 5000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2300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4294592"/>
                  </a:ext>
                </a:extLst>
              </a:tr>
              <a:tr h="5207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Pamatlīdzekļi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5200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418 690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78977028"/>
                  </a:ext>
                </a:extLst>
              </a:tr>
              <a:tr h="5207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Pašvaldību uzturēšanas izdevumu </a:t>
                      </a:r>
                      <a:r>
                        <a:rPr lang="lv-LV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transferti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7200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7 331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67084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6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C90F592-5EE3-E4EA-C773-FB2866FA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38" y="0"/>
            <a:ext cx="10555288" cy="2038350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Rēzeknes novada Dzimtsarakstu nodaļā</a:t>
            </a:r>
            <a:b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 gadā reģistrētie 32 jaundzimušie,</a:t>
            </a:r>
            <a:b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kuri deklarēti Dricānu apvienības pagastos</a:t>
            </a:r>
          </a:p>
        </p:txBody>
      </p:sp>
      <p:graphicFrame>
        <p:nvGraphicFramePr>
          <p:cNvPr id="5" name="Satura vietturis 4">
            <a:extLst>
              <a:ext uri="{FF2B5EF4-FFF2-40B4-BE49-F238E27FC236}">
                <a16:creationId xmlns:a16="http://schemas.microsoft.com/office/drawing/2014/main" id="{0BF640B4-46AE-2B08-514C-D364898D9D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428647"/>
              </p:ext>
            </p:extLst>
          </p:nvPr>
        </p:nvGraphicFramePr>
        <p:xfrm>
          <a:off x="2495549" y="2486025"/>
          <a:ext cx="7058025" cy="370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779">
                  <a:extLst>
                    <a:ext uri="{9D8B030D-6E8A-4147-A177-3AD203B41FA5}">
                      <a16:colId xmlns:a16="http://schemas.microsoft.com/office/drawing/2014/main" val="3674618340"/>
                    </a:ext>
                  </a:extLst>
                </a:gridCol>
                <a:gridCol w="2906246">
                  <a:extLst>
                    <a:ext uri="{9D8B030D-6E8A-4147-A177-3AD203B41FA5}">
                      <a16:colId xmlns:a16="http://schemas.microsoft.com/office/drawing/2014/main" val="2687675160"/>
                    </a:ext>
                  </a:extLst>
                </a:gridCol>
              </a:tblGrid>
              <a:tr h="436792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Skaits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825040"/>
                  </a:ext>
                </a:extLst>
              </a:tr>
              <a:tr h="40879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Dricānu pagasts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524321"/>
                  </a:ext>
                </a:extLst>
              </a:tr>
              <a:tr h="40879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Gaigalavas pagasts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706741"/>
                  </a:ext>
                </a:extLst>
              </a:tr>
              <a:tr h="40879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Rikavas pagasts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765381"/>
                  </a:ext>
                </a:extLst>
              </a:tr>
              <a:tr h="40879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Stružānu pagasts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537754"/>
                  </a:ext>
                </a:extLst>
              </a:tr>
              <a:tr h="40879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Nagļu pagasts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317977"/>
                  </a:ext>
                </a:extLst>
              </a:tr>
              <a:tr h="40879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Sakstagala pagasts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07978"/>
                  </a:ext>
                </a:extLst>
              </a:tr>
              <a:tr h="40879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Kantinieku pagasts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965151"/>
                  </a:ext>
                </a:extLst>
              </a:tr>
              <a:tr h="40879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Ozolmuižas pagasts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78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558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CC309D8-98B8-1085-B24F-95625A4D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-7680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Ceļu fonda līdzekļi 2024.gadā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9405528-EC5C-DE2C-7F46-7A04EEFC5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80083"/>
            <a:ext cx="9905999" cy="4601593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Naudas līdzekļu atlikums – 217 121 EUR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transferti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lv-LV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266 949 EUR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Izdevumi – 511 451 EUR</a:t>
            </a:r>
          </a:p>
          <a:p>
            <a:endParaRPr lang="lv-LV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E6F79016-C4DA-1597-E377-49D533E1F3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399920"/>
              </p:ext>
            </p:extLst>
          </p:nvPr>
        </p:nvGraphicFramePr>
        <p:xfrm>
          <a:off x="7181850" y="452151"/>
          <a:ext cx="4512466" cy="333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D372CBCF-A126-00FB-5C78-FB97B6264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154652"/>
              </p:ext>
            </p:extLst>
          </p:nvPr>
        </p:nvGraphicFramePr>
        <p:xfrm>
          <a:off x="1611311" y="3689071"/>
          <a:ext cx="8361363" cy="2940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1764">
                  <a:extLst>
                    <a:ext uri="{9D8B030D-6E8A-4147-A177-3AD203B41FA5}">
                      <a16:colId xmlns:a16="http://schemas.microsoft.com/office/drawing/2014/main" val="1891606407"/>
                    </a:ext>
                  </a:extLst>
                </a:gridCol>
                <a:gridCol w="1552246">
                  <a:extLst>
                    <a:ext uri="{9D8B030D-6E8A-4147-A177-3AD203B41FA5}">
                      <a16:colId xmlns:a16="http://schemas.microsoft.com/office/drawing/2014/main" val="2641761156"/>
                    </a:ext>
                  </a:extLst>
                </a:gridCol>
                <a:gridCol w="1837353">
                  <a:extLst>
                    <a:ext uri="{9D8B030D-6E8A-4147-A177-3AD203B41FA5}">
                      <a16:colId xmlns:a16="http://schemas.microsoft.com/office/drawing/2014/main" val="2953178132"/>
                    </a:ext>
                  </a:extLst>
                </a:gridCol>
              </a:tblGrid>
              <a:tr h="347737"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Rādītāju nosaukumi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Summa,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105303"/>
                  </a:ext>
                </a:extLst>
              </a:tr>
              <a:tr h="31994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Atalgojums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21 619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279701"/>
                  </a:ext>
                </a:extLst>
              </a:tr>
              <a:tr h="319943"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VSAOI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876223"/>
                  </a:ext>
                </a:extLst>
              </a:tr>
              <a:tr h="31994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Izdevumi par elektroenerģiju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16839110"/>
                  </a:ext>
                </a:extLst>
              </a:tr>
              <a:tr h="31994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Bankas komisija, pakalpojumi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5440467"/>
                  </a:ext>
                </a:extLst>
              </a:tr>
              <a:tr h="31994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Pārējie iestādes administratīvie izdevumi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9876076"/>
                  </a:ext>
                </a:extLst>
              </a:tr>
              <a:tr h="31994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Autoceļu un ielu pārvaldīšana un uzturēšana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351 530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8495468"/>
                  </a:ext>
                </a:extLst>
              </a:tr>
              <a:tr h="31994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Degviela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7863571"/>
                  </a:ext>
                </a:extLst>
              </a:tr>
              <a:tr h="31994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Kārtējā remonta un iestāžu uzturēšanas materiāli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8956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527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DAE3A9-255B-7BDE-DED0-757A0BD6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341" y="379140"/>
            <a:ext cx="9458647" cy="1200882"/>
          </a:xfrm>
        </p:spPr>
        <p:txBody>
          <a:bodyPr>
            <a:no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Ceļi un ielas</a:t>
            </a:r>
            <a:b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KOPā</a:t>
            </a: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271 ar kopējo garumu 392,42 km</a:t>
            </a:r>
          </a:p>
        </p:txBody>
      </p:sp>
      <p:graphicFrame>
        <p:nvGraphicFramePr>
          <p:cNvPr id="6" name="Tabula 6">
            <a:extLst>
              <a:ext uri="{FF2B5EF4-FFF2-40B4-BE49-F238E27FC236}">
                <a16:creationId xmlns:a16="http://schemas.microsoft.com/office/drawing/2014/main" id="{D77310EA-89D2-4884-0A2A-C40955EAF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455387"/>
              </p:ext>
            </p:extLst>
          </p:nvPr>
        </p:nvGraphicFramePr>
        <p:xfrm>
          <a:off x="2343047" y="1988598"/>
          <a:ext cx="7783970" cy="434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806">
                  <a:extLst>
                    <a:ext uri="{9D8B030D-6E8A-4147-A177-3AD203B41FA5}">
                      <a16:colId xmlns:a16="http://schemas.microsoft.com/office/drawing/2014/main" val="1422568"/>
                    </a:ext>
                  </a:extLst>
                </a:gridCol>
                <a:gridCol w="2683082">
                  <a:extLst>
                    <a:ext uri="{9D8B030D-6E8A-4147-A177-3AD203B41FA5}">
                      <a16:colId xmlns:a16="http://schemas.microsoft.com/office/drawing/2014/main" val="282730228"/>
                    </a:ext>
                  </a:extLst>
                </a:gridCol>
                <a:gridCol w="2683082">
                  <a:extLst>
                    <a:ext uri="{9D8B030D-6E8A-4147-A177-3AD203B41FA5}">
                      <a16:colId xmlns:a16="http://schemas.microsoft.com/office/drawing/2014/main" val="1302883630"/>
                    </a:ext>
                  </a:extLst>
                </a:gridCol>
              </a:tblGrid>
              <a:tr h="453034"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Pagasts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Ceļu un ielu skaits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Kopējais garums,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077146"/>
                  </a:ext>
                </a:extLst>
              </a:tr>
              <a:tr h="486238">
                <a:tc>
                  <a:txBody>
                    <a:bodyPr/>
                    <a:lstStyle/>
                    <a:p>
                      <a:r>
                        <a:rPr lang="lv-LV" dirty="0"/>
                        <a:t>Dricānu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53,82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91519"/>
                  </a:ext>
                </a:extLst>
              </a:tr>
              <a:tr h="486238">
                <a:tc>
                  <a:txBody>
                    <a:bodyPr/>
                    <a:lstStyle/>
                    <a:p>
                      <a:r>
                        <a:rPr lang="lv-LV" dirty="0"/>
                        <a:t>Stružānu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4,60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45254"/>
                  </a:ext>
                </a:extLst>
              </a:tr>
              <a:tr h="486238">
                <a:tc>
                  <a:txBody>
                    <a:bodyPr/>
                    <a:lstStyle/>
                    <a:p>
                      <a:r>
                        <a:rPr lang="lv-LV" dirty="0"/>
                        <a:t>Rikavas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61,28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836480"/>
                  </a:ext>
                </a:extLst>
              </a:tr>
              <a:tr h="486238">
                <a:tc>
                  <a:txBody>
                    <a:bodyPr/>
                    <a:lstStyle/>
                    <a:p>
                      <a:r>
                        <a:rPr lang="lv-LV" dirty="0"/>
                        <a:t>Gaigalavas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67,45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554766"/>
                  </a:ext>
                </a:extLst>
              </a:tr>
              <a:tr h="486238">
                <a:tc>
                  <a:txBody>
                    <a:bodyPr/>
                    <a:lstStyle/>
                    <a:p>
                      <a:r>
                        <a:rPr lang="lv-LV" dirty="0"/>
                        <a:t>Nagļu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39,93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577893"/>
                  </a:ext>
                </a:extLst>
              </a:tr>
              <a:tr h="486238">
                <a:tc>
                  <a:txBody>
                    <a:bodyPr/>
                    <a:lstStyle/>
                    <a:p>
                      <a:r>
                        <a:rPr lang="lv-LV" dirty="0"/>
                        <a:t>Ozolmuižas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36,52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576673"/>
                  </a:ext>
                </a:extLst>
              </a:tr>
              <a:tr h="486238">
                <a:tc>
                  <a:txBody>
                    <a:bodyPr/>
                    <a:lstStyle/>
                    <a:p>
                      <a:r>
                        <a:rPr lang="lv-LV" dirty="0"/>
                        <a:t>Kantinieku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50,29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597229"/>
                  </a:ext>
                </a:extLst>
              </a:tr>
              <a:tr h="486238">
                <a:tc>
                  <a:txBody>
                    <a:bodyPr/>
                    <a:lstStyle/>
                    <a:p>
                      <a:r>
                        <a:rPr lang="lv-LV" dirty="0"/>
                        <a:t>Sakstagala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78,53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312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693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18E4B23-6781-79E8-BDB7-CEE8D7CC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70" y="215933"/>
            <a:ext cx="10088839" cy="1953087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Sporta organizācija </a:t>
            </a:r>
            <a:b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Dricānu apvienības pārvaldē </a:t>
            </a:r>
            <a:b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Plānotie izdevumi - 15 607 EUR</a:t>
            </a:r>
          </a:p>
        </p:txBody>
      </p:sp>
      <p:graphicFrame>
        <p:nvGraphicFramePr>
          <p:cNvPr id="5" name="Tabula 4">
            <a:extLst>
              <a:ext uri="{FF2B5EF4-FFF2-40B4-BE49-F238E27FC236}">
                <a16:creationId xmlns:a16="http://schemas.microsoft.com/office/drawing/2014/main" id="{582D96FD-E741-19A3-9327-BC6B3A76B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9396"/>
              </p:ext>
            </p:extLst>
          </p:nvPr>
        </p:nvGraphicFramePr>
        <p:xfrm>
          <a:off x="1307132" y="2403628"/>
          <a:ext cx="9577735" cy="393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02">
                  <a:extLst>
                    <a:ext uri="{9D8B030D-6E8A-4147-A177-3AD203B41FA5}">
                      <a16:colId xmlns:a16="http://schemas.microsoft.com/office/drawing/2014/main" val="1018785527"/>
                    </a:ext>
                  </a:extLst>
                </a:gridCol>
                <a:gridCol w="2709789">
                  <a:extLst>
                    <a:ext uri="{9D8B030D-6E8A-4147-A177-3AD203B41FA5}">
                      <a16:colId xmlns:a16="http://schemas.microsoft.com/office/drawing/2014/main" val="483928588"/>
                    </a:ext>
                  </a:extLst>
                </a:gridCol>
                <a:gridCol w="2827744">
                  <a:extLst>
                    <a:ext uri="{9D8B030D-6E8A-4147-A177-3AD203B41FA5}">
                      <a16:colId xmlns:a16="http://schemas.microsoft.com/office/drawing/2014/main" val="3472173322"/>
                    </a:ext>
                  </a:extLst>
                </a:gridCol>
              </a:tblGrid>
              <a:tr h="6559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Rādītāju nosaukum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Budžeta kategoriju kodi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Apstiprināts 2024. gadam, 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969905"/>
                  </a:ext>
                </a:extLst>
              </a:tr>
              <a:tr h="65596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Pārējie iestādes administratīvie izdevumi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2239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9570,00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02124772"/>
                  </a:ext>
                </a:extLst>
              </a:tr>
              <a:tr h="65596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Biroja preces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2311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90645492"/>
                  </a:ext>
                </a:extLst>
              </a:tr>
              <a:tr h="65596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Inventārs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2312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8145719"/>
                  </a:ext>
                </a:extLst>
              </a:tr>
              <a:tr h="65596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Izdevumi par precēm iestādes administratīvās darbības nodrošināšanai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2314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4170,00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6366807"/>
                  </a:ext>
                </a:extLst>
              </a:tr>
              <a:tr h="65596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Degviela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2322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567,00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5470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361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FC6356D-2B4C-EF10-B3C9-E34F854C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495300"/>
            <a:ext cx="102108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Kultūras pasākumu organizācija </a:t>
            </a:r>
            <a:b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Plānotie izdevumi – 237 363 EUR</a:t>
            </a:r>
          </a:p>
        </p:txBody>
      </p:sp>
      <p:graphicFrame>
        <p:nvGraphicFramePr>
          <p:cNvPr id="5" name="Satura vietturis 4">
            <a:extLst>
              <a:ext uri="{FF2B5EF4-FFF2-40B4-BE49-F238E27FC236}">
                <a16:creationId xmlns:a16="http://schemas.microsoft.com/office/drawing/2014/main" id="{2B94597B-65E9-D92C-EFE5-6E4270C89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544097"/>
              </p:ext>
            </p:extLst>
          </p:nvPr>
        </p:nvGraphicFramePr>
        <p:xfrm>
          <a:off x="990600" y="1547349"/>
          <a:ext cx="10287000" cy="4977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8873">
                  <a:extLst>
                    <a:ext uri="{9D8B030D-6E8A-4147-A177-3AD203B41FA5}">
                      <a16:colId xmlns:a16="http://schemas.microsoft.com/office/drawing/2014/main" val="1502712090"/>
                    </a:ext>
                  </a:extLst>
                </a:gridCol>
                <a:gridCol w="1698507">
                  <a:extLst>
                    <a:ext uri="{9D8B030D-6E8A-4147-A177-3AD203B41FA5}">
                      <a16:colId xmlns:a16="http://schemas.microsoft.com/office/drawing/2014/main" val="3188173640"/>
                    </a:ext>
                  </a:extLst>
                </a:gridCol>
                <a:gridCol w="1909620">
                  <a:extLst>
                    <a:ext uri="{9D8B030D-6E8A-4147-A177-3AD203B41FA5}">
                      <a16:colId xmlns:a16="http://schemas.microsoft.com/office/drawing/2014/main" val="904503901"/>
                    </a:ext>
                  </a:extLst>
                </a:gridCol>
              </a:tblGrid>
              <a:tr h="6085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Rādītāju nosaukum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Budžeta kategoriju kodi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Apstiprināts 2024. gadam, 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344553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Atlīdzība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72 652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4360703"/>
                  </a:ext>
                </a:extLst>
              </a:tr>
              <a:tr h="26836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Pasta, telefona un citi sakaru pakalpojumi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2210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0841513"/>
                  </a:ext>
                </a:extLst>
              </a:tr>
              <a:tr h="2831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Izdevumi par komunālajiem pakalpojumiem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2220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32 744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41919747"/>
                  </a:ext>
                </a:extLst>
              </a:tr>
              <a:tr h="34909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Iestādes administratīvie izdevumi un ar iestādes darbības nodrošināšanu saistītie izdevumi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2230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37 899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0965934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Remontdarbi un iestāžu uzturēšanas pakalpojumi (izņemot ēku, būvju un ceļu kapitālo remontu)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2240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5613554"/>
                  </a:ext>
                </a:extLst>
              </a:tr>
              <a:tr h="2831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Informācijas tehnoloģiju pakalpojumi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7710"/>
                  </a:ext>
                </a:extLst>
              </a:tr>
              <a:tr h="2831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Īre un noma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2260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20125916"/>
                  </a:ext>
                </a:extLst>
              </a:tr>
              <a:tr h="2831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Biroja preces un inventārs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2310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32 561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45147882"/>
                  </a:ext>
                </a:extLst>
              </a:tr>
              <a:tr h="2831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Kurināmais un enerģētiskie materiāli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2320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9121810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Zāles, ķimikālijas, laboratorijas preces, medicīniskās ierīces, medicīniskie instrumenti, laboratorijas dzīvnieki un to uzturēšana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2340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97900668"/>
                  </a:ext>
                </a:extLst>
              </a:tr>
              <a:tr h="2831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Kārtējā remonta un iestāžu uzturēšanas materiāli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8 013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14010821"/>
                  </a:ext>
                </a:extLst>
              </a:tr>
              <a:tr h="2831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Valsts un pašvaldību aprūpē un apgādē esošo personu uzturēšana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2360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628852"/>
                  </a:ext>
                </a:extLst>
              </a:tr>
              <a:tr h="2831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Pārējās preces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3200083"/>
                  </a:ext>
                </a:extLst>
              </a:tr>
              <a:tr h="28313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Pamatlīdzekļi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2767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203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23510CB-16E9-D62A-00C7-F8AF2AB8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84930"/>
            <a:ext cx="10915650" cy="1248570"/>
          </a:xfrm>
        </p:spPr>
        <p:txBody>
          <a:bodyPr>
            <a:normAutofit/>
          </a:bodyPr>
          <a:lstStyle/>
          <a:p>
            <a:pPr algn="ctr"/>
            <a:r>
              <a:rPr lang="lv-LV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Dricānu apvienības pārvaldes Bibliotēku </a:t>
            </a:r>
            <a:br>
              <a:rPr lang="lv-LV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Plānotie izdevumi – 48 035 EUR</a:t>
            </a:r>
            <a:endParaRPr lang="lv-LV" dirty="0"/>
          </a:p>
        </p:txBody>
      </p:sp>
      <p:graphicFrame>
        <p:nvGraphicFramePr>
          <p:cNvPr id="7" name="Satura vietturis 6">
            <a:extLst>
              <a:ext uri="{FF2B5EF4-FFF2-40B4-BE49-F238E27FC236}">
                <a16:creationId xmlns:a16="http://schemas.microsoft.com/office/drawing/2014/main" id="{BB5DC2C8-FB87-3324-9FE3-369989D50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308010"/>
              </p:ext>
            </p:extLst>
          </p:nvPr>
        </p:nvGraphicFramePr>
        <p:xfrm>
          <a:off x="926305" y="1257298"/>
          <a:ext cx="10522745" cy="5205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3270">
                  <a:extLst>
                    <a:ext uri="{9D8B030D-6E8A-4147-A177-3AD203B41FA5}">
                      <a16:colId xmlns:a16="http://schemas.microsoft.com/office/drawing/2014/main" val="3118492896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34751545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4002190056"/>
                    </a:ext>
                  </a:extLst>
                </a:gridCol>
              </a:tblGrid>
              <a:tr h="5997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Rādītāju nosaukum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Budžeta kategoriju kodi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Apstiprināts 2024. gadam, 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085363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Pasta, telefona un citi sakaru pakalpojumi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2210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823416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Izdevumi par komunālajiem pakalpojumiem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2220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6 186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8285746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Iestādes administratīvie izdevumi un ar iestādes darbības nodrošināšanu saistītie izdevumi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2230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91923527"/>
                  </a:ext>
                </a:extLst>
              </a:tr>
              <a:tr h="302624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Remontdarbi un iestāžu uzturēšanas pakalpojumi (izņemot ēku, būvju un ceļu kapitālo remontu)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2240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9584614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Informācijas tehnoloģiju pakalpojumi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3 548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96021753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Īre un noma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2260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767433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Biroja preces un inventārs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2310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5 810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9747417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Kurināmais un enerģētiskie materiāli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2320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4233944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Kārtējā remonta un iestāžu uzturēšanas materiāli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2 145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6923052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Valsts un pašvaldību aprūpē un apgādē esošo personu uzturēšana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2360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08417761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Izdevumi periodikas iegādei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2400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7 650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8685005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Nemateriālie ieguldījumi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5100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2417612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Bibliotēku krājumi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5233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0207385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Datortehnika, sakaru un cita biroja tehnika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5238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47273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406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5D13CE6-20CC-9076-C615-AECEF89DCB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238125"/>
            <a:ext cx="10296525" cy="1477963"/>
          </a:xfrm>
        </p:spPr>
        <p:txBody>
          <a:bodyPr>
            <a:normAutofit/>
          </a:bodyPr>
          <a:lstStyle/>
          <a:p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vides fonda paveiktais 2023. gadā (1)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A38D5E79-6AF7-79CE-10C0-E66581546A7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22360868"/>
              </p:ext>
            </p:extLst>
          </p:nvPr>
        </p:nvGraphicFramePr>
        <p:xfrm>
          <a:off x="1266825" y="3429000"/>
          <a:ext cx="9906000" cy="252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1200722785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471940906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3079501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Apstiprinātais VAF projekta finansējums,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 EUR</a:t>
                      </a:r>
                      <a:endParaRPr lang="lv-LV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Faktiski izlietotais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VAF projekta finansējums,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EUR</a:t>
                      </a:r>
                      <a:endParaRPr lang="lv-LV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Apstiprinātā un faktiski izlietotā VAF projekta finansējums starpība,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EUR</a:t>
                      </a:r>
                      <a:endParaRPr lang="lv-LV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0" marB="0" anchor="ctr"/>
                </a:tc>
                <a:extLst>
                  <a:ext uri="{0D108BD9-81ED-4DB2-BD59-A6C34878D82A}">
                    <a16:rowId xmlns:a16="http://schemas.microsoft.com/office/drawing/2014/main" val="2307761132"/>
                  </a:ext>
                </a:extLst>
              </a:tr>
              <a:tr h="1280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102 700 </a:t>
                      </a:r>
                      <a:endParaRPr lang="lv-LV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87 372,25 </a:t>
                      </a:r>
                      <a:endParaRPr lang="lv-LV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20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15 327,75 </a:t>
                      </a:r>
                      <a:endParaRPr lang="lv-LV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extLst>
                  <a:ext uri="{0D108BD9-81ED-4DB2-BD59-A6C34878D82A}">
                    <a16:rowId xmlns:a16="http://schemas.microsoft.com/office/drawing/2014/main" val="265421920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6DBC17-CFF4-2E4A-42D5-69008DE7A9C1}"/>
              </a:ext>
            </a:extLst>
          </p:cNvPr>
          <p:cNvSpPr txBox="1"/>
          <p:nvPr/>
        </p:nvSpPr>
        <p:spPr>
          <a:xfrm>
            <a:off x="1266824" y="1569819"/>
            <a:ext cx="1004887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Projekts: </a:t>
            </a:r>
          </a:p>
          <a:p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Vides stāvokļa uzlabošana  un dabas vērtību saglabāšana </a:t>
            </a:r>
          </a:p>
          <a:p>
            <a:pPr algn="ctr"/>
            <a:r>
              <a:rPr lang="lv-LV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Dricānu apvienības pārvaldes pagastos</a:t>
            </a:r>
          </a:p>
        </p:txBody>
      </p:sp>
    </p:spTree>
    <p:extLst>
      <p:ext uri="{BB962C8B-B14F-4D97-AF65-F5344CB8AC3E}">
        <p14:creationId xmlns:p14="http://schemas.microsoft.com/office/powerpoint/2010/main" val="2426775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335" y="-148735"/>
            <a:ext cx="10229849" cy="1478570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vides fonda paveiktais 2023. gadā (2)</a:t>
            </a:r>
            <a:endParaRPr lang="lv-LV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2335" y="1554161"/>
            <a:ext cx="4878389" cy="3541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lv-LV" sz="26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Bikavas muižas parka labiekārtošanas projekta izstrāde- </a:t>
            </a:r>
            <a:r>
              <a:rPr lang="lv-LV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papildus topogrāfijas izstrāde (78540050288) Gaigalavas pagastā </a:t>
            </a:r>
          </a:p>
          <a:p>
            <a:pPr marL="0" indent="0">
              <a:buNone/>
            </a:pPr>
            <a:r>
              <a:rPr lang="lv-LV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lv-LV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925" y="2562225"/>
            <a:ext cx="5335590" cy="3895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lv-LV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Projekta “Meliorācijas grāvja tīrīšanas nekustamajā īpašumā “</a:t>
            </a:r>
            <a:r>
              <a:rPr lang="lv-LV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Soču</a:t>
            </a:r>
            <a:r>
              <a:rPr lang="lv-LV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mežs”” izstrādei Gaigalavas pagastā meliorācijas objekta inventarizācijas un tehniskās apsekošanas atzinuma sagatavošana meliorācijas novadgrāvju atjaunošanai</a:t>
            </a:r>
          </a:p>
          <a:p>
            <a:pPr marL="0" indent="0">
              <a:buNone/>
            </a:pP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lv-LV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1 452</a:t>
            </a: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</a:t>
            </a:r>
          </a:p>
        </p:txBody>
      </p:sp>
    </p:spTree>
    <p:extLst>
      <p:ext uri="{BB962C8B-B14F-4D97-AF65-F5344CB8AC3E}">
        <p14:creationId xmlns:p14="http://schemas.microsoft.com/office/powerpoint/2010/main" val="2582608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-96487"/>
            <a:ext cx="10401300" cy="1478570"/>
          </a:xfrm>
        </p:spPr>
        <p:txBody>
          <a:bodyPr>
            <a:normAutofit/>
          </a:bodyPr>
          <a:lstStyle/>
          <a:p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vides fonda paveiktais 2023. gadā (4)</a:t>
            </a:r>
            <a:endParaRPr lang="lv-LV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1504950"/>
            <a:ext cx="4878389" cy="4286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Publisko peldvietu teritorijas labiekārtošana: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Lubāna ezera publiskās peldvietas labiekārtošana Gaigalavas pagastā (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lapenes-sēnītes ar soliem, galdu un  atkritumu urnām (3 komplekti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uzstādīšana 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10 258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</a:t>
            </a:r>
          </a:p>
        </p:txBody>
      </p:sp>
      <p:pic>
        <p:nvPicPr>
          <p:cNvPr id="7" name="Content Placeholder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37255" y="1701868"/>
            <a:ext cx="4929327" cy="409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04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7" y="149133"/>
            <a:ext cx="10269538" cy="857545"/>
          </a:xfrm>
        </p:spPr>
        <p:txBody>
          <a:bodyPr>
            <a:noAutofit/>
          </a:bodyPr>
          <a:lstStyle/>
          <a:p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vides fonda paveiktais 2023. gadā (5)</a:t>
            </a:r>
            <a:endParaRPr lang="lv-LV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8382" y="1083616"/>
            <a:ext cx="4878389" cy="1871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</a:t>
            </a:r>
            <a:r>
              <a:rPr lang="lv-LV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Stružānu ciema publiskās peldvietas labiekārtošana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41 387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609606" y="1007567"/>
            <a:ext cx="1894288" cy="229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124028" y="1102416"/>
            <a:ext cx="1894290" cy="2184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510" y="2665678"/>
            <a:ext cx="1674848" cy="218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30478" y="2342633"/>
            <a:ext cx="1938270" cy="2584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15319" y="4307495"/>
            <a:ext cx="1778717" cy="2371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28594" y="4553572"/>
            <a:ext cx="1857777" cy="2477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51499" y="2564168"/>
            <a:ext cx="1835240" cy="24469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70920" y="2604390"/>
            <a:ext cx="1593910" cy="212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98906" y="4632813"/>
            <a:ext cx="1692807" cy="2257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93669" y="4304087"/>
            <a:ext cx="1799167" cy="23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61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-143482"/>
            <a:ext cx="10212388" cy="1478570"/>
          </a:xfrm>
        </p:spPr>
        <p:txBody>
          <a:bodyPr>
            <a:normAutofit/>
          </a:bodyPr>
          <a:lstStyle/>
          <a:p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vides fonda paveiktais 2023. gadā (6)</a:t>
            </a:r>
            <a:endParaRPr lang="lv-LV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571" y="1376308"/>
            <a:ext cx="5029199" cy="377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3.3.Ozolmuižas ciema publiskās peldvietas labiekārtošana (</a:t>
            </a:r>
            <a:r>
              <a:rPr lang="lv-LV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niedru apauguma noņemšana, peldvietas piebēršana ar smilti (100m3</a:t>
            </a:r>
            <a:r>
              <a:rPr lang="lv-LV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3 630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29124" y="2531831"/>
            <a:ext cx="5158979" cy="248395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23553" y="2531832"/>
            <a:ext cx="5109040" cy="24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4A2EC4E-35A0-964C-0ECF-E080553C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-66675"/>
            <a:ext cx="10324305" cy="1658938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Iedzīvotāju skaits sadalījumā pa pagastiem</a:t>
            </a:r>
            <a:b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 01.01.2024. Kopā 5 840 iedz.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510D2A36-B76A-D960-4E46-D5B21FE50D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245331"/>
              </p:ext>
            </p:extLst>
          </p:nvPr>
        </p:nvGraphicFramePr>
        <p:xfrm>
          <a:off x="190500" y="857250"/>
          <a:ext cx="11325225" cy="627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748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521" y="0"/>
            <a:ext cx="10307637" cy="1478570"/>
          </a:xfrm>
        </p:spPr>
        <p:txBody>
          <a:bodyPr>
            <a:normAutofit/>
          </a:bodyPr>
          <a:lstStyle/>
          <a:p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vides fonda paveiktais 2023. gadā (7)</a:t>
            </a:r>
            <a:endParaRPr lang="lv-LV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468" y="1335086"/>
            <a:ext cx="3559378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3.4. Dricānu ciema publiskās peldvietas labiekārtošana (</a:t>
            </a:r>
            <a:r>
              <a:rPr lang="lv-LV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krasta tīrīšana, peldvietas piebēršana ar smilti, granti</a:t>
            </a:r>
            <a:r>
              <a:rPr lang="lv-LV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1 968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98125" y="2552152"/>
            <a:ext cx="3541712" cy="293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739379" y="2483167"/>
            <a:ext cx="3541714" cy="3074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116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-44569"/>
            <a:ext cx="10221912" cy="1478570"/>
          </a:xfrm>
        </p:spPr>
        <p:txBody>
          <a:bodyPr>
            <a:normAutofit/>
          </a:bodyPr>
          <a:lstStyle/>
          <a:p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vides fonda paveiktais 2023. gadā (8)</a:t>
            </a:r>
            <a:endParaRPr lang="lv-LV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1248568"/>
            <a:ext cx="4525294" cy="4208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sz="26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Bīstamo atkritumu utilizācija (</a:t>
            </a:r>
            <a:r>
              <a:rPr lang="lv-LV" sz="260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Utilizētas luminiscējošās (GĀZIZLĀDES) lampas 1880 gab.)</a:t>
            </a:r>
          </a:p>
          <a:p>
            <a:pPr marL="0" indent="0">
              <a:buNone/>
            </a:pPr>
            <a:r>
              <a:rPr lang="lv-LV" sz="2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</a:t>
            </a:r>
          </a:p>
          <a:p>
            <a:endParaRPr lang="lv-LV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lv-LV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Atkritumu šķirošanas punkta pārvietošana Sakstagala pagasta </a:t>
            </a:r>
            <a:r>
              <a:rPr lang="lv-LV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Ciskādos</a:t>
            </a:r>
            <a:endParaRPr lang="lv-LV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sz="2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1 164</a:t>
            </a:r>
            <a:r>
              <a:rPr lang="lv-LV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380" y="3040061"/>
            <a:ext cx="2649200" cy="35417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63616" y="2115243"/>
            <a:ext cx="3656807" cy="274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01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-124432"/>
            <a:ext cx="10345740" cy="1478570"/>
          </a:xfrm>
        </p:spPr>
        <p:txBody>
          <a:bodyPr>
            <a:normAutofit/>
          </a:bodyPr>
          <a:lstStyle/>
          <a:p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vides fonda paveiktais 2023. gadā (9)</a:t>
            </a:r>
            <a:endParaRPr lang="lv-LV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9960" y="1354138"/>
            <a:ext cx="4878389" cy="4105275"/>
          </a:xfrm>
        </p:spPr>
        <p:txBody>
          <a:bodyPr/>
          <a:lstStyle/>
          <a:p>
            <a:pPr marL="0" indent="0">
              <a:buNone/>
            </a:pP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Bīstamo koku novākšana ciema centros un vētras izgāzto un bojāto koku novākšana:</a:t>
            </a:r>
          </a:p>
          <a:p>
            <a:pPr marL="0" indent="0">
              <a:buNone/>
            </a:pPr>
            <a:endParaRPr lang="lv-LV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6.1.</a:t>
            </a:r>
            <a:r>
              <a:rPr lang="lv-LV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Bīstamā koka novākšana Gaigalavas ciema centrā </a:t>
            </a:r>
          </a:p>
          <a:p>
            <a:pPr marL="0" indent="0">
              <a:buNone/>
            </a:pPr>
            <a:r>
              <a:rPr lang="lv-LV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436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</a:t>
            </a: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282" y="1487127"/>
            <a:ext cx="3228055" cy="43040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064" y="3477295"/>
            <a:ext cx="2313368" cy="30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17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735" y="-120767"/>
            <a:ext cx="10479090" cy="1478570"/>
          </a:xfrm>
        </p:spPr>
        <p:txBody>
          <a:bodyPr>
            <a:normAutofit/>
          </a:bodyPr>
          <a:lstStyle/>
          <a:p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vides fonda paveiktais 2023. gadā (10)</a:t>
            </a:r>
            <a:endParaRPr lang="lv-LV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1704975"/>
            <a:ext cx="4468815" cy="4086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6.2.</a:t>
            </a:r>
            <a:r>
              <a:rPr lang="lv-LV" dirty="0">
                <a:effectLst/>
              </a:rPr>
              <a:t> Vētras postījumu rezultātā izgāzto un bojāto koku novākšana Sakstagala pagasta </a:t>
            </a:r>
            <a:r>
              <a:rPr lang="lv-LV" dirty="0" err="1">
                <a:effectLst/>
              </a:rPr>
              <a:t>Pedeļu</a:t>
            </a:r>
            <a:r>
              <a:rPr lang="lv-LV" dirty="0">
                <a:effectLst/>
              </a:rPr>
              <a:t> </a:t>
            </a:r>
            <a:r>
              <a:rPr lang="es-ES" dirty="0">
                <a:effectLst/>
              </a:rPr>
              <a:t>un </a:t>
            </a:r>
            <a:r>
              <a:rPr lang="es-ES" dirty="0" err="1">
                <a:effectLst/>
              </a:rPr>
              <a:t>Dricānu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pagasta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Piļcines</a:t>
            </a:r>
            <a:r>
              <a:rPr lang="es-ES" dirty="0">
                <a:effectLst/>
              </a:rPr>
              <a:t> </a:t>
            </a:r>
            <a:r>
              <a:rPr lang="es-ES" dirty="0" err="1">
                <a:effectLst/>
              </a:rPr>
              <a:t>kapos</a:t>
            </a:r>
            <a:r>
              <a:rPr lang="lv-LV" dirty="0">
                <a:effectLst/>
              </a:rPr>
              <a:t> </a:t>
            </a:r>
          </a:p>
          <a:p>
            <a:pPr marL="0" indent="0">
              <a:buNone/>
            </a:pPr>
            <a:r>
              <a:rPr lang="lv-LV" dirty="0">
                <a:effectLst/>
              </a:rPr>
              <a:t>- </a:t>
            </a:r>
            <a:r>
              <a:rPr lang="lv-LV" b="1" dirty="0">
                <a:effectLst/>
              </a:rPr>
              <a:t>3 752</a:t>
            </a:r>
            <a:r>
              <a:rPr lang="lv-LV" dirty="0"/>
              <a:t> EUR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182" y="3640955"/>
            <a:ext cx="3752195" cy="28141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718" y="1235663"/>
            <a:ext cx="2889531" cy="38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26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42" y="0"/>
            <a:ext cx="10583862" cy="1478570"/>
          </a:xfrm>
        </p:spPr>
        <p:txBody>
          <a:bodyPr>
            <a:normAutofit/>
          </a:bodyPr>
          <a:lstStyle/>
          <a:p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vides fonda paveiktais 2023. gadā (11)</a:t>
            </a:r>
            <a:endParaRPr lang="lv-LV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442" y="1658143"/>
            <a:ext cx="4116390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6.3. Vētras postījumu rezultātā izgāzto un bojāto koku novākšana Sakstagala ciemā  </a:t>
            </a:r>
          </a:p>
          <a:p>
            <a:pPr marL="0" indent="0">
              <a:buNone/>
            </a:pPr>
            <a:r>
              <a:rPr lang="lv-LV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484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832" y="1658144"/>
            <a:ext cx="2729247" cy="364872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471" y="2780227"/>
            <a:ext cx="2779435" cy="37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7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2" y="-126454"/>
            <a:ext cx="10498137" cy="1478570"/>
          </a:xfrm>
        </p:spPr>
        <p:txBody>
          <a:bodyPr>
            <a:normAutofit/>
          </a:bodyPr>
          <a:lstStyle/>
          <a:p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vides fonda paveiktais 2023. gadā (12)</a:t>
            </a:r>
            <a:endParaRPr lang="lv-LV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7113" y="1158264"/>
            <a:ext cx="4478338" cy="3541714"/>
          </a:xfrm>
        </p:spPr>
        <p:txBody>
          <a:bodyPr/>
          <a:lstStyle/>
          <a:p>
            <a:pPr marL="0" indent="0">
              <a:buNone/>
            </a:pP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Dienas nometne “Zaļākas dzīves izaicinājums”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2 702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02" y="3348223"/>
            <a:ext cx="3778094" cy="283357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703" y="1093233"/>
            <a:ext cx="2511695" cy="3345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435" y="1463099"/>
            <a:ext cx="2658994" cy="35417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49180" y="5115798"/>
            <a:ext cx="62725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dirty="0"/>
              <a:t>Nometnes mērķis bija daudzpusīgā veidā bērniem mācīt un  veicināt zaļākas un </a:t>
            </a:r>
            <a:r>
              <a:rPr lang="lv-LV" sz="1600" dirty="0" err="1"/>
              <a:t>ilgstpējīgākas</a:t>
            </a:r>
            <a:r>
              <a:rPr lang="lv-LV" sz="1600" dirty="0"/>
              <a:t> dzīves paradumus, kurus piekopt arī ikdienā. Nometnes programma tika izveidota atbilstoši mērķim un katra aktivitāte pielāgota tā, lai attīstītu prasmes un zināšanas par zaļa dzīvesveida paradumiem un dabas daudzveidības apzināšanu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5659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488" y="0"/>
            <a:ext cx="10507662" cy="1478570"/>
          </a:xfrm>
        </p:spPr>
        <p:txBody>
          <a:bodyPr>
            <a:normAutofit/>
          </a:bodyPr>
          <a:lstStyle/>
          <a:p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vides fonda paveiktais 2023. gadā (13)</a:t>
            </a:r>
            <a:endParaRPr lang="lv-LV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9488" y="1411286"/>
            <a:ext cx="4373565" cy="35417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Novērošanas kameru iegāde (ar interneta </a:t>
            </a:r>
            <a:r>
              <a:rPr lang="lv-LV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pieslēgumu</a:t>
            </a: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(8 gab.) un saules bateriju uzlādes iekārtu) uzstādīšana pie atkritumu savākšanas vietām GAIGALAVAS, STRŪZĀNU UN SAKSTAGALA PAGASTOS </a:t>
            </a:r>
          </a:p>
          <a:p>
            <a:pPr marL="0" indent="0">
              <a:buNone/>
            </a:pP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- 1 985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1644" y="2134393"/>
            <a:ext cx="2694610" cy="3056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50334" y="3438625"/>
            <a:ext cx="3385346" cy="25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12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403" y="0"/>
            <a:ext cx="10466830" cy="1478570"/>
          </a:xfrm>
        </p:spPr>
        <p:txBody>
          <a:bodyPr>
            <a:normAutofit/>
          </a:bodyPr>
          <a:lstStyle/>
          <a:p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vides fonda paveiktais 2023. gadā (14)</a:t>
            </a:r>
            <a:endParaRPr lang="lv-LV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527" y="1573211"/>
            <a:ext cx="3726804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9.Vides kvalitātes uzlabošana pagastu ciema centros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9.1.</a:t>
            </a:r>
            <a:r>
              <a:rPr lang="lv-LV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Košumkrūmu iegāde </a:t>
            </a:r>
            <a:r>
              <a:rPr lang="lv-LV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Strūžānu, Sakstagala, Gaigalavas ciemā)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2 476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74962" y="1878150"/>
            <a:ext cx="3541713" cy="26562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20006" y="1707948"/>
            <a:ext cx="2801155" cy="2100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117" y="3789073"/>
            <a:ext cx="2130917" cy="2841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129" y="2600997"/>
            <a:ext cx="1782114" cy="23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37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54016"/>
            <a:ext cx="10660062" cy="1478570"/>
          </a:xfrm>
        </p:spPr>
        <p:txBody>
          <a:bodyPr>
            <a:normAutofit/>
          </a:bodyPr>
          <a:lstStyle/>
          <a:p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vides fonda paveiktais 2023. gadā (15)</a:t>
            </a:r>
            <a:endParaRPr lang="lv-LV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4735" y="1532586"/>
            <a:ext cx="3829835" cy="3541714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9.2.</a:t>
            </a:r>
            <a:r>
              <a:rPr lang="lv-LV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Dricānu ciema parka grāvja tīrīšana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2 517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557016" y="2530708"/>
            <a:ext cx="3910348" cy="382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375035" y="1816458"/>
            <a:ext cx="3363264" cy="3538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1869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0"/>
            <a:ext cx="10460038" cy="1478570"/>
          </a:xfrm>
        </p:spPr>
        <p:txBody>
          <a:bodyPr>
            <a:normAutofit/>
          </a:bodyPr>
          <a:lstStyle/>
          <a:p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vides fonda paveiktais 2023. gadā (16)</a:t>
            </a:r>
            <a:endParaRPr lang="lv-LV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0186" y="1478570"/>
            <a:ext cx="4878389" cy="3541714"/>
          </a:xfrm>
        </p:spPr>
        <p:txBody>
          <a:bodyPr/>
          <a:lstStyle/>
          <a:p>
            <a:pPr marL="0" indent="0">
              <a:buNone/>
            </a:pP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lv-LV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Elektriskos </a:t>
            </a:r>
            <a:r>
              <a:rPr lang="lv-LV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trimmeru</a:t>
            </a:r>
            <a:r>
              <a:rPr lang="lv-LV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(7gab.), zāģu ( 2gab.) un darba aizsargapģērbu iegāde publisko pludmaļu, parku un ar </a:t>
            </a:r>
            <a:r>
              <a:rPr lang="lv-LV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latvāņiem</a:t>
            </a:r>
            <a:r>
              <a:rPr lang="lv-LV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aizaugušo teritoriju appļaušanai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12 091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630488"/>
            <a:ext cx="4712761" cy="3541712"/>
          </a:xfrm>
        </p:spPr>
      </p:pic>
    </p:spTree>
    <p:extLst>
      <p:ext uri="{BB962C8B-B14F-4D97-AF65-F5344CB8AC3E}">
        <p14:creationId xmlns:p14="http://schemas.microsoft.com/office/powerpoint/2010/main" val="369978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841C4BC-DC8F-982B-164A-EC113071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462" y="-215410"/>
            <a:ext cx="10383838" cy="1478570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Bezdarba līmenis apvienības iestādēs (</a:t>
            </a:r>
            <a:r>
              <a:rPr lang="lv-LV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cilv</a:t>
            </a: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E7BF3A4A-6DC8-97A1-B693-66DC1B19F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829756"/>
              </p:ext>
            </p:extLst>
          </p:nvPr>
        </p:nvGraphicFramePr>
        <p:xfrm>
          <a:off x="752475" y="885827"/>
          <a:ext cx="7477125" cy="5581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BD0D2663-D95D-9848-3765-43CE89734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867718"/>
              </p:ext>
            </p:extLst>
          </p:nvPr>
        </p:nvGraphicFramePr>
        <p:xfrm>
          <a:off x="8229600" y="2228850"/>
          <a:ext cx="4313236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77476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96BC890-871D-1DD1-CF67-1346F643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257782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paveiktie projekti 2023. gadā</a:t>
            </a:r>
          </a:p>
        </p:txBody>
      </p:sp>
      <p:graphicFrame>
        <p:nvGraphicFramePr>
          <p:cNvPr id="5" name="Satura vietturis 4">
            <a:extLst>
              <a:ext uri="{FF2B5EF4-FFF2-40B4-BE49-F238E27FC236}">
                <a16:creationId xmlns:a16="http://schemas.microsoft.com/office/drawing/2014/main" id="{B42A0F01-A239-9D58-5F34-D5EED399038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2255324"/>
              </p:ext>
            </p:extLst>
          </p:nvPr>
        </p:nvGraphicFramePr>
        <p:xfrm>
          <a:off x="1143001" y="952500"/>
          <a:ext cx="10040937" cy="552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895080987"/>
                    </a:ext>
                  </a:extLst>
                </a:gridCol>
                <a:gridCol w="5162550">
                  <a:extLst>
                    <a:ext uri="{9D8B030D-6E8A-4147-A177-3AD203B41FA5}">
                      <a16:colId xmlns:a16="http://schemas.microsoft.com/office/drawing/2014/main" val="52586390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050030812"/>
                    </a:ext>
                  </a:extLst>
                </a:gridCol>
                <a:gridCol w="2211388">
                  <a:extLst>
                    <a:ext uri="{9D8B030D-6E8A-4147-A177-3AD203B41FA5}">
                      <a16:colId xmlns:a16="http://schemas.microsoft.com/office/drawing/2014/main" val="2573860541"/>
                    </a:ext>
                  </a:extLst>
                </a:gridCol>
              </a:tblGrid>
              <a:tr h="56983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Projekta nosaukums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Smma, EUR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Ricības virziens un uzdevums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4820243"/>
                  </a:ext>
                </a:extLst>
              </a:tr>
              <a:tr h="47764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Dricānu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Apskaņošanas aparatūras iegāde Dricānu kultūras namam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AP,VP1,RV2,U3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65849781"/>
                  </a:ext>
                </a:extLst>
              </a:tr>
              <a:tr h="47764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Stružānu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Tautastērpu iegāde Stružānu kultūras nama vidējās paaudzes deju kolektīvam "Stiebri"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AP,VP3,RV10,U22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4163560"/>
                  </a:ext>
                </a:extLst>
              </a:tr>
              <a:tr h="4776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Rikavas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Rikavas jauniešu centrs "Izlūkos"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AP,VP1,RV1,U1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6069954"/>
                  </a:ext>
                </a:extLst>
              </a:tr>
              <a:tr h="47764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Rikavas jauniešu cemtrs "Rikavas jauniešiem"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AP,VP1,RV1,U1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2615412"/>
                  </a:ext>
                </a:extLst>
              </a:tr>
              <a:tr h="65675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Sakstagala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Sakstagala pagasts- LAD Projekts "</a:t>
                      </a:r>
                      <a:r>
                        <a:rPr lang="lv-L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F.Trasuna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muzeja "</a:t>
                      </a:r>
                      <a:r>
                        <a:rPr lang="lv-L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Kolnasāta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memoriālās mājas skaidu jumta seguma nomaiņa"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AP,VP2,RV4,U8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9387203"/>
                  </a:ext>
                </a:extLst>
              </a:tr>
              <a:tr h="4776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Nagļu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Nagļu jauniešu centrs " Dzīvo pie ezera"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AP,VP1,RV1,U1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5186841"/>
                  </a:ext>
                </a:extLst>
              </a:tr>
              <a:tr h="47764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Nagļu jauniešu centrs " Otra puse"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AP,VP1,RV1,U1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4110547"/>
                  </a:ext>
                </a:extLst>
              </a:tr>
              <a:tr h="4776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Gaigalavas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Erasmus projekts Share, explore, enrich-SEE for better life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AP,VP1,RV2,U2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7932178"/>
                  </a:ext>
                </a:extLst>
              </a:tr>
              <a:tr h="47764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Erasmus projekts Key to my Career bu Having Intellectual Norms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AP,VP1,RV2,U2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92284988"/>
                  </a:ext>
                </a:extLst>
              </a:tr>
              <a:tr h="47764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Leļļu teātra un teātra mākslas aktivitātēm Gaigalavas pamatskola "Dialogs"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AP,VP1,RV2,U2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46767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5391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96BC890-871D-1DD1-CF67-1346F643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0"/>
            <a:ext cx="11391899" cy="1838325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Iestādes paveiktie lielākie darbi  </a:t>
            </a:r>
            <a:b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lv-LV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NEKUSTAMĀ ĪPAŠUMA ATSAVINĀŠANAS REZULTĀTĀ Iegūtajiem Līdzekļiem </a:t>
            </a: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 gadā</a:t>
            </a:r>
          </a:p>
        </p:txBody>
      </p:sp>
      <p:graphicFrame>
        <p:nvGraphicFramePr>
          <p:cNvPr id="5" name="Satura vietturis 4">
            <a:extLst>
              <a:ext uri="{FF2B5EF4-FFF2-40B4-BE49-F238E27FC236}">
                <a16:creationId xmlns:a16="http://schemas.microsoft.com/office/drawing/2014/main" id="{B42A0F01-A239-9D58-5F34-D5EED399038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5406153"/>
              </p:ext>
            </p:extLst>
          </p:nvPr>
        </p:nvGraphicFramePr>
        <p:xfrm>
          <a:off x="1276352" y="1971674"/>
          <a:ext cx="9877424" cy="4295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304">
                  <a:extLst>
                    <a:ext uri="{9D8B030D-6E8A-4147-A177-3AD203B41FA5}">
                      <a16:colId xmlns:a16="http://schemas.microsoft.com/office/drawing/2014/main" val="895080987"/>
                    </a:ext>
                  </a:extLst>
                </a:gridCol>
                <a:gridCol w="5078480">
                  <a:extLst>
                    <a:ext uri="{9D8B030D-6E8A-4147-A177-3AD203B41FA5}">
                      <a16:colId xmlns:a16="http://schemas.microsoft.com/office/drawing/2014/main" val="525863908"/>
                    </a:ext>
                  </a:extLst>
                </a:gridCol>
                <a:gridCol w="1349264">
                  <a:extLst>
                    <a:ext uri="{9D8B030D-6E8A-4147-A177-3AD203B41FA5}">
                      <a16:colId xmlns:a16="http://schemas.microsoft.com/office/drawing/2014/main" val="4050030812"/>
                    </a:ext>
                  </a:extLst>
                </a:gridCol>
                <a:gridCol w="2175376">
                  <a:extLst>
                    <a:ext uri="{9D8B030D-6E8A-4147-A177-3AD203B41FA5}">
                      <a16:colId xmlns:a16="http://schemas.microsoft.com/office/drawing/2014/main" val="2573860541"/>
                    </a:ext>
                  </a:extLst>
                </a:gridCol>
              </a:tblGrid>
              <a:tr h="69247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Projekta nosaukums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Smma, EUR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Ricības virziens un uzdevums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4820243"/>
                  </a:ext>
                </a:extLst>
              </a:tr>
              <a:tr h="5804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Dricānu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Bērnudārza kāpņu telpas remontam Dricānos 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AP,VP1,RV2,U3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65849781"/>
                  </a:ext>
                </a:extLst>
              </a:tr>
              <a:tr h="580439">
                <a:tc vMerge="1">
                  <a:txBody>
                    <a:bodyPr/>
                    <a:lstStyle/>
                    <a:p>
                      <a:pPr algn="ctr" fontAlgn="ctr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Laukuma seguma atjaunošana Dricānu vidusskolas teritorijā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34 387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AP,VP1,RV2,U3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4163560"/>
                  </a:ext>
                </a:extLst>
              </a:tr>
              <a:tr h="601897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Laukuma seguma atjaunošana Dricānu Kultūras Nama teritorijā, “Pagastmāja”, Dricāni, Dricānu pag., Rēzeknes nov.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60 386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</a:t>
                      </a:r>
                      <a:r>
                        <a:rPr lang="lv-LV" sz="16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nl-NL" sz="16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,RV</a:t>
                      </a:r>
                      <a:r>
                        <a:rPr lang="lv-LV" sz="16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nl-NL" sz="16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,U</a:t>
                      </a:r>
                      <a:r>
                        <a:rPr lang="lv-LV" sz="16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6069954"/>
                  </a:ext>
                </a:extLst>
              </a:tr>
              <a:tr h="58043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Stružānu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Bērnudārza kāpņu telpas remonts Strūžānos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AP,VP1,RV2,U3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2615412"/>
                  </a:ext>
                </a:extLst>
              </a:tr>
              <a:tr h="63188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Sakstagala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Sakstagala Jāņa Klīdzēja pamatskolas 1.stāva grīdas izbūvei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AP,VP1,RV2,U3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9387203"/>
                  </a:ext>
                </a:extLst>
              </a:tr>
              <a:tr h="628208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Nagļu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Būvniecības ieceres dokumentācijas – “Nagļu tautas nama ēkas energoefektivitātes uzlabošana” izstrāde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AP,VP3,RV10,U22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5186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2040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F48C5E-9AB8-F0C1-D2FB-ABEBC4B2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29" y="0"/>
            <a:ext cx="10193337" cy="1077913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Attīstības prioritātes 2024. gadā  (1)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EFFD6D1-65C0-3169-D2F8-BB8F05BF8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8866" y="1019083"/>
            <a:ext cx="9974265" cy="5334000"/>
          </a:xfrm>
        </p:spPr>
        <p:txBody>
          <a:bodyPr/>
          <a:lstStyle/>
          <a:p>
            <a:pPr marL="0" indent="0">
              <a:buNone/>
            </a:pPr>
            <a:r>
              <a:rPr lang="lv-LV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Dricānu pagasts</a:t>
            </a:r>
          </a:p>
          <a:p>
            <a:pPr algn="l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Interaktīvā ekrāna iegāde skolai – 3 000 EUR, </a:t>
            </a:r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AP,VP1,RV2,U3;</a:t>
            </a: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Noteku remonts apkārt skolas jumtam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2 000 EUR, AP,VP1,RV2,U3;</a:t>
            </a:r>
          </a:p>
          <a:p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Skapīši bērniem 30 </a:t>
            </a:r>
            <a:r>
              <a:rPr lang="lv-LV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gb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skolā – 3 000 EUR, AP,VP1,RV2,U3;</a:t>
            </a: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Krievu valodas kabineta remonts skolā – 7 000 EUR,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AP,VP1,RV2,U3;</a:t>
            </a: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Asfalts pie skolas katlu mājas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12 000 EUR, AP,VP1,RV2,U3;</a:t>
            </a: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Skolas zāles grīdas lakošana – 3 000 EUR, AP,VP1,RV2,U3;</a:t>
            </a: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Griestu remonts skolas  lielajā aktu zālē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2 000 EUR, AP,VP1,RV2,U3;</a:t>
            </a:r>
          </a:p>
          <a:p>
            <a:pPr algn="l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Zāles pļaujamais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raideris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 piekabi  - 5 000 EUR,  </a:t>
            </a:r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AP,VP3,RV12,U27;</a:t>
            </a:r>
            <a:endParaRPr lang="lv-LV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nl-NL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87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F48C5E-9AB8-F0C1-D2FB-ABEBC4B2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31" y="-94519"/>
            <a:ext cx="10193337" cy="1077913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Attīstības prioritātes 2024. gadā  (2)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EFFD6D1-65C0-3169-D2F8-BB8F05BF8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9331" y="751087"/>
            <a:ext cx="10343423" cy="58272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Stružānu pagasts</a:t>
            </a:r>
          </a:p>
          <a:p>
            <a:pPr algn="l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Sporta halles WC telpu remonts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20 000 EUR, </a:t>
            </a:r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AP,VP1,RV2,U3;</a:t>
            </a: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KN ēkas iekštelpu renovācijas projekta izstrāde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2 000 EUR, AP,VP3,RV10,U22.</a:t>
            </a:r>
          </a:p>
          <a:p>
            <a:pPr marL="0" indent="0" algn="l">
              <a:buNone/>
            </a:pPr>
            <a:endParaRPr lang="lv-LV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Rikavas pagasts</a:t>
            </a:r>
          </a:p>
          <a:p>
            <a:pPr algn="l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Kapitālais remonts pirmskolas izglītības iestāde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30 000 EUR, </a:t>
            </a:r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AP,VP1,RV2,U3;</a:t>
            </a: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Kapitālais remonts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administr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ēkā medpunkta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vajadz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pēc akta prasībām 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10 000 EUR, AP,VP3,RV6,U14;</a:t>
            </a:r>
          </a:p>
          <a:p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Traktora pret slīdes ķēžu iegāde – 4 840 EUR, </a:t>
            </a:r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AP,VP3,RV12,U27</a:t>
            </a:r>
            <a:r>
              <a:rPr lang="lv-LV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lv-LV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Gaigalavas pagasts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Skolas kosmētiskais remonts + kāpņu remonts pie skolas (aizrādījums) 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10 000 EUR,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AP,VP1,RV2,U3;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Skolēnu autobusa kapitālais remonts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2 000 EUR, AP,VP1,RV2,U3;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Uzsākt kapitālo remontu Gaigalavas ambulances ēkai – 100 000 EUR, 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AP,VP3,RV6,U14;</a:t>
            </a:r>
          </a:p>
          <a:p>
            <a:pPr>
              <a:defRPr/>
            </a:pPr>
            <a:r>
              <a:rPr lang="lv-LV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Lubāna ezera publiskās peldvietas teritorijas labiekārtošana – 70 000 EUR, </a:t>
            </a:r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AP,VP</a:t>
            </a:r>
            <a:r>
              <a:rPr lang="lv-LV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,RV</a:t>
            </a:r>
            <a:r>
              <a:rPr lang="lv-LV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,U</a:t>
            </a:r>
            <a:r>
              <a:rPr lang="lv-LV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lv-LV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nl-NL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l">
              <a:buNone/>
            </a:pPr>
            <a:endParaRPr lang="nl-NL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85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F48C5E-9AB8-F0C1-D2FB-ABEBC4B2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31" y="46037"/>
            <a:ext cx="10193337" cy="1077913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Attīstības prioritātes 2024. gadā  (3)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EFFD6D1-65C0-3169-D2F8-BB8F05BF8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338" y="1292626"/>
            <a:ext cx="10485467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Nagļu pagasts</a:t>
            </a:r>
          </a:p>
          <a:p>
            <a:pPr algn="l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Nagļu TN skatuves grīdas seguma remonts/nomaiņa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9 000 EUR, </a:t>
            </a:r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AP,VP3,RV10,U22</a:t>
            </a:r>
            <a:r>
              <a:rPr lang="lv-LV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nl-NL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Nagļu VFP telpu pielāgošana personām ar kustības traucējumiem 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3 000 EUR, AP,VP3,RV6,U14;</a:t>
            </a:r>
          </a:p>
          <a:p>
            <a:r>
              <a:rPr lang="lv-LV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Projekts “Nagļu tautas nama, </a:t>
            </a:r>
            <a:r>
              <a:rPr lang="lv-LV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t.sk.apvienības</a:t>
            </a:r>
            <a:r>
              <a:rPr lang="lv-LV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pārvaldes ēkas energoefektivitātes uzlabošana”  - 290 077 EUR , AP,VP3,RV10,U22.</a:t>
            </a:r>
          </a:p>
          <a:p>
            <a:endParaRPr lang="nl-NL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Kantinieku pagasts</a:t>
            </a:r>
          </a:p>
          <a:p>
            <a:pPr algn="l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Dūmvadu nomaiņa pagasta ēkai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6 000 EUR, </a:t>
            </a:r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AP,VP1,RV</a:t>
            </a:r>
            <a:r>
              <a:rPr lang="lv-LV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,U</a:t>
            </a:r>
            <a:r>
              <a:rPr lang="lv-LV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Apkures katla nomaiņa pagasta ēkā 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10 000 EUR, </a:t>
            </a:r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AP,VP1,RV</a:t>
            </a:r>
            <a:r>
              <a:rPr lang="lv-LV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,U</a:t>
            </a:r>
            <a:r>
              <a:rPr lang="lv-LV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J.Klīdzēja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piemiņas mājas remonts – 5 000 EUR, </a:t>
            </a:r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AP,VP3,RV10,U22.</a:t>
            </a:r>
          </a:p>
          <a:p>
            <a:pPr marL="0" indent="0">
              <a:buNone/>
            </a:pP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nl-NL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l">
              <a:buNone/>
            </a:pPr>
            <a:endParaRPr lang="nl-NL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367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F48C5E-9AB8-F0C1-D2FB-ABEBC4B2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31" y="0"/>
            <a:ext cx="10193337" cy="1077913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Attīstības prioritātes 2024. gadā  (4)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EFFD6D1-65C0-3169-D2F8-BB8F05BF8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339" y="1123950"/>
            <a:ext cx="10485467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Sakstagala pagasts</a:t>
            </a:r>
          </a:p>
          <a:p>
            <a:pPr algn="l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Uļjanovas PII „Skudriņa” jumta tehniskās dokumentācijas (būvprojekts, tāme) sagatavošana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9 000 EUR, </a:t>
            </a:r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AP,VP1,RV2,U3;</a:t>
            </a:r>
          </a:p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Malkas šķūnīša tehniskais projekts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1 500 EUR, AP,VP3,RV6,U14;</a:t>
            </a:r>
          </a:p>
          <a:p>
            <a:r>
              <a:rPr lang="lv-LV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Ūdens atdzelžošanas staciju filtrējošā materiāla nomaiņa Sakstagala un </a:t>
            </a:r>
            <a:r>
              <a:rPr lang="lv-LV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Ciskādu</a:t>
            </a:r>
            <a:r>
              <a:rPr lang="lv-LV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ciemā  - 8 000 EUR , AP,VP3,RV6,U14;</a:t>
            </a:r>
          </a:p>
          <a:p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Sakstagala J.Klīdzēja Skolas jumta seguma atjunošanas projekta isrāde </a:t>
            </a:r>
            <a:r>
              <a:rPr lang="lv-LV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5 000 EUR, AP,VP1,RV2,U3;</a:t>
            </a:r>
          </a:p>
          <a:p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Sakstagala J.Klīdzēja Skolas jumta seguma atjaunošanas darbi</a:t>
            </a:r>
            <a:r>
              <a:rPr lang="lv-LV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150 000 EUR, AP,VP1,RV2,U3;</a:t>
            </a:r>
          </a:p>
          <a:p>
            <a:r>
              <a:rPr lang="lv-LV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Dārziņa dūmvada nomaiņa -  8 000 EUR, AP,VP1,RV2,U3;</a:t>
            </a:r>
          </a:p>
          <a:p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Ūdensvada remonts</a:t>
            </a:r>
            <a:r>
              <a:rPr lang="lv-LV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3 750 EUR, AP,VP3,RV6,U14;</a:t>
            </a:r>
          </a:p>
          <a:p>
            <a:r>
              <a:rPr lang="nl-N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Raidera iegāde muzejam</a:t>
            </a:r>
            <a:r>
              <a:rPr lang="lv-LV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4 000 EUR, AP,VP3,RV10,U22.</a:t>
            </a:r>
            <a:endParaRPr lang="nl-NL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nl-NL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l">
              <a:buNone/>
            </a:pPr>
            <a:endParaRPr lang="nl-NL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nl-N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719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3E7D286-D460-2FFC-38E0-44744B83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171450"/>
            <a:ext cx="9905998" cy="1544638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Attīstības prioritātes 2025.-2027.gadā (1)</a:t>
            </a:r>
          </a:p>
        </p:txBody>
      </p:sp>
      <p:graphicFrame>
        <p:nvGraphicFramePr>
          <p:cNvPr id="5" name="Satura vietturis 4">
            <a:extLst>
              <a:ext uri="{FF2B5EF4-FFF2-40B4-BE49-F238E27FC236}">
                <a16:creationId xmlns:a16="http://schemas.microsoft.com/office/drawing/2014/main" id="{0C096DA5-0E86-C5D8-D74E-AC7698124F4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4714466"/>
              </p:ext>
            </p:extLst>
          </p:nvPr>
        </p:nvGraphicFramePr>
        <p:xfrm>
          <a:off x="923925" y="1126353"/>
          <a:ext cx="10403982" cy="5256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827">
                  <a:extLst>
                    <a:ext uri="{9D8B030D-6E8A-4147-A177-3AD203B41FA5}">
                      <a16:colId xmlns:a16="http://schemas.microsoft.com/office/drawing/2014/main" val="4043138660"/>
                    </a:ext>
                  </a:extLst>
                </a:gridCol>
                <a:gridCol w="5502145">
                  <a:extLst>
                    <a:ext uri="{9D8B030D-6E8A-4147-A177-3AD203B41FA5}">
                      <a16:colId xmlns:a16="http://schemas.microsoft.com/office/drawing/2014/main" val="3462141699"/>
                    </a:ext>
                  </a:extLst>
                </a:gridCol>
                <a:gridCol w="1125057">
                  <a:extLst>
                    <a:ext uri="{9D8B030D-6E8A-4147-A177-3AD203B41FA5}">
                      <a16:colId xmlns:a16="http://schemas.microsoft.com/office/drawing/2014/main" val="3360713889"/>
                    </a:ext>
                  </a:extLst>
                </a:gridCol>
                <a:gridCol w="1044695">
                  <a:extLst>
                    <a:ext uri="{9D8B030D-6E8A-4147-A177-3AD203B41FA5}">
                      <a16:colId xmlns:a16="http://schemas.microsoft.com/office/drawing/2014/main" val="817626208"/>
                    </a:ext>
                  </a:extLst>
                </a:gridCol>
                <a:gridCol w="1520258">
                  <a:extLst>
                    <a:ext uri="{9D8B030D-6E8A-4147-A177-3AD203B41FA5}">
                      <a16:colId xmlns:a16="http://schemas.microsoft.com/office/drawing/2014/main" val="3371355444"/>
                    </a:ext>
                  </a:extLst>
                </a:gridCol>
              </a:tblGrid>
              <a:tr h="4008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Attīstības prioritātes 2025.</a:t>
                      </a:r>
                      <a:b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2028.gadā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Gads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Ricības plāns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3989352"/>
                  </a:ext>
                </a:extLst>
              </a:tr>
              <a:tr h="52539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Sakstagals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Sakstagala Jāņa Klīdzēja pamatskolas ēkas jumta bojātā seguma nomaiņa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AP,VP1,RV2,U3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1880598"/>
                  </a:ext>
                </a:extLst>
              </a:tr>
              <a:tr h="44803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Nagļi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Nagļu tautas nama ēkas energoefektivitātes uzlabošana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AP,VP3,RV10,U22.</a:t>
                      </a:r>
                    </a:p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9915508"/>
                  </a:ext>
                </a:extLst>
              </a:tr>
              <a:tr h="78792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Gaigalava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Gaigalavas ambulances ēkas jumta, fasādes vienkāršota atjaunošana un iekštelpu renovācija (VFP darbības nodrošināšanai, pielāgošanai)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AP,VP3,RV6,U14</a:t>
                      </a:r>
                      <a:endParaRPr lang="lv-LV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2272748"/>
                  </a:ext>
                </a:extLst>
              </a:tr>
              <a:tr h="59315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Strūžāni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Strūžānu Tautas nama ēkas telpu (nelikumīga būvniecība) un fasādes kāpņu vienkāršota atjaunošana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AP,VP3,RV10,U22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06609114"/>
                  </a:ext>
                </a:extLst>
              </a:tr>
              <a:tr h="4008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Sakstagals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Uļjanovas PII jumta seguma nomaiņa ar siltināšanu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AP,VP1,RV2,U3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0839701"/>
                  </a:ext>
                </a:extLst>
              </a:tr>
              <a:tr h="40080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Kantinieki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Apkures katlu ( 2gab.)nomaiņa administratīvajai ēkai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</a:t>
                      </a:r>
                      <a:r>
                        <a:rPr lang="lv-LV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nl-NL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,U</a:t>
                      </a:r>
                      <a:r>
                        <a:rPr lang="lv-LV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5776131"/>
                  </a:ext>
                </a:extLst>
              </a:tr>
              <a:tr h="42494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Kantinieki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Kantinieku VFP telpu pielāgošana darbības nodrošināšanas prasībām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AP,VP3,RV6,U14</a:t>
                      </a:r>
                      <a:endParaRPr lang="lv-LV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0935362"/>
                  </a:ext>
                </a:extLst>
              </a:tr>
              <a:tr h="42494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Rikava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Rikavas VFP telpu pielāgošana darbības nodrošināšanas prasībām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AP,VP3,RV6,U14</a:t>
                      </a:r>
                      <a:endParaRPr lang="lv-LV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0823572"/>
                  </a:ext>
                </a:extLst>
              </a:tr>
              <a:tr h="42494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Nagļi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Nagļu VFP telpu pielāgošana darbības nodrošināšanas prasībām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lv-LV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AP,VP3,RV6,U14</a:t>
                      </a:r>
                      <a:endParaRPr lang="lv-LV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2975413"/>
                  </a:ext>
                </a:extLst>
              </a:tr>
              <a:tr h="42494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Dricāni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Dricānu v-sk. ventilācijas sistēmas atjaunošana sporta halles </a:t>
                      </a:r>
                      <a:r>
                        <a:rPr lang="lv-L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ģerbtuvēs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AP,VP1,RV2,U3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3440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2469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3E7D286-D460-2FFC-38E0-44744B83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171450"/>
            <a:ext cx="9905998" cy="1544638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Attīstības prioritātes 2025.-2027.gadā (2)</a:t>
            </a:r>
          </a:p>
        </p:txBody>
      </p:sp>
      <p:graphicFrame>
        <p:nvGraphicFramePr>
          <p:cNvPr id="5" name="Satura vietturis 4">
            <a:extLst>
              <a:ext uri="{FF2B5EF4-FFF2-40B4-BE49-F238E27FC236}">
                <a16:creationId xmlns:a16="http://schemas.microsoft.com/office/drawing/2014/main" id="{0C096DA5-0E86-C5D8-D74E-AC7698124F4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3108"/>
              </p:ext>
            </p:extLst>
          </p:nvPr>
        </p:nvGraphicFramePr>
        <p:xfrm>
          <a:off x="791591" y="1019820"/>
          <a:ext cx="10625090" cy="493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619">
                  <a:extLst>
                    <a:ext uri="{9D8B030D-6E8A-4147-A177-3AD203B41FA5}">
                      <a16:colId xmlns:a16="http://schemas.microsoft.com/office/drawing/2014/main" val="4043138660"/>
                    </a:ext>
                  </a:extLst>
                </a:gridCol>
                <a:gridCol w="5854818">
                  <a:extLst>
                    <a:ext uri="{9D8B030D-6E8A-4147-A177-3AD203B41FA5}">
                      <a16:colId xmlns:a16="http://schemas.microsoft.com/office/drawing/2014/main" val="3462141699"/>
                    </a:ext>
                  </a:extLst>
                </a:gridCol>
                <a:gridCol w="1083636">
                  <a:extLst>
                    <a:ext uri="{9D8B030D-6E8A-4147-A177-3AD203B41FA5}">
                      <a16:colId xmlns:a16="http://schemas.microsoft.com/office/drawing/2014/main" val="3360713889"/>
                    </a:ext>
                  </a:extLst>
                </a:gridCol>
                <a:gridCol w="1049172">
                  <a:extLst>
                    <a:ext uri="{9D8B030D-6E8A-4147-A177-3AD203B41FA5}">
                      <a16:colId xmlns:a16="http://schemas.microsoft.com/office/drawing/2014/main" val="817626208"/>
                    </a:ext>
                  </a:extLst>
                </a:gridCol>
                <a:gridCol w="1484845">
                  <a:extLst>
                    <a:ext uri="{9D8B030D-6E8A-4147-A177-3AD203B41FA5}">
                      <a16:colId xmlns:a16="http://schemas.microsoft.com/office/drawing/2014/main" val="3371355444"/>
                    </a:ext>
                  </a:extLst>
                </a:gridCol>
              </a:tblGrid>
              <a:tr h="41860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Attīstības prioritātes 2025.</a:t>
                      </a:r>
                      <a:b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2028.gadā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Gads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Ricības plāns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3989352"/>
                  </a:ext>
                </a:extLst>
              </a:tr>
              <a:tr h="73660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Gaigalava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Gaigalavas vides infrastruktūras pilnveide (demontētas vecās un bojātās betona plāksnes, ieklāts bruģis, radīta sakopta un pievilcīga dzīves vide publiskajā </a:t>
                      </a:r>
                      <a:r>
                        <a:rPr lang="lv-L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ārteplā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-ciema centrā 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</a:t>
                      </a:r>
                      <a:r>
                        <a:rPr lang="lv-LV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nl-NL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,RV</a:t>
                      </a:r>
                      <a:r>
                        <a:rPr lang="lv-LV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nl-NL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,U</a:t>
                      </a:r>
                      <a:r>
                        <a:rPr lang="lv-LV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61880598"/>
                  </a:ext>
                </a:extLst>
              </a:tr>
              <a:tr h="53266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Dricāni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Dricānu kultūras nama energoefektivitātes paaugstināšana, fasādes siltināšana, pamatu hidroizolācija, lietus ūdeņu novadīšanas sistēmas izbūve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AP,VP3,RV10,U22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79915508"/>
                  </a:ext>
                </a:extLst>
              </a:tr>
              <a:tr h="47051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Dricāni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Dricānu vidusskolas stadiona rekonstrukcija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AP,VP1,RV2,U3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2272748"/>
                  </a:ext>
                </a:extLst>
              </a:tr>
              <a:tr h="61255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Dricāni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Atjaunojamo energoresursu izmantošana: saules paneļu uzstādīšana uz Dricānu v-sk. ēkas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2026-2027</a:t>
                      </a:r>
                    </a:p>
                    <a:p>
                      <a:pPr algn="ctr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AP,VP1,RV2,U3</a:t>
                      </a:r>
                    </a:p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40839701"/>
                  </a:ext>
                </a:extLst>
              </a:tr>
              <a:tr h="45714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Dricāni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Atjaunojamo energoresursu izmantošana: saules paneļu uzstādīšana uz Dricānu PII ēkas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AP,VP1,RV2,U3</a:t>
                      </a:r>
                    </a:p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06774873"/>
                  </a:ext>
                </a:extLst>
              </a:tr>
              <a:tr h="45714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Gaigalava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Atjaunojamo energoresursu izmantošana: saules paneļu uzstādīšana uz Gaigalavas </a:t>
                      </a:r>
                      <a:r>
                        <a:rPr lang="lv-L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admin.ēkas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</a:t>
                      </a:r>
                      <a:r>
                        <a:rPr lang="lv-LV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nl-NL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,U</a:t>
                      </a:r>
                      <a:r>
                        <a:rPr lang="lv-LV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5776131"/>
                  </a:ext>
                </a:extLst>
              </a:tr>
              <a:tr h="45714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Strūžāni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Atjaunojamo energoresursu izmantošana: saules paneļu uzstādīšana uz Strūžānu PII, PP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AP,VP1,RV2,U3</a:t>
                      </a:r>
                    </a:p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0935362"/>
                  </a:ext>
                </a:extLst>
              </a:tr>
              <a:tr h="35082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Gaigalava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Bikavas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muižas parka labiekārtošana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AP,VP3,RV10,U22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0823572"/>
                  </a:ext>
                </a:extLst>
              </a:tr>
              <a:tr h="44382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Sakstagals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Jumta seguma atjaunošana Sakstagala pagastmājai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2026-2027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AP,VP1,RV</a:t>
                      </a:r>
                      <a:r>
                        <a:rPr lang="lv-LV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nl-NL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,U</a:t>
                      </a:r>
                      <a:r>
                        <a:rPr lang="lv-LV" sz="14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2975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2246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36C0ACA-F18F-E79E-A8E5-DD03C191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23653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Dricānu apvienības pārvaldes vadība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F18A480-66C8-5499-54A2-4E4343C3A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1" y="952500"/>
            <a:ext cx="10677524" cy="5619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1700" b="1" i="0" u="sng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Dricānu apvienības pārvaldes vadītājs </a:t>
            </a:r>
          </a:p>
          <a:p>
            <a:pPr marL="0" indent="0">
              <a:buNone/>
            </a:pPr>
            <a:r>
              <a:rPr lang="lv-LV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Andrejs Tārauds, tālr. 64607080, 29388271, e-pasts </a:t>
            </a:r>
            <a:r>
              <a:rPr lang="lv-LV" sz="17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andrejs.tarauds@rikava.lv</a:t>
            </a:r>
          </a:p>
          <a:p>
            <a:pPr marL="0" indent="0">
              <a:buNone/>
            </a:pPr>
            <a:r>
              <a:rPr lang="lv-LV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Pieņemšanas laiks: </a:t>
            </a: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otrdiena 9.00 – 11.00   Dricānu apvienības pārvaldes ēkā:  “Pagastmāja”, Dricāni, Dricānu pag., Rēzeknes nov., LV-4615</a:t>
            </a:r>
          </a:p>
          <a:p>
            <a:pPr marL="0" indent="0">
              <a:buNone/>
            </a:pPr>
            <a:endParaRPr lang="lv-LV" sz="1700" b="1" i="0" u="none" strike="noStrike" baseline="0" dirty="0">
              <a:solidFill>
                <a:srgbClr val="006F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700" b="1" i="0" u="sng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Vietnieks saimnieciskajos jautājumos </a:t>
            </a:r>
          </a:p>
          <a:p>
            <a:pPr marL="0" indent="0">
              <a:buNone/>
            </a:pP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Valentīna </a:t>
            </a:r>
            <a:r>
              <a:rPr lang="lv-LV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Puste</a:t>
            </a: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tālr. 26334750, e-pasts </a:t>
            </a:r>
            <a:r>
              <a:rPr lang="lv-LV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valentina.puste@gaigalava.lv</a:t>
            </a:r>
            <a:b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Pieņemšanas laiks: otrdiena 9.00 – 11.00   Dricānu apvienības pārvaldes ēkā:  “Pagastmāja”, Dricāni, Dricānu pag., Rēzeknes nov., LV-4615.</a:t>
            </a:r>
          </a:p>
          <a:p>
            <a:pPr marL="0" indent="0">
              <a:buNone/>
            </a:pPr>
            <a:endParaRPr lang="lv-LV" sz="1700" b="0" i="0" u="none" strike="noStrike" baseline="0" dirty="0">
              <a:solidFill>
                <a:srgbClr val="323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1700" b="1" i="0" u="sng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Vietnieks plānošanas un īpašumu apsaimniekošanas jautājumos </a:t>
            </a:r>
          </a:p>
          <a:p>
            <a:pPr marL="0" indent="0">
              <a:buNone/>
            </a:pP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Diāna </a:t>
            </a:r>
            <a:r>
              <a:rPr lang="lv-LV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Saksone</a:t>
            </a: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tālr. 64644069, 29113368, e-pasts </a:t>
            </a:r>
            <a:r>
              <a:rPr lang="lv-LV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diana.saksone@rezeknesnovads.lv</a:t>
            </a:r>
            <a:b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Pieņemšanas laiks: otrdiena 9.00 – 11.00   Dricānu apvienības pārvaldes ēkā:  “Pagastmāja”, Dricāni, Dricānu pag., Rēzeknes nov., LV-4615.</a:t>
            </a:r>
            <a:endParaRPr lang="lv-LV" sz="17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096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3309857-05F7-ED6F-7C53-659159A5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28042"/>
            <a:ext cx="9905998" cy="5448907"/>
          </a:xfrm>
        </p:spPr>
        <p:txBody>
          <a:bodyPr>
            <a:normAutofit/>
          </a:bodyPr>
          <a:lstStyle/>
          <a:p>
            <a:pPr algn="ctr"/>
            <a:r>
              <a:rPr lang="lv-LV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91865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812596B-D7CD-8265-6348-A89BEF38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76200"/>
            <a:ext cx="10523536" cy="1038225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Dricānu</a:t>
            </a:r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apvienības pārvaldes objekti (1)</a:t>
            </a:r>
            <a:endParaRPr lang="lv-LV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Satura vietturis 6">
            <a:extLst>
              <a:ext uri="{FF2B5EF4-FFF2-40B4-BE49-F238E27FC236}">
                <a16:creationId xmlns:a16="http://schemas.microsoft.com/office/drawing/2014/main" id="{06C3BD2B-E10C-8C39-78F3-3CFB858BB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829832"/>
              </p:ext>
            </p:extLst>
          </p:nvPr>
        </p:nvGraphicFramePr>
        <p:xfrm>
          <a:off x="933450" y="935039"/>
          <a:ext cx="10353674" cy="5389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25">
                  <a:extLst>
                    <a:ext uri="{9D8B030D-6E8A-4147-A177-3AD203B41FA5}">
                      <a16:colId xmlns:a16="http://schemas.microsoft.com/office/drawing/2014/main" val="921791588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3647249765"/>
                    </a:ext>
                  </a:extLst>
                </a:gridCol>
                <a:gridCol w="3686175">
                  <a:extLst>
                    <a:ext uri="{9D8B030D-6E8A-4147-A177-3AD203B41FA5}">
                      <a16:colId xmlns:a16="http://schemas.microsoft.com/office/drawing/2014/main" val="39972658"/>
                    </a:ext>
                  </a:extLst>
                </a:gridCol>
                <a:gridCol w="1400174">
                  <a:extLst>
                    <a:ext uri="{9D8B030D-6E8A-4147-A177-3AD203B41FA5}">
                      <a16:colId xmlns:a16="http://schemas.microsoft.com/office/drawing/2014/main" val="3196045050"/>
                    </a:ext>
                  </a:extLst>
                </a:gridCol>
              </a:tblGrid>
              <a:tr h="428086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Objekta nosaukums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Objekta adrese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Darbinieku skaits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0259506"/>
                  </a:ext>
                </a:extLst>
              </a:tr>
              <a:tr h="581655">
                <a:tc rowSpan="5">
                  <a:txBody>
                    <a:bodyPr/>
                    <a:lstStyle/>
                    <a:p>
                      <a:pPr algn="ctr"/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Dricānu pagasts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Dricānu apvienības pārvaldes   </a:t>
                      </a:r>
                    </a:p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administratīvā ēka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“Pagastmāja”, Dricāni, Dricānu pag., Rēzeknes nov., LV-4615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395597"/>
                  </a:ext>
                </a:extLst>
              </a:tr>
              <a:tr h="688118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Dricānu vidusskolas ēka </a:t>
                      </a:r>
                      <a:endParaRPr lang="lv-LV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Izglītojamo skaits - 181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"Dricānu vidusskola", Dricāni, Dricānu pag., Rēzeknes nov., LV-4615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6566397"/>
                  </a:ext>
                </a:extLst>
              </a:tr>
              <a:tr h="844444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Dricānu pirmsskolas izglītības ēka</a:t>
                      </a:r>
                    </a:p>
                    <a:p>
                      <a:pPr algn="l"/>
                      <a:r>
                        <a:rPr lang="lv-LV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Izglītojamo skaits – 33</a:t>
                      </a:r>
                      <a:r>
                        <a:rPr lang="lv-LV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lv-LV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t.sk. bibliotēka un jauniešu centrs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"Dricānu bērnudārzs", Dricāni, Dricānu pag., Rēzeknes nov., LV-4615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9856"/>
                  </a:ext>
                </a:extLst>
              </a:tr>
              <a:tr h="501389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Darbnīcas-garāža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"Garāžas", Dricāni, Dricānu pag., Rēzeknes nov., LV-4615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3437874"/>
                  </a:ext>
                </a:extLst>
              </a:tr>
              <a:tr h="501389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Pašvaldības ēka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Gimenes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ārstu prakses vieta, NMPD telpa)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"Kastaņi", Dricāni, Dricānu pag., Rēzeknes nov., LV-4615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32137"/>
                  </a:ext>
                </a:extLst>
              </a:tr>
              <a:tr h="551426">
                <a:tc rowSpan="4">
                  <a:txBody>
                    <a:bodyPr/>
                    <a:lstStyle/>
                    <a:p>
                      <a:pPr algn="ctr"/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Stružānu pagasts</a:t>
                      </a:r>
                    </a:p>
                    <a:p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Stružānu pagasts-Administratīvā ēka, t.sk. bibliotēka, pirmsskolas izglītības iestāde, izglītojamo skaits - 46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Miera iela 14a, Strūžāni, Stružānu pagasts, Rēzeknes novads, LV–4643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7403655"/>
                  </a:ext>
                </a:extLst>
              </a:tr>
              <a:tr h="431018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Jaunstrūžānu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sākumskolas ēka, izglītojamo skaits – 20</a:t>
                      </a:r>
                    </a:p>
                    <a:p>
                      <a:pPr algn="l" fontAlgn="b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Miera iela 12, Strūžāni, Stružānu pagasts, Rēzeknes novads, LV–4643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935298"/>
                  </a:ext>
                </a:extLst>
              </a:tr>
              <a:tr h="431018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Darbnīcas-garāža</a:t>
                      </a:r>
                    </a:p>
                    <a:p>
                      <a:pPr algn="l" fontAlgn="b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Ezera iela 3, Strūžāni, Stružānu pagasts, Rēzeknes novads, LV–4643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5030539"/>
                  </a:ext>
                </a:extLst>
              </a:tr>
              <a:tr h="431018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Strūžānu kultūras nama ēka</a:t>
                      </a:r>
                    </a:p>
                    <a:p>
                      <a:pPr algn="l" fontAlgn="b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Miera iela 14, Strūžāni, Stružānu pagasts, Rēzeknes novads, LV–4643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02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64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812596B-D7CD-8265-6348-A89BEF38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76200"/>
            <a:ext cx="10523536" cy="1038225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Dricānu</a:t>
            </a:r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apvienības pārvaldes objekti (</a:t>
            </a: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lv-LV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Satura vietturis 6">
            <a:extLst>
              <a:ext uri="{FF2B5EF4-FFF2-40B4-BE49-F238E27FC236}">
                <a16:creationId xmlns:a16="http://schemas.microsoft.com/office/drawing/2014/main" id="{06C3BD2B-E10C-8C39-78F3-3CFB858BB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483278"/>
              </p:ext>
            </p:extLst>
          </p:nvPr>
        </p:nvGraphicFramePr>
        <p:xfrm>
          <a:off x="933449" y="935039"/>
          <a:ext cx="10410826" cy="536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1">
                  <a:extLst>
                    <a:ext uri="{9D8B030D-6E8A-4147-A177-3AD203B41FA5}">
                      <a16:colId xmlns:a16="http://schemas.microsoft.com/office/drawing/2014/main" val="921791588"/>
                    </a:ext>
                  </a:extLst>
                </a:gridCol>
                <a:gridCol w="3674639">
                  <a:extLst>
                    <a:ext uri="{9D8B030D-6E8A-4147-A177-3AD203B41FA5}">
                      <a16:colId xmlns:a16="http://schemas.microsoft.com/office/drawing/2014/main" val="3647249765"/>
                    </a:ext>
                  </a:extLst>
                </a:gridCol>
                <a:gridCol w="4088236">
                  <a:extLst>
                    <a:ext uri="{9D8B030D-6E8A-4147-A177-3AD203B41FA5}">
                      <a16:colId xmlns:a16="http://schemas.microsoft.com/office/drawing/2014/main" val="3997265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3196045050"/>
                    </a:ext>
                  </a:extLst>
                </a:gridCol>
              </a:tblGrid>
              <a:tr h="48573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Objekta nosaukums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Objekta adrese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Darbinieku skaits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0259506"/>
                  </a:ext>
                </a:extLst>
              </a:tr>
              <a:tr h="492829">
                <a:tc rowSpan="5">
                  <a:txBody>
                    <a:bodyPr/>
                    <a:lstStyle/>
                    <a:p>
                      <a:pPr algn="ctr"/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Rikavas pagasts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Dricānu apvienības pārvalde Rikavas pagasta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adm.ēka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Jaunības iela 15,Rikava, Rikavas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pag.Rēzeknes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nov.L:V-4648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395597"/>
                  </a:ext>
                </a:extLst>
              </a:tr>
              <a:tr h="529575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Gaigalavas pirmsskolas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izgl.iestāde</a:t>
                      </a:r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Skolas iela 5,Rikava,Rikavas pag,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Rēzekmnes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nov,LV-4648</a:t>
                      </a:r>
                    </a:p>
                    <a:p>
                      <a:pPr algn="l" fontAlgn="b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6566397"/>
                  </a:ext>
                </a:extLst>
              </a:tr>
              <a:tr h="540383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Pašvaldības ēka(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ģim.ārsta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prakse</a:t>
                      </a:r>
                    </a:p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Jaunības iela 15, Rikava, Rikavas pag, Rēzeknes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LV-4648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9856"/>
                  </a:ext>
                </a:extLst>
              </a:tr>
              <a:tr h="492829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Pašvaldības ēka (bibliotēka)</a:t>
                      </a:r>
                    </a:p>
                    <a:p>
                      <a:pPr algn="l" fontAlgn="b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Jaunības iela 15,Rikava, Rikavas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pagg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Rēzeknes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LV-4648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3437874"/>
                  </a:ext>
                </a:extLst>
              </a:tr>
              <a:tr h="507960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Pašvaldības ēka (kultūras nams)</a:t>
                      </a:r>
                    </a:p>
                    <a:p>
                      <a:pPr algn="l" fontAlgn="b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Jaunības iela 156,Rikava,Rikavas pag, Rēzeknes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LV-4648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32137"/>
                  </a:ext>
                </a:extLst>
              </a:tr>
              <a:tr h="625682">
                <a:tc rowSpan="4">
                  <a:txBody>
                    <a:bodyPr/>
                    <a:lstStyle/>
                    <a:p>
                      <a:pPr algn="ctr"/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Sakstagala pagasts</a:t>
                      </a:r>
                    </a:p>
                    <a:p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Sakstagala pagasta administratīvā ēka, bibliotēka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Kalna iela 2, Sakstagals, Sakstagala pag., Rēzeknes nov., LV-4638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7403655"/>
                  </a:ext>
                </a:extLst>
              </a:tr>
              <a:tr h="561998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Sakstagala Jāņa Klīdzēja pamatskolas ēka</a:t>
                      </a:r>
                    </a:p>
                    <a:p>
                      <a:pPr algn="l" fontAlgn="ctr"/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Izglītojamo skaits - 117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Skolas iela 13, Sakstagals, Sakstagala pag., Rēzeknes nov., LV-4615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935298"/>
                  </a:ext>
                </a:extLst>
              </a:tr>
              <a:tr h="561998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Uļjanovas pirmsskolas izglītības ēka</a:t>
                      </a:r>
                    </a:p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Izglītojamo skaits – 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Jaunatnes iela 10, Uļjanova, Sakstagala pag., Rēzeknes nov., LV-4645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5030539"/>
                  </a:ext>
                </a:extLst>
              </a:tr>
              <a:tr h="561998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F.Trasuna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muzejs “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Kolnasāta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Kalna iela 3, Sakstagals, Sakstagala pag., Rēzeknes nov., LV-4638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02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72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812596B-D7CD-8265-6348-A89BEF38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76200"/>
            <a:ext cx="10523536" cy="1038225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Dricānu</a:t>
            </a:r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apvienības pārvaldes objekti (</a:t>
            </a: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lv-LV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Satura vietturis 6">
            <a:extLst>
              <a:ext uri="{FF2B5EF4-FFF2-40B4-BE49-F238E27FC236}">
                <a16:creationId xmlns:a16="http://schemas.microsoft.com/office/drawing/2014/main" id="{06C3BD2B-E10C-8C39-78F3-3CFB858BB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770554"/>
              </p:ext>
            </p:extLst>
          </p:nvPr>
        </p:nvGraphicFramePr>
        <p:xfrm>
          <a:off x="895349" y="1114425"/>
          <a:ext cx="10401302" cy="5141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379">
                  <a:extLst>
                    <a:ext uri="{9D8B030D-6E8A-4147-A177-3AD203B41FA5}">
                      <a16:colId xmlns:a16="http://schemas.microsoft.com/office/drawing/2014/main" val="921791588"/>
                    </a:ext>
                  </a:extLst>
                </a:gridCol>
                <a:gridCol w="3506472">
                  <a:extLst>
                    <a:ext uri="{9D8B030D-6E8A-4147-A177-3AD203B41FA5}">
                      <a16:colId xmlns:a16="http://schemas.microsoft.com/office/drawing/2014/main" val="3647249765"/>
                    </a:ext>
                  </a:extLst>
                </a:gridCol>
                <a:gridCol w="4116073">
                  <a:extLst>
                    <a:ext uri="{9D8B030D-6E8A-4147-A177-3AD203B41FA5}">
                      <a16:colId xmlns:a16="http://schemas.microsoft.com/office/drawing/2014/main" val="39972658"/>
                    </a:ext>
                  </a:extLst>
                </a:gridCol>
                <a:gridCol w="1389378">
                  <a:extLst>
                    <a:ext uri="{9D8B030D-6E8A-4147-A177-3AD203B41FA5}">
                      <a16:colId xmlns:a16="http://schemas.microsoft.com/office/drawing/2014/main" val="3196045050"/>
                    </a:ext>
                  </a:extLst>
                </a:gridCol>
              </a:tblGrid>
              <a:tr h="45192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Objekta nosaukums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Objekta adrese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Darbinieku skaits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0259506"/>
                  </a:ext>
                </a:extLst>
              </a:tr>
              <a:tr h="612353">
                <a:tc rowSpan="5">
                  <a:txBody>
                    <a:bodyPr/>
                    <a:lstStyle/>
                    <a:p>
                      <a:pPr algn="ctr"/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Kantinieku</a:t>
                      </a:r>
                    </a:p>
                    <a:p>
                      <a:pPr algn="ctr"/>
                      <a:r>
                        <a:rPr lang="lv-LV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pagasts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Administratīvais centrs (bērnudārzs)</a:t>
                      </a:r>
                    </a:p>
                    <a:p>
                      <a:pPr algn="l" fontAlgn="b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Administratīvais centrs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",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Liuža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Kantinieku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pagasts, Rēzeknes novads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395597"/>
                  </a:ext>
                </a:extLst>
              </a:tr>
              <a:tr h="492719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Sporta centrs</a:t>
                      </a:r>
                    </a:p>
                    <a:p>
                      <a:pPr algn="l" fontAlgn="b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Sporta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atpūtas 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",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Liuža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Kantinieku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pagasts, Rēzeknes novads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6566397"/>
                  </a:ext>
                </a:extLst>
              </a:tr>
              <a:tr h="704524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Autobusa garāža</a:t>
                      </a:r>
                    </a:p>
                    <a:p>
                      <a:pPr algn="l" fontAlgn="b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Administratīvais centrs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",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Liuža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Kantinieku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pagasts, Rēzeknes novads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9856"/>
                  </a:ext>
                </a:extLst>
              </a:tr>
              <a:tr h="816460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Koka konstrukcijas garāža ar krāsota skārda apdari</a:t>
                      </a:r>
                    </a:p>
                    <a:p>
                      <a:pPr algn="l" fontAlgn="b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Administratīvais centrs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",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Liuža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Kantinieku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pagasts, Rēzeknes novads</a:t>
                      </a:r>
                    </a:p>
                    <a:p>
                      <a:pPr algn="l" fontAlgn="b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3437874"/>
                  </a:ext>
                </a:extLst>
              </a:tr>
              <a:tr h="839941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Malkas šķūnis</a:t>
                      </a:r>
                    </a:p>
                    <a:p>
                      <a:pPr algn="l" fontAlgn="b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Administratīvais centrs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", </a:t>
                      </a:r>
                      <a:r>
                        <a:rPr lang="lv-LV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Liuža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lv-LV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Kantinieku</a:t>
                      </a:r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pagasts, Rēzeknes novads</a:t>
                      </a:r>
                    </a:p>
                    <a:p>
                      <a:pPr algn="l" fontAlgn="b"/>
                      <a:endParaRPr lang="lv-LV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32137"/>
                  </a:ext>
                </a:extLst>
              </a:tr>
              <a:tr h="646796">
                <a:tc rowSpan="2">
                  <a:txBody>
                    <a:bodyPr/>
                    <a:lstStyle/>
                    <a:p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Ozolmuižas pagasts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Ozolmuižas pagasta administratīvā ēka (t.sk. kultūras nams, bibliotēka, bērnu jauniešu centrs)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Laimas, Ozolmuiža, Ozolmuižas pagasts, Rēzeknes nov., LV-4633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7403655"/>
                  </a:ext>
                </a:extLst>
              </a:tr>
              <a:tr h="577190">
                <a:tc vMerge="1">
                  <a:txBody>
                    <a:bodyPr/>
                    <a:lstStyle/>
                    <a:p>
                      <a:pPr algn="ctr"/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Garāžas</a:t>
                      </a:r>
                    </a:p>
                    <a:p>
                      <a:endParaRPr lang="lv-LV" dirty="0"/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Laimas, Ozolmuiža, Ozolmuižas pagasts, Rēzeknes nov., LV-4634</a:t>
                      </a:r>
                      <a:endParaRPr lang="lv-LV" dirty="0"/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lv-LV" dirty="0"/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73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76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812596B-D7CD-8265-6348-A89BEF38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76200"/>
            <a:ext cx="10523536" cy="1038225"/>
          </a:xfrm>
        </p:spPr>
        <p:txBody>
          <a:bodyPr>
            <a:normAutofit/>
          </a:bodyPr>
          <a:lstStyle/>
          <a:p>
            <a:pPr algn="ctr"/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Dricānu</a:t>
            </a:r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apvienības pārvaldes objekti (</a:t>
            </a:r>
            <a:r>
              <a:rPr lang="lv-LV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lv-LV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Satura vietturis 6">
            <a:extLst>
              <a:ext uri="{FF2B5EF4-FFF2-40B4-BE49-F238E27FC236}">
                <a16:creationId xmlns:a16="http://schemas.microsoft.com/office/drawing/2014/main" id="{06C3BD2B-E10C-8C39-78F3-3CFB858BB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310581"/>
              </p:ext>
            </p:extLst>
          </p:nvPr>
        </p:nvGraphicFramePr>
        <p:xfrm>
          <a:off x="895349" y="1038225"/>
          <a:ext cx="10287001" cy="5433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111">
                  <a:extLst>
                    <a:ext uri="{9D8B030D-6E8A-4147-A177-3AD203B41FA5}">
                      <a16:colId xmlns:a16="http://schemas.microsoft.com/office/drawing/2014/main" val="921791588"/>
                    </a:ext>
                  </a:extLst>
                </a:gridCol>
                <a:gridCol w="3499170">
                  <a:extLst>
                    <a:ext uri="{9D8B030D-6E8A-4147-A177-3AD203B41FA5}">
                      <a16:colId xmlns:a16="http://schemas.microsoft.com/office/drawing/2014/main" val="3647249765"/>
                    </a:ext>
                  </a:extLst>
                </a:gridCol>
                <a:gridCol w="4039610">
                  <a:extLst>
                    <a:ext uri="{9D8B030D-6E8A-4147-A177-3AD203B41FA5}">
                      <a16:colId xmlns:a16="http://schemas.microsoft.com/office/drawing/2014/main" val="39972658"/>
                    </a:ext>
                  </a:extLst>
                </a:gridCol>
                <a:gridCol w="1374110">
                  <a:extLst>
                    <a:ext uri="{9D8B030D-6E8A-4147-A177-3AD203B41FA5}">
                      <a16:colId xmlns:a16="http://schemas.microsoft.com/office/drawing/2014/main" val="3196045050"/>
                    </a:ext>
                  </a:extLst>
                </a:gridCol>
              </a:tblGrid>
              <a:tr h="43338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Objekta nosaukums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Objekta adrese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Darbinieku skaits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0259506"/>
                  </a:ext>
                </a:extLst>
              </a:tr>
              <a:tr h="587222">
                <a:tc rowSpan="3">
                  <a:txBody>
                    <a:bodyPr/>
                    <a:lstStyle/>
                    <a:p>
                      <a:pPr algn="ctr"/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Nagļu pagasts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Tautas nams</a:t>
                      </a:r>
                    </a:p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"Tautas nams", Nagļi, Nagļu pag., Rēzeknes nov., </a:t>
                      </a:r>
                    </a:p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395597"/>
                  </a:ext>
                </a:extLst>
              </a:tr>
              <a:tr h="472498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Pagastmāja</a:t>
                      </a:r>
                    </a:p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"Pagastmāja", Nagļi, Nagļu pag., Rēzeknes nov.,</a:t>
                      </a:r>
                    </a:p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6566397"/>
                  </a:ext>
                </a:extLst>
              </a:tr>
              <a:tr h="934531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Nagļu pagasta Garāžas</a:t>
                      </a:r>
                    </a:p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Nagļi, Nagļu pag., Rēzeknes nov.,</a:t>
                      </a:r>
                    </a:p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9856"/>
                  </a:ext>
                </a:extLst>
              </a:tr>
              <a:tr h="524031">
                <a:tc rowSpan="2">
                  <a:txBody>
                    <a:bodyPr/>
                    <a:lstStyle/>
                    <a:p>
                      <a:pPr algn="ctr"/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Gaigalavas pamatskola</a:t>
                      </a:r>
                    </a:p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Skolas iela 5, Gaigalava, Gaigalavas pag., Rēzeknes nov.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946995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Internāts</a:t>
                      </a:r>
                    </a:p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Skolas iela 5, Gaigalava, Gaigalavas pag., Rēzeknes nov.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32137"/>
                  </a:ext>
                </a:extLst>
              </a:tr>
              <a:tr h="524082">
                <a:tc>
                  <a:txBody>
                    <a:bodyPr/>
                    <a:lstStyle/>
                    <a:p>
                      <a:pPr algn="ctr"/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22881"/>
                  </a:ext>
                </a:extLst>
              </a:tr>
              <a:tr h="281337">
                <a:tc rowSpan="2"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Gaigalavas  pagasts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382037"/>
                  </a:ext>
                </a:extLst>
              </a:tr>
              <a:tr h="242745">
                <a:tc vMerge="1">
                  <a:txBody>
                    <a:bodyPr/>
                    <a:lstStyle/>
                    <a:p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Gaigalavas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PII un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skolas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virtuve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Skolas iela 1, Gaigalava, Gaigalavas pag., Rēzeknes nov.</a:t>
                      </a: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7403655"/>
                  </a:ext>
                </a:extLst>
              </a:tr>
              <a:tr h="377507">
                <a:tc rowSpan="2">
                  <a:txBody>
                    <a:bodyPr/>
                    <a:lstStyle/>
                    <a:p>
                      <a:pPr algn="ctr"/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244935"/>
                  </a:ext>
                </a:extLst>
              </a:tr>
              <a:tr h="146575">
                <a:tc vMerge="1">
                  <a:txBody>
                    <a:bodyPr/>
                    <a:lstStyle/>
                    <a:p>
                      <a:pPr algn="ctr"/>
                      <a:endParaRPr lang="lv-LV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Gaigalavas pagasta administratīvā ēka</a:t>
                      </a:r>
                    </a:p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Rēzeknes iela 2, Gaigalava, Gaigalavas pag., Rēzeknes nov.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73876"/>
                  </a:ext>
                </a:extLst>
              </a:tr>
              <a:tr h="130176">
                <a:tc rowSpan="2">
                  <a:txBody>
                    <a:bodyPr/>
                    <a:lstStyle/>
                    <a:p>
                      <a:pPr algn="ctr"/>
                      <a:endParaRPr lang="lv-LV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032338"/>
                  </a:ext>
                </a:extLst>
              </a:tr>
              <a:tr h="35192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SAC "Strūžānu skola«</a:t>
                      </a:r>
                    </a:p>
                    <a:p>
                      <a:pPr algn="l" fontAlgn="b"/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Strūžānu skola, Strūžāni, Gaigalavas pag., Rēzeknes nov.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62706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717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tūra">
  <a:themeElements>
    <a:clrScheme name="Kontūr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ontūr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ūr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TM04033919[[fn=Kontūra]]</Template>
  <TotalTime>7226</TotalTime>
  <Words>4363</Words>
  <Application>Microsoft Office PowerPoint</Application>
  <PresentationFormat>Platekrāna</PresentationFormat>
  <Paragraphs>901</Paragraphs>
  <Slides>59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59</vt:i4>
      </vt:variant>
    </vt:vector>
  </HeadingPairs>
  <TitlesOfParts>
    <vt:vector size="67" baseType="lpstr">
      <vt:lpstr>Arial</vt:lpstr>
      <vt:lpstr>Book Antiqua</vt:lpstr>
      <vt:lpstr>Calibri</vt:lpstr>
      <vt:lpstr>Symbol</vt:lpstr>
      <vt:lpstr>Times New Roman</vt:lpstr>
      <vt:lpstr>Tw Cen MT</vt:lpstr>
      <vt:lpstr>Wingdings</vt:lpstr>
      <vt:lpstr>Kontūra</vt:lpstr>
      <vt:lpstr>Dricānu apvienības pārvalde</vt:lpstr>
      <vt:lpstr>Iedzīvotāju skaits  Dricānu apvienības pārvaldē </vt:lpstr>
      <vt:lpstr>Rēzeknes novada Dzimtsarakstu nodaļā 2023. gadā reģistrētie 32 jaundzimušie, kuri deklarēti Dricānu apvienības pagastos</vt:lpstr>
      <vt:lpstr>Iedzīvotāju skaits sadalījumā pa pagastiem uz 01.01.2024. Kopā 5 840 iedz.</vt:lpstr>
      <vt:lpstr>Bezdarba līmenis apvienības iestādēs (cilv.)</vt:lpstr>
      <vt:lpstr>Dricānu apvienības pārvaldes objekti (1)</vt:lpstr>
      <vt:lpstr>Dricānu apvienības pārvaldes objekti (2)</vt:lpstr>
      <vt:lpstr>Dricānu apvienības pārvaldes objekti (3)</vt:lpstr>
      <vt:lpstr>Dricānu apvienības pārvaldes objekti (4)</vt:lpstr>
      <vt:lpstr>Dricānu apvienības pārvaldes nekustāmo īpašumu resursi </vt:lpstr>
      <vt:lpstr>Dricānu apvienības dzīvojamais fonds (Kopā – 334 dzīvokļi)</vt:lpstr>
      <vt:lpstr>Iestādes 2023.gada ieņēmumu plāna izpilde (EUR) 95,35%</vt:lpstr>
      <vt:lpstr>Iestādes 2023.gada izdevumu plāna izpilde (EUR) 77,73%</vt:lpstr>
      <vt:lpstr>Iestādes darbinieku skaits</vt:lpstr>
      <vt:lpstr>2024. gada plānotie budžeta ieņēmumi Kopā 3 862 586 EUR</vt:lpstr>
      <vt:lpstr>2023. gada faktiskie ieņēmumi (3 886 559 EUR) un 2024. gada plānotie ieņēmumi (3 862 586 eur)</vt:lpstr>
      <vt:lpstr>2024. gada plānotie budžeta izdevumi atbilstoši funkcionālajām kategorijām (4 619 253 EUR)</vt:lpstr>
      <vt:lpstr>2023. gada faktiskie izdevumi (3 759 589 EUR) un 2024. gada plānotie izdevumi (4 619 253 eur) atbilstoši funkcionālajām kategorijām</vt:lpstr>
      <vt:lpstr>2024. gada plānotie budžeta izdevumi atbilstoši ekonomiskajām kategorijām (4 619 253 EUR)</vt:lpstr>
      <vt:lpstr>2023. gada faktiskie izdevumi (3 759 589 EUR) un 2024. gada plānotie izdevumi (4 619 253 eur) atbilstoši ekonomiskajām kategorijām</vt:lpstr>
      <vt:lpstr>2023., 2024. gada finansēšana (līdzekļu atlikums, EUR)</vt:lpstr>
      <vt:lpstr>2024.gada līdzekļu atlikuma atšifrējums 887 781 EUR </vt:lpstr>
      <vt:lpstr>2023.Gada budžeta neizpilde - 258 618 EUR </vt:lpstr>
      <vt:lpstr>Aizņēmumu atmaksa iestādē (EUR)</vt:lpstr>
      <vt:lpstr>Iestādes izdevumu apjoms uz 1 iedzīvotāju (EUR)</vt:lpstr>
      <vt:lpstr>Iestādes administrācijas izdevumu apjoms uz 1 iedzīvotāju (EUR)</vt:lpstr>
      <vt:lpstr>Debitoru parādi – 353 630 EUR (1)</vt:lpstr>
      <vt:lpstr>Plānotais darbs ar parādniekiem</vt:lpstr>
      <vt:lpstr>Nekustāmā īpašuma atsavināšanas  līdzekļu izlietojums</vt:lpstr>
      <vt:lpstr>Ceļu fonda līdzekļi 2024.gadā</vt:lpstr>
      <vt:lpstr>Ceļi un ielas  KOPā – 271 ar kopējo garumu 392,42 km</vt:lpstr>
      <vt:lpstr>Sporta organizācija  Dricānu apvienības pārvaldē   Plānotie izdevumi - 15 607 EUR</vt:lpstr>
      <vt:lpstr>Kultūras pasākumu organizācija   Plānotie izdevumi – 237 363 EUR</vt:lpstr>
      <vt:lpstr>Dricānu apvienības pārvaldes Bibliotēku  Plānotie izdevumi – 48 035 EUR</vt:lpstr>
      <vt:lpstr>Iestādes vides fonda paveiktais 2023. gadā (1)</vt:lpstr>
      <vt:lpstr>Iestādes vides fonda paveiktais 2023. gadā (2)</vt:lpstr>
      <vt:lpstr>Iestādes vides fonda paveiktais 2023. gadā (4)</vt:lpstr>
      <vt:lpstr>Iestādes vides fonda paveiktais 2023. gadā (5)</vt:lpstr>
      <vt:lpstr>Iestādes vides fonda paveiktais 2023. gadā (6)</vt:lpstr>
      <vt:lpstr>Iestādes vides fonda paveiktais 2023. gadā (7)</vt:lpstr>
      <vt:lpstr>Iestādes vides fonda paveiktais 2023. gadā (8)</vt:lpstr>
      <vt:lpstr>Iestādes vides fonda paveiktais 2023. gadā (9)</vt:lpstr>
      <vt:lpstr>Iestādes vides fonda paveiktais 2023. gadā (10)</vt:lpstr>
      <vt:lpstr>Iestādes vides fonda paveiktais 2023. gadā (11)</vt:lpstr>
      <vt:lpstr>Iestādes vides fonda paveiktais 2023. gadā (12)</vt:lpstr>
      <vt:lpstr>Iestādes vides fonda paveiktais 2023. gadā (13)</vt:lpstr>
      <vt:lpstr>Iestādes vides fonda paveiktais 2023. gadā (14)</vt:lpstr>
      <vt:lpstr>Iestādes vides fonda paveiktais 2023. gadā (15)</vt:lpstr>
      <vt:lpstr>Iestādes vides fonda paveiktais 2023. gadā (16)</vt:lpstr>
      <vt:lpstr>Iestādes paveiktie projekti 2023. gadā</vt:lpstr>
      <vt:lpstr>Iestādes paveiktie lielākie darbi   no NEKUSTAMĀ ĪPAŠUMA ATSAVINĀŠANAS REZULTĀTĀ Iegūtajiem Līdzekļiem 2023. gadā</vt:lpstr>
      <vt:lpstr>Attīstības prioritātes 2024. gadā  (1)</vt:lpstr>
      <vt:lpstr>Attīstības prioritātes 2024. gadā  (2)</vt:lpstr>
      <vt:lpstr>Attīstības prioritātes 2024. gadā  (3)</vt:lpstr>
      <vt:lpstr>Attīstības prioritātes 2024. gadā  (4)</vt:lpstr>
      <vt:lpstr>Attīstības prioritātes 2025.-2027.gadā (1)</vt:lpstr>
      <vt:lpstr>Attīstības prioritātes 2025.-2027.gadā (2)</vt:lpstr>
      <vt:lpstr>Dricānu apvienības pārvaldes vadība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Iestādes vides fonda paveiktais 2023. gadā (1)</dc:title>
  <dc:creator>Lietvede</dc:creator>
  <cp:lastModifiedBy>Darbinieks</cp:lastModifiedBy>
  <cp:revision>33</cp:revision>
  <dcterms:created xsi:type="dcterms:W3CDTF">2024-01-10T08:49:19Z</dcterms:created>
  <dcterms:modified xsi:type="dcterms:W3CDTF">2024-02-21T15:29:45Z</dcterms:modified>
</cp:coreProperties>
</file>