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57" r:id="rId6"/>
    <p:sldId id="261" r:id="rId7"/>
    <p:sldId id="262" r:id="rId8"/>
    <p:sldId id="263" r:id="rId9"/>
    <p:sldId id="264" r:id="rId10"/>
    <p:sldId id="276" r:id="rId11"/>
    <p:sldId id="268" r:id="rId12"/>
    <p:sldId id="267" r:id="rId13"/>
    <p:sldId id="266" r:id="rId14"/>
    <p:sldId id="270" r:id="rId15"/>
    <p:sldId id="269" r:id="rId16"/>
    <p:sldId id="271" r:id="rId17"/>
    <p:sldId id="265"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1227A-F7B8-4FBC-AF60-938219F632DC}" v="3" dt="2026-01-20T12:56:09.885"/>
    <p1510:client id="{82E00EEE-9E15-4045-96B8-4F31E46B8BE4}" v="67" dt="2026-01-20T11:56:27.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03EC7-7762-4700-8382-208221A5EACE}"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7A972800-7857-49C6-920C-E3F8ED379342}">
      <dgm:prSet/>
      <dgm:spPr/>
      <dgm:t>
        <a:bodyPr/>
        <a:lstStyle/>
        <a:p>
          <a:r>
            <a:rPr lang="lv-LV"/>
            <a:t>Aktība dalība līdzdalības budžeta ideju radīšanā.</a:t>
          </a:r>
          <a:endParaRPr lang="en-US"/>
        </a:p>
      </dgm:t>
    </dgm:pt>
    <dgm:pt modelId="{ABDBA3A1-FC47-4EF8-BE12-98B4FF1430D2}" type="parTrans" cxnId="{F1B81442-113B-44B6-B823-C5CCF96BAF54}">
      <dgm:prSet/>
      <dgm:spPr/>
      <dgm:t>
        <a:bodyPr/>
        <a:lstStyle/>
        <a:p>
          <a:endParaRPr lang="en-US"/>
        </a:p>
      </dgm:t>
    </dgm:pt>
    <dgm:pt modelId="{0A58451F-266E-4A8D-A4E5-21D19BCD52AB}" type="sibTrans" cxnId="{F1B81442-113B-44B6-B823-C5CCF96BAF54}">
      <dgm:prSet/>
      <dgm:spPr/>
      <dgm:t>
        <a:bodyPr/>
        <a:lstStyle/>
        <a:p>
          <a:endParaRPr lang="en-US"/>
        </a:p>
      </dgm:t>
    </dgm:pt>
    <dgm:pt modelId="{955A513A-DCB7-48D9-B6E6-74839AAC2589}">
      <dgm:prSet/>
      <dgm:spPr/>
      <dgm:t>
        <a:bodyPr/>
        <a:lstStyle/>
        <a:p>
          <a:r>
            <a:rPr lang="lv-LV"/>
            <a:t>Viļānu pilsētas iedzīvotāju padomes pārvēlēšanas 2026.gada decembrī- 2027.gada janvārī.</a:t>
          </a:r>
          <a:endParaRPr lang="en-US"/>
        </a:p>
      </dgm:t>
    </dgm:pt>
    <dgm:pt modelId="{F5E301F0-18DD-46BC-B869-13D2144D9E63}" type="parTrans" cxnId="{A44FEB44-2BD3-416E-9DDD-B67633700BFB}">
      <dgm:prSet/>
      <dgm:spPr/>
      <dgm:t>
        <a:bodyPr/>
        <a:lstStyle/>
        <a:p>
          <a:endParaRPr lang="en-US"/>
        </a:p>
      </dgm:t>
    </dgm:pt>
    <dgm:pt modelId="{26AC4A6E-F3FB-431C-8BCD-72E0C3E1A54F}" type="sibTrans" cxnId="{A44FEB44-2BD3-416E-9DDD-B67633700BFB}">
      <dgm:prSet/>
      <dgm:spPr/>
      <dgm:t>
        <a:bodyPr/>
        <a:lstStyle/>
        <a:p>
          <a:endParaRPr lang="en-US"/>
        </a:p>
      </dgm:t>
    </dgm:pt>
    <dgm:pt modelId="{2B4E9E3B-804C-4F67-B07E-2AB16CA64965}">
      <dgm:prSet/>
      <dgm:spPr/>
      <dgm:t>
        <a:bodyPr/>
        <a:lstStyle/>
        <a:p>
          <a:r>
            <a:rPr lang="lv-LV"/>
            <a:t>Priekšdarbu veikšana Viļānu pilsētas 100-gades  svinībām 2028.gada 25.februārī</a:t>
          </a:r>
          <a:endParaRPr lang="en-US"/>
        </a:p>
      </dgm:t>
    </dgm:pt>
    <dgm:pt modelId="{E228AFAA-B1C4-46E3-9DB0-9EC13745B2BC}" type="parTrans" cxnId="{A8D50A4E-69CC-4A9E-8565-1ECBCAC5D789}">
      <dgm:prSet/>
      <dgm:spPr/>
      <dgm:t>
        <a:bodyPr/>
        <a:lstStyle/>
        <a:p>
          <a:endParaRPr lang="en-US"/>
        </a:p>
      </dgm:t>
    </dgm:pt>
    <dgm:pt modelId="{EC08F426-5B7E-4D52-833C-849DE20C4C5D}" type="sibTrans" cxnId="{A8D50A4E-69CC-4A9E-8565-1ECBCAC5D789}">
      <dgm:prSet/>
      <dgm:spPr/>
      <dgm:t>
        <a:bodyPr/>
        <a:lstStyle/>
        <a:p>
          <a:endParaRPr lang="en-US"/>
        </a:p>
      </dgm:t>
    </dgm:pt>
    <dgm:pt modelId="{94C703DB-B973-4A00-944D-06E9827CFDF5}" type="pres">
      <dgm:prSet presAssocID="{76203EC7-7762-4700-8382-208221A5EACE}" presName="hierChild1" presStyleCnt="0">
        <dgm:presLayoutVars>
          <dgm:chPref val="1"/>
          <dgm:dir/>
          <dgm:animOne val="branch"/>
          <dgm:animLvl val="lvl"/>
          <dgm:resizeHandles/>
        </dgm:presLayoutVars>
      </dgm:prSet>
      <dgm:spPr/>
    </dgm:pt>
    <dgm:pt modelId="{DA1091EF-3E4C-4D98-8098-E936B6ED79ED}" type="pres">
      <dgm:prSet presAssocID="{7A972800-7857-49C6-920C-E3F8ED379342}" presName="hierRoot1" presStyleCnt="0"/>
      <dgm:spPr/>
    </dgm:pt>
    <dgm:pt modelId="{8B4E3723-2CE4-4BDA-81D7-AC7059DF9E42}" type="pres">
      <dgm:prSet presAssocID="{7A972800-7857-49C6-920C-E3F8ED379342}" presName="composite" presStyleCnt="0"/>
      <dgm:spPr/>
    </dgm:pt>
    <dgm:pt modelId="{E5547129-C720-455E-A797-48A26EB6D2F8}" type="pres">
      <dgm:prSet presAssocID="{7A972800-7857-49C6-920C-E3F8ED379342}" presName="background" presStyleLbl="node0" presStyleIdx="0" presStyleCnt="3"/>
      <dgm:spPr/>
    </dgm:pt>
    <dgm:pt modelId="{4C571ED4-9DA4-4E3B-99A7-1797DCA046E9}" type="pres">
      <dgm:prSet presAssocID="{7A972800-7857-49C6-920C-E3F8ED379342}" presName="text" presStyleLbl="fgAcc0" presStyleIdx="0" presStyleCnt="3">
        <dgm:presLayoutVars>
          <dgm:chPref val="3"/>
        </dgm:presLayoutVars>
      </dgm:prSet>
      <dgm:spPr/>
    </dgm:pt>
    <dgm:pt modelId="{E9AB3571-1848-48D9-B0D2-231A5AE9F226}" type="pres">
      <dgm:prSet presAssocID="{7A972800-7857-49C6-920C-E3F8ED379342}" presName="hierChild2" presStyleCnt="0"/>
      <dgm:spPr/>
    </dgm:pt>
    <dgm:pt modelId="{CF5DDDE5-2A11-4DA5-A969-BDCFBDCA6104}" type="pres">
      <dgm:prSet presAssocID="{955A513A-DCB7-48D9-B6E6-74839AAC2589}" presName="hierRoot1" presStyleCnt="0"/>
      <dgm:spPr/>
    </dgm:pt>
    <dgm:pt modelId="{28C83628-1029-4399-A2AB-7519F0BF6055}" type="pres">
      <dgm:prSet presAssocID="{955A513A-DCB7-48D9-B6E6-74839AAC2589}" presName="composite" presStyleCnt="0"/>
      <dgm:spPr/>
    </dgm:pt>
    <dgm:pt modelId="{31A89721-B5F3-4020-AC5D-1631356DAFEB}" type="pres">
      <dgm:prSet presAssocID="{955A513A-DCB7-48D9-B6E6-74839AAC2589}" presName="background" presStyleLbl="node0" presStyleIdx="1" presStyleCnt="3"/>
      <dgm:spPr/>
    </dgm:pt>
    <dgm:pt modelId="{D6E431B8-ECA7-4C27-AE0B-9BFA5EAC8D90}" type="pres">
      <dgm:prSet presAssocID="{955A513A-DCB7-48D9-B6E6-74839AAC2589}" presName="text" presStyleLbl="fgAcc0" presStyleIdx="1" presStyleCnt="3">
        <dgm:presLayoutVars>
          <dgm:chPref val="3"/>
        </dgm:presLayoutVars>
      </dgm:prSet>
      <dgm:spPr/>
    </dgm:pt>
    <dgm:pt modelId="{0D51E306-F702-43CD-B2DF-E7296E471A10}" type="pres">
      <dgm:prSet presAssocID="{955A513A-DCB7-48D9-B6E6-74839AAC2589}" presName="hierChild2" presStyleCnt="0"/>
      <dgm:spPr/>
    </dgm:pt>
    <dgm:pt modelId="{8953C8EE-141B-4511-9A23-DB0798B2F2C6}" type="pres">
      <dgm:prSet presAssocID="{2B4E9E3B-804C-4F67-B07E-2AB16CA64965}" presName="hierRoot1" presStyleCnt="0"/>
      <dgm:spPr/>
    </dgm:pt>
    <dgm:pt modelId="{3753E71B-AE87-4EEC-A44C-B1D08927F610}" type="pres">
      <dgm:prSet presAssocID="{2B4E9E3B-804C-4F67-B07E-2AB16CA64965}" presName="composite" presStyleCnt="0"/>
      <dgm:spPr/>
    </dgm:pt>
    <dgm:pt modelId="{1612A9C9-D5CE-4BD9-8D40-634917581C86}" type="pres">
      <dgm:prSet presAssocID="{2B4E9E3B-804C-4F67-B07E-2AB16CA64965}" presName="background" presStyleLbl="node0" presStyleIdx="2" presStyleCnt="3"/>
      <dgm:spPr/>
    </dgm:pt>
    <dgm:pt modelId="{2BE4A0CF-B194-45D2-AAE3-64A26228E177}" type="pres">
      <dgm:prSet presAssocID="{2B4E9E3B-804C-4F67-B07E-2AB16CA64965}" presName="text" presStyleLbl="fgAcc0" presStyleIdx="2" presStyleCnt="3">
        <dgm:presLayoutVars>
          <dgm:chPref val="3"/>
        </dgm:presLayoutVars>
      </dgm:prSet>
      <dgm:spPr/>
    </dgm:pt>
    <dgm:pt modelId="{19AF5F05-0D2E-48CA-9AE6-16484D1F549A}" type="pres">
      <dgm:prSet presAssocID="{2B4E9E3B-804C-4F67-B07E-2AB16CA64965}" presName="hierChild2" presStyleCnt="0"/>
      <dgm:spPr/>
    </dgm:pt>
  </dgm:ptLst>
  <dgm:cxnLst>
    <dgm:cxn modelId="{428CDE3B-4747-4BC9-A99B-249C8903CB40}" type="presOf" srcId="{955A513A-DCB7-48D9-B6E6-74839AAC2589}" destId="{D6E431B8-ECA7-4C27-AE0B-9BFA5EAC8D90}" srcOrd="0" destOrd="0" presId="urn:microsoft.com/office/officeart/2005/8/layout/hierarchy1"/>
    <dgm:cxn modelId="{65413961-84AF-4A9F-8848-51100D37F139}" type="presOf" srcId="{2B4E9E3B-804C-4F67-B07E-2AB16CA64965}" destId="{2BE4A0CF-B194-45D2-AAE3-64A26228E177}" srcOrd="0" destOrd="0" presId="urn:microsoft.com/office/officeart/2005/8/layout/hierarchy1"/>
    <dgm:cxn modelId="{F1B81442-113B-44B6-B823-C5CCF96BAF54}" srcId="{76203EC7-7762-4700-8382-208221A5EACE}" destId="{7A972800-7857-49C6-920C-E3F8ED379342}" srcOrd="0" destOrd="0" parTransId="{ABDBA3A1-FC47-4EF8-BE12-98B4FF1430D2}" sibTransId="{0A58451F-266E-4A8D-A4E5-21D19BCD52AB}"/>
    <dgm:cxn modelId="{A44FEB44-2BD3-416E-9DDD-B67633700BFB}" srcId="{76203EC7-7762-4700-8382-208221A5EACE}" destId="{955A513A-DCB7-48D9-B6E6-74839AAC2589}" srcOrd="1" destOrd="0" parTransId="{F5E301F0-18DD-46BC-B869-13D2144D9E63}" sibTransId="{26AC4A6E-F3FB-431C-8BCD-72E0C3E1A54F}"/>
    <dgm:cxn modelId="{A8D50A4E-69CC-4A9E-8565-1ECBCAC5D789}" srcId="{76203EC7-7762-4700-8382-208221A5EACE}" destId="{2B4E9E3B-804C-4F67-B07E-2AB16CA64965}" srcOrd="2" destOrd="0" parTransId="{E228AFAA-B1C4-46E3-9DB0-9EC13745B2BC}" sibTransId="{EC08F426-5B7E-4D52-833C-849DE20C4C5D}"/>
    <dgm:cxn modelId="{D76CEAA9-82D2-4707-AA90-A8201FD3F33A}" type="presOf" srcId="{7A972800-7857-49C6-920C-E3F8ED379342}" destId="{4C571ED4-9DA4-4E3B-99A7-1797DCA046E9}" srcOrd="0" destOrd="0" presId="urn:microsoft.com/office/officeart/2005/8/layout/hierarchy1"/>
    <dgm:cxn modelId="{37A88EC8-5327-4CC7-9D44-599CD10578FC}" type="presOf" srcId="{76203EC7-7762-4700-8382-208221A5EACE}" destId="{94C703DB-B973-4A00-944D-06E9827CFDF5}" srcOrd="0" destOrd="0" presId="urn:microsoft.com/office/officeart/2005/8/layout/hierarchy1"/>
    <dgm:cxn modelId="{0434449D-C03E-4A09-89C7-793548CEA41C}" type="presParOf" srcId="{94C703DB-B973-4A00-944D-06E9827CFDF5}" destId="{DA1091EF-3E4C-4D98-8098-E936B6ED79ED}" srcOrd="0" destOrd="0" presId="urn:microsoft.com/office/officeart/2005/8/layout/hierarchy1"/>
    <dgm:cxn modelId="{4A65EA5A-2B6E-4C01-AFEC-6609E9370CE0}" type="presParOf" srcId="{DA1091EF-3E4C-4D98-8098-E936B6ED79ED}" destId="{8B4E3723-2CE4-4BDA-81D7-AC7059DF9E42}" srcOrd="0" destOrd="0" presId="urn:microsoft.com/office/officeart/2005/8/layout/hierarchy1"/>
    <dgm:cxn modelId="{1D20B7D3-B8C3-4EB3-A14E-C3E91E42219B}" type="presParOf" srcId="{8B4E3723-2CE4-4BDA-81D7-AC7059DF9E42}" destId="{E5547129-C720-455E-A797-48A26EB6D2F8}" srcOrd="0" destOrd="0" presId="urn:microsoft.com/office/officeart/2005/8/layout/hierarchy1"/>
    <dgm:cxn modelId="{9A58E4F6-6ECD-4DFB-88F0-8F003CBA0944}" type="presParOf" srcId="{8B4E3723-2CE4-4BDA-81D7-AC7059DF9E42}" destId="{4C571ED4-9DA4-4E3B-99A7-1797DCA046E9}" srcOrd="1" destOrd="0" presId="urn:microsoft.com/office/officeart/2005/8/layout/hierarchy1"/>
    <dgm:cxn modelId="{4102732E-F8C0-4278-B9CE-056DD634EEA7}" type="presParOf" srcId="{DA1091EF-3E4C-4D98-8098-E936B6ED79ED}" destId="{E9AB3571-1848-48D9-B0D2-231A5AE9F226}" srcOrd="1" destOrd="0" presId="urn:microsoft.com/office/officeart/2005/8/layout/hierarchy1"/>
    <dgm:cxn modelId="{7395D7A5-AEA6-48B9-B053-8206F39CCF20}" type="presParOf" srcId="{94C703DB-B973-4A00-944D-06E9827CFDF5}" destId="{CF5DDDE5-2A11-4DA5-A969-BDCFBDCA6104}" srcOrd="1" destOrd="0" presId="urn:microsoft.com/office/officeart/2005/8/layout/hierarchy1"/>
    <dgm:cxn modelId="{FB48A4CE-D64B-4D7B-95B5-A4093F0DF073}" type="presParOf" srcId="{CF5DDDE5-2A11-4DA5-A969-BDCFBDCA6104}" destId="{28C83628-1029-4399-A2AB-7519F0BF6055}" srcOrd="0" destOrd="0" presId="urn:microsoft.com/office/officeart/2005/8/layout/hierarchy1"/>
    <dgm:cxn modelId="{E2F72575-00BE-4750-9867-9DBEC491E4A2}" type="presParOf" srcId="{28C83628-1029-4399-A2AB-7519F0BF6055}" destId="{31A89721-B5F3-4020-AC5D-1631356DAFEB}" srcOrd="0" destOrd="0" presId="urn:microsoft.com/office/officeart/2005/8/layout/hierarchy1"/>
    <dgm:cxn modelId="{6236EA0A-C41C-422D-96CD-46C6D6EDBE96}" type="presParOf" srcId="{28C83628-1029-4399-A2AB-7519F0BF6055}" destId="{D6E431B8-ECA7-4C27-AE0B-9BFA5EAC8D90}" srcOrd="1" destOrd="0" presId="urn:microsoft.com/office/officeart/2005/8/layout/hierarchy1"/>
    <dgm:cxn modelId="{D4D6EC6A-68AE-4249-A74B-1219F7908EB5}" type="presParOf" srcId="{CF5DDDE5-2A11-4DA5-A969-BDCFBDCA6104}" destId="{0D51E306-F702-43CD-B2DF-E7296E471A10}" srcOrd="1" destOrd="0" presId="urn:microsoft.com/office/officeart/2005/8/layout/hierarchy1"/>
    <dgm:cxn modelId="{7A839179-3C76-4352-9BFC-E2FF117FE978}" type="presParOf" srcId="{94C703DB-B973-4A00-944D-06E9827CFDF5}" destId="{8953C8EE-141B-4511-9A23-DB0798B2F2C6}" srcOrd="2" destOrd="0" presId="urn:microsoft.com/office/officeart/2005/8/layout/hierarchy1"/>
    <dgm:cxn modelId="{B481830B-3824-4BBA-BBCC-53F1D6228DDC}" type="presParOf" srcId="{8953C8EE-141B-4511-9A23-DB0798B2F2C6}" destId="{3753E71B-AE87-4EEC-A44C-B1D08927F610}" srcOrd="0" destOrd="0" presId="urn:microsoft.com/office/officeart/2005/8/layout/hierarchy1"/>
    <dgm:cxn modelId="{86BDAB08-F780-49CE-9ED7-C2EC3F2E4635}" type="presParOf" srcId="{3753E71B-AE87-4EEC-A44C-B1D08927F610}" destId="{1612A9C9-D5CE-4BD9-8D40-634917581C86}" srcOrd="0" destOrd="0" presId="urn:microsoft.com/office/officeart/2005/8/layout/hierarchy1"/>
    <dgm:cxn modelId="{71EDEFD2-3D57-4570-A3CA-E040D1726E79}" type="presParOf" srcId="{3753E71B-AE87-4EEC-A44C-B1D08927F610}" destId="{2BE4A0CF-B194-45D2-AAE3-64A26228E177}" srcOrd="1" destOrd="0" presId="urn:microsoft.com/office/officeart/2005/8/layout/hierarchy1"/>
    <dgm:cxn modelId="{CC756243-B436-439D-9EB6-0A29BE38AC1C}" type="presParOf" srcId="{8953C8EE-141B-4511-9A23-DB0798B2F2C6}" destId="{19AF5F05-0D2E-48CA-9AE6-16484D1F549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47129-C720-455E-A797-48A26EB6D2F8}">
      <dsp:nvSpPr>
        <dsp:cNvPr id="0" name=""/>
        <dsp:cNvSpPr/>
      </dsp:nvSpPr>
      <dsp:spPr>
        <a:xfrm>
          <a:off x="0" y="524133"/>
          <a:ext cx="2918936" cy="185352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71ED4-9DA4-4E3B-99A7-1797DCA046E9}">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a:t>Aktība dalība līdzdalības budžeta ideju radīšanā.</a:t>
          </a:r>
          <a:endParaRPr lang="en-US" sz="2200" kern="1200"/>
        </a:p>
      </dsp:txBody>
      <dsp:txXfrm>
        <a:off x="378614" y="886531"/>
        <a:ext cx="2810360" cy="1744948"/>
      </dsp:txXfrm>
    </dsp:sp>
    <dsp:sp modelId="{31A89721-B5F3-4020-AC5D-1631356DAFEB}">
      <dsp:nvSpPr>
        <dsp:cNvPr id="0" name=""/>
        <dsp:cNvSpPr/>
      </dsp:nvSpPr>
      <dsp:spPr>
        <a:xfrm>
          <a:off x="3567588" y="524133"/>
          <a:ext cx="2918936" cy="185352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431B8-ECA7-4C27-AE0B-9BFA5EAC8D90}">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a:t>Viļānu pilsētas iedzīvotāju padomes pārvēlēšanas 2026.gada decembrī- 2027.gada janvārī.</a:t>
          </a:r>
          <a:endParaRPr lang="en-US" sz="2200" kern="1200"/>
        </a:p>
      </dsp:txBody>
      <dsp:txXfrm>
        <a:off x="3946203" y="886531"/>
        <a:ext cx="2810360" cy="1744948"/>
      </dsp:txXfrm>
    </dsp:sp>
    <dsp:sp modelId="{1612A9C9-D5CE-4BD9-8D40-634917581C86}">
      <dsp:nvSpPr>
        <dsp:cNvPr id="0" name=""/>
        <dsp:cNvSpPr/>
      </dsp:nvSpPr>
      <dsp:spPr>
        <a:xfrm>
          <a:off x="7135177" y="524133"/>
          <a:ext cx="2918936" cy="185352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4A0CF-B194-45D2-AAE3-64A26228E177}">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a:t>Priekšdarbu veikšana Viļānu pilsētas 100-gades  svinībām 2028.gada 25.februārī</a:t>
          </a:r>
          <a:endParaRPr lang="en-US" sz="2200" kern="1200"/>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5745-6D4F-E3A4-2BF0-398ADF44CD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3E2DD3A-AFAB-03FA-A4BF-C7F7B773C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B5E5A1-AB38-321B-67B8-BFBC9FDEA01E}"/>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5" name="Footer Placeholder 4">
            <a:extLst>
              <a:ext uri="{FF2B5EF4-FFF2-40B4-BE49-F238E27FC236}">
                <a16:creationId xmlns:a16="http://schemas.microsoft.com/office/drawing/2014/main" id="{FA56E756-5FAC-A4D1-7BB4-8C5F69153A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5DF29-50B4-5CB6-4D10-2C06723112EE}"/>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79371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0116-D32A-2798-5D9C-768102FB12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AF946B-312E-2440-036B-C411D2AC0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727436-4155-98BF-A217-1E220FE69F4A}"/>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5" name="Footer Placeholder 4">
            <a:extLst>
              <a:ext uri="{FF2B5EF4-FFF2-40B4-BE49-F238E27FC236}">
                <a16:creationId xmlns:a16="http://schemas.microsoft.com/office/drawing/2014/main" id="{8C7ED8C2-8EA0-C782-12F5-EFAC460100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B60F2B-B83E-F900-FDE7-80A9CFE0B94D}"/>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2299549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DAE0B-42CD-8938-D6E6-D0195D7FF6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F978DD-AB5D-4C10-41BE-2E885E9818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7380D-88F6-1E87-CC35-53DF1A929578}"/>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5" name="Footer Placeholder 4">
            <a:extLst>
              <a:ext uri="{FF2B5EF4-FFF2-40B4-BE49-F238E27FC236}">
                <a16:creationId xmlns:a16="http://schemas.microsoft.com/office/drawing/2014/main" id="{9F132363-F3B8-01F5-5E94-E1C31B6A12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49F5D-DCFA-B004-36D2-11C3D147044A}"/>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222480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703E-EECB-4628-0965-2DAA1F6353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87BC5E-2DD9-A45F-FAA7-4ED82891C0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18F2A2-E047-7D4C-7578-04E266FF1F73}"/>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5" name="Footer Placeholder 4">
            <a:extLst>
              <a:ext uri="{FF2B5EF4-FFF2-40B4-BE49-F238E27FC236}">
                <a16:creationId xmlns:a16="http://schemas.microsoft.com/office/drawing/2014/main" id="{05F26C0E-690E-EC73-873F-A14BB0DDB4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13BDF0-1D1A-FE9D-2621-B08CF4929E91}"/>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163704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4927-6F55-82BD-51C2-4FD5B41A0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DC99D5-9EDB-036B-97D7-7F4EDF3B61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B1D715-A190-43B8-6A96-8BDB1678BA17}"/>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5" name="Footer Placeholder 4">
            <a:extLst>
              <a:ext uri="{FF2B5EF4-FFF2-40B4-BE49-F238E27FC236}">
                <a16:creationId xmlns:a16="http://schemas.microsoft.com/office/drawing/2014/main" id="{E7BCDCEB-E948-FDEE-F3E6-AD0AA1163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D10812-9F04-29D1-DE19-214CBE3F0A8D}"/>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356262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168A-3616-EBFA-33BC-3537E267D0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F81630-2D63-82D6-734D-2CC3851636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79AB2F-5B48-FF42-0883-7C3E41488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E67A6E-2C4B-4135-5B0D-BD85ED8558BF}"/>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6" name="Footer Placeholder 5">
            <a:extLst>
              <a:ext uri="{FF2B5EF4-FFF2-40B4-BE49-F238E27FC236}">
                <a16:creationId xmlns:a16="http://schemas.microsoft.com/office/drawing/2014/main" id="{FFF3A384-EC71-2AE8-B53A-B1A1B78062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C9D009-EE8C-F1E3-8BE3-149A725665E7}"/>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109243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7D9D-547D-A7D0-7F7E-B7D8195742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F8B3F6-61A7-4325-2623-786AB250F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72A527-FFE3-8844-1E67-E6A33A7439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9547E-5A4B-589C-C6AF-3467E5918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5D9828-4F2F-6767-C391-FF8C95A65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474132-482F-A51B-6FC5-D67D8AC12401}"/>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8" name="Footer Placeholder 7">
            <a:extLst>
              <a:ext uri="{FF2B5EF4-FFF2-40B4-BE49-F238E27FC236}">
                <a16:creationId xmlns:a16="http://schemas.microsoft.com/office/drawing/2014/main" id="{A74A3F5C-8F25-47E1-F5F7-7764458C2E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6BA208-9911-7509-AEB0-CF2BB4269C7E}"/>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191592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8E0C-6D35-2A03-CF3F-53DC48997D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7239AB-1FC6-23D1-A75C-F63A838E50DB}"/>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4" name="Footer Placeholder 3">
            <a:extLst>
              <a:ext uri="{FF2B5EF4-FFF2-40B4-BE49-F238E27FC236}">
                <a16:creationId xmlns:a16="http://schemas.microsoft.com/office/drawing/2014/main" id="{A350D14D-30E3-560E-C694-ECA1C02174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3AF113-8718-A56E-25CD-2A6DDB5F942C}"/>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142616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7DEF2-5BF2-66EE-C006-B576F1736B2B}"/>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3" name="Footer Placeholder 2">
            <a:extLst>
              <a:ext uri="{FF2B5EF4-FFF2-40B4-BE49-F238E27FC236}">
                <a16:creationId xmlns:a16="http://schemas.microsoft.com/office/drawing/2014/main" id="{F47A95CD-A531-EDB8-A00A-F131857D1B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83C013-740B-E68D-3757-29B2A20E54AC}"/>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187716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1408-7AA4-66BC-064E-938CE53D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8DB4A8-BA89-FBC7-78EF-03658890E4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5C05C0-95B8-3D85-F49D-15260C968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E2824-A997-7201-3E8A-BD8DF5C3A31E}"/>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6" name="Footer Placeholder 5">
            <a:extLst>
              <a:ext uri="{FF2B5EF4-FFF2-40B4-BE49-F238E27FC236}">
                <a16:creationId xmlns:a16="http://schemas.microsoft.com/office/drawing/2014/main" id="{E2B00964-F26E-FEC4-EC79-AC931AF98A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214712-A018-E82C-D56D-51821EA97B04}"/>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211743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012F-479B-456C-DC2C-672EC12B7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4760EC-07D7-019B-AA43-20E093230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9B72B1-F676-2EEE-E175-1E7555577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0B633-0931-C0BB-2D8B-05FC5370BAE2}"/>
              </a:ext>
            </a:extLst>
          </p:cNvPr>
          <p:cNvSpPr>
            <a:spLocks noGrp="1"/>
          </p:cNvSpPr>
          <p:nvPr>
            <p:ph type="dt" sz="half" idx="10"/>
          </p:nvPr>
        </p:nvSpPr>
        <p:spPr/>
        <p:txBody>
          <a:bodyPr/>
          <a:lstStyle/>
          <a:p>
            <a:fld id="{4F7ECF8C-F1F0-4964-80ED-635D4F6FC81D}" type="datetimeFigureOut">
              <a:rPr lang="en-GB" smtClean="0"/>
              <a:t>27/01/2026</a:t>
            </a:fld>
            <a:endParaRPr lang="en-GB"/>
          </a:p>
        </p:txBody>
      </p:sp>
      <p:sp>
        <p:nvSpPr>
          <p:cNvPr id="6" name="Footer Placeholder 5">
            <a:extLst>
              <a:ext uri="{FF2B5EF4-FFF2-40B4-BE49-F238E27FC236}">
                <a16:creationId xmlns:a16="http://schemas.microsoft.com/office/drawing/2014/main" id="{382118B9-8E26-2209-4965-F68B51417D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9571FC-46BD-3A1A-F71A-9436C73646DE}"/>
              </a:ext>
            </a:extLst>
          </p:cNvPr>
          <p:cNvSpPr>
            <a:spLocks noGrp="1"/>
          </p:cNvSpPr>
          <p:nvPr>
            <p:ph type="sldNum" sz="quarter" idx="12"/>
          </p:nvPr>
        </p:nvSpPr>
        <p:spPr/>
        <p:txBody>
          <a:bodyPr/>
          <a:lstStyle/>
          <a:p>
            <a:fld id="{B3AA2890-0239-4750-81F9-CC07F9B69E2F}" type="slidenum">
              <a:rPr lang="en-GB" smtClean="0"/>
              <a:t>‹#›</a:t>
            </a:fld>
            <a:endParaRPr lang="en-GB"/>
          </a:p>
        </p:txBody>
      </p:sp>
    </p:spTree>
    <p:extLst>
      <p:ext uri="{BB962C8B-B14F-4D97-AF65-F5344CB8AC3E}">
        <p14:creationId xmlns:p14="http://schemas.microsoft.com/office/powerpoint/2010/main" val="341225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E6E94-0E47-D7AF-0051-80F01481E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2D8B01-B80A-6D41-C3C7-E9F7811DB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54801F-9B67-7535-8D07-4D7EFC7CE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7ECF8C-F1F0-4964-80ED-635D4F6FC81D}" type="datetimeFigureOut">
              <a:rPr lang="en-GB" smtClean="0"/>
              <a:t>27/01/2026</a:t>
            </a:fld>
            <a:endParaRPr lang="en-GB"/>
          </a:p>
        </p:txBody>
      </p:sp>
      <p:sp>
        <p:nvSpPr>
          <p:cNvPr id="5" name="Footer Placeholder 4">
            <a:extLst>
              <a:ext uri="{FF2B5EF4-FFF2-40B4-BE49-F238E27FC236}">
                <a16:creationId xmlns:a16="http://schemas.microsoft.com/office/drawing/2014/main" id="{0D99D810-C6FE-93B6-8E65-C79C55DE47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A86CD1B-A3A9-82E2-2928-71F96684E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AA2890-0239-4750-81F9-CC07F9B69E2F}" type="slidenum">
              <a:rPr lang="en-GB" smtClean="0"/>
              <a:t>‹#›</a:t>
            </a:fld>
            <a:endParaRPr lang="en-GB"/>
          </a:p>
        </p:txBody>
      </p:sp>
    </p:spTree>
    <p:extLst>
      <p:ext uri="{BB962C8B-B14F-4D97-AF65-F5344CB8AC3E}">
        <p14:creationId xmlns:p14="http://schemas.microsoft.com/office/powerpoint/2010/main" val="1593972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C88281-80EA-416B-07BA-C179A88B2ECF}"/>
              </a:ext>
            </a:extLst>
          </p:cNvPr>
          <p:cNvSpPr>
            <a:spLocks noGrp="1"/>
          </p:cNvSpPr>
          <p:nvPr>
            <p:ph type="ctrTitle"/>
          </p:nvPr>
        </p:nvSpPr>
        <p:spPr>
          <a:xfrm>
            <a:off x="1524000" y="1293338"/>
            <a:ext cx="9144000" cy="3274592"/>
          </a:xfrm>
        </p:spPr>
        <p:txBody>
          <a:bodyPr anchor="ctr">
            <a:normAutofit/>
          </a:bodyPr>
          <a:lstStyle/>
          <a:p>
            <a:r>
              <a:rPr lang="lv-LV" sz="6700" dirty="0"/>
              <a:t>Viļānu pilsētas Iedzīvotāju padomes darbības pārskats. 2025.gads</a:t>
            </a:r>
            <a:endParaRPr lang="en-GB" sz="6700" dirty="0"/>
          </a:p>
        </p:txBody>
      </p:sp>
      <p:sp>
        <p:nvSpPr>
          <p:cNvPr id="3" name="Subtitle 2">
            <a:extLst>
              <a:ext uri="{FF2B5EF4-FFF2-40B4-BE49-F238E27FC236}">
                <a16:creationId xmlns:a16="http://schemas.microsoft.com/office/drawing/2014/main" id="{F658A269-7FDC-7C91-3C62-3EDE94124239}"/>
              </a:ext>
            </a:extLst>
          </p:cNvPr>
          <p:cNvSpPr>
            <a:spLocks noGrp="1"/>
          </p:cNvSpPr>
          <p:nvPr>
            <p:ph type="subTitle" idx="1"/>
          </p:nvPr>
        </p:nvSpPr>
        <p:spPr>
          <a:xfrm>
            <a:off x="1524000" y="5514052"/>
            <a:ext cx="9144000" cy="651910"/>
          </a:xfrm>
        </p:spPr>
        <p:txBody>
          <a:bodyPr anchor="ctr">
            <a:normAutofit/>
          </a:bodyPr>
          <a:lstStyle/>
          <a:p>
            <a:endParaRPr lang="en-GB" dirty="0"/>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5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CE38F6D-B8D6-37E0-F1EB-78AC8997EEC1}"/>
              </a:ext>
            </a:extLst>
          </p:cNvPr>
          <p:cNvPicPr>
            <a:picLocks noChangeAspect="1"/>
          </p:cNvPicPr>
          <p:nvPr/>
        </p:nvPicPr>
        <p:blipFill>
          <a:blip r:embed="rId2">
            <a:extLst>
              <a:ext uri="{28A0092B-C50C-407E-A947-70E740481C1C}">
                <a14:useLocalDpi xmlns:a14="http://schemas.microsoft.com/office/drawing/2010/main" val="0"/>
              </a:ext>
            </a:extLst>
          </a:blip>
          <a:srcRect l="19400"/>
          <a:stretch>
            <a:fillRect/>
          </a:stretch>
        </p:blipFill>
        <p:spPr>
          <a:xfrm>
            <a:off x="-1" y="10"/>
            <a:ext cx="7370057" cy="6857990"/>
          </a:xfrm>
          <a:prstGeom prst="rect">
            <a:avLst/>
          </a:prstGeom>
        </p:spPr>
      </p:pic>
      <p:pic>
        <p:nvPicPr>
          <p:cNvPr id="7" name="Picture 6">
            <a:extLst>
              <a:ext uri="{FF2B5EF4-FFF2-40B4-BE49-F238E27FC236}">
                <a16:creationId xmlns:a16="http://schemas.microsoft.com/office/drawing/2014/main" id="{5F1A9A76-DD0C-0B3C-0C43-23F482FDF2C6}"/>
              </a:ext>
            </a:extLst>
          </p:cNvPr>
          <p:cNvPicPr>
            <a:picLocks noChangeAspect="1"/>
          </p:cNvPicPr>
          <p:nvPr/>
        </p:nvPicPr>
        <p:blipFill>
          <a:blip r:embed="rId3">
            <a:extLst>
              <a:ext uri="{28A0092B-C50C-407E-A947-70E740481C1C}">
                <a14:useLocalDpi xmlns:a14="http://schemas.microsoft.com/office/drawing/2010/main" val="0"/>
              </a:ext>
            </a:extLst>
          </a:blip>
          <a:srcRect r="-3" b="4186"/>
          <a:stretch>
            <a:fillRect/>
          </a:stretch>
        </p:blipFill>
        <p:spPr>
          <a:xfrm>
            <a:off x="7534656" y="1"/>
            <a:ext cx="4657344" cy="3346704"/>
          </a:xfrm>
          <a:prstGeom prst="rect">
            <a:avLst/>
          </a:prstGeom>
        </p:spPr>
      </p:pic>
      <p:pic>
        <p:nvPicPr>
          <p:cNvPr id="3" name="Picture 2">
            <a:extLst>
              <a:ext uri="{FF2B5EF4-FFF2-40B4-BE49-F238E27FC236}">
                <a16:creationId xmlns:a16="http://schemas.microsoft.com/office/drawing/2014/main" id="{5368BAD0-84B3-0E08-27EB-79570F4BC2F8}"/>
              </a:ext>
            </a:extLst>
          </p:cNvPr>
          <p:cNvPicPr>
            <a:picLocks noChangeAspect="1"/>
          </p:cNvPicPr>
          <p:nvPr/>
        </p:nvPicPr>
        <p:blipFill>
          <a:blip r:embed="rId4">
            <a:extLst>
              <a:ext uri="{28A0092B-C50C-407E-A947-70E740481C1C}">
                <a14:useLocalDpi xmlns:a14="http://schemas.microsoft.com/office/drawing/2010/main" val="0"/>
              </a:ext>
            </a:extLst>
          </a:blip>
          <a:srcRect r="7106" b="-4"/>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314427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50" name="Picture 6" descr="Fotoattēla apraksts nav pieejams.">
            <a:extLst>
              <a:ext uri="{FF2B5EF4-FFF2-40B4-BE49-F238E27FC236}">
                <a16:creationId xmlns:a16="http://schemas.microsoft.com/office/drawing/2014/main" id="{58896641-D913-D2D1-CB90-15172186C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99" r="2156" b="2"/>
          <a:stretch>
            <a:fillRect/>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toattēla apraksts nav pieejams.">
            <a:extLst>
              <a:ext uri="{FF2B5EF4-FFF2-40B4-BE49-F238E27FC236}">
                <a16:creationId xmlns:a16="http://schemas.microsoft.com/office/drawing/2014/main" id="{5C641935-CFF8-E427-E3CC-94654E53D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077" r="2" b="40943"/>
          <a:stretch>
            <a:fillRect/>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toattēlā varētu būt koks">
            <a:extLst>
              <a:ext uri="{FF2B5EF4-FFF2-40B4-BE49-F238E27FC236}">
                <a16:creationId xmlns:a16="http://schemas.microsoft.com/office/drawing/2014/main" id="{6AB3B86B-2F96-3D93-BC15-74E4082A6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069" b="33821"/>
          <a:stretch>
            <a:fillRect/>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2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6" name="Picture 6" descr="Fotoattēlā varētu būt tekstā redzams 15. 17.00 NOVEMBRI Vilãnu kultüras namă Jopi stipra, sinds Bronislavai Martuževai 100 Aktrise Baiba Broka Solistes leva Parša, Agate Grinhofa Kokle Laima Jansone Klavieres Edgars Tomševics Vijole Indulis Cintinš Cells Ainărs Paukšens Akordeons Valdis Zilveris VEF Kultüras pils sieviešu koris DZINTARS Dirigente Aira Birzina Programmã: B. Martuževas dzeja un müzika, Jančevska, Zilvera, A. Maskata un M. Brauna müzika leejas maksa: EUR Biletes varés iegãdäties norises vietă pirms pasäkuma កសដងែង Lpret DZINTARS KIEVIMEN IEVIBEECONIS CORIE CONIE REZEKNES NOVADS aKAAH 9202">
            <a:extLst>
              <a:ext uri="{FF2B5EF4-FFF2-40B4-BE49-F238E27FC236}">
                <a16:creationId xmlns:a16="http://schemas.microsoft.com/office/drawing/2014/main" id="{DBC152D1-A7AB-8FD7-3A4E-B9867B8A1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24" r="3" b="3"/>
          <a:stretch>
            <a:fillRect/>
          </a:stretch>
        </p:blipFill>
        <p:spPr bwMode="auto">
          <a:xfrm>
            <a:off x="321734" y="557189"/>
            <a:ext cx="4276956" cy="57436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toattēlā varētu būt vijole, arfa un flauta">
            <a:extLst>
              <a:ext uri="{FF2B5EF4-FFF2-40B4-BE49-F238E27FC236}">
                <a16:creationId xmlns:a16="http://schemas.microsoft.com/office/drawing/2014/main" id="{115A452E-1E23-806F-0ED3-30F63099E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316" b="-2"/>
          <a:stretch>
            <a:fillRect/>
          </a:stretch>
        </p:blipFill>
        <p:spPr bwMode="auto">
          <a:xfrm>
            <a:off x="4772525" y="557189"/>
            <a:ext cx="7097742" cy="574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8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2" name="Rectangle 411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Fotoattēlā varētu būt galds un teksts">
            <a:extLst>
              <a:ext uri="{FF2B5EF4-FFF2-40B4-BE49-F238E27FC236}">
                <a16:creationId xmlns:a16="http://schemas.microsoft.com/office/drawing/2014/main" id="{60D66B31-2A7A-8471-F67B-FF58DE6D2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58" r="2" b="31651"/>
          <a:stretch>
            <a:fillRect/>
          </a:stretch>
        </p:blipFill>
        <p:spPr bwMode="auto">
          <a:xfrm>
            <a:off x="192526" y="550518"/>
            <a:ext cx="5799477" cy="27834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otoattēlā varētu būt arfa, klarnete, flauta, vijole, oboja un tekstā redzams 29.11.2025.PL.11.00 29. 29.11.2025. PL. 11.00 VILANU KULTÜRAS ULTURASNAMS NAMS REZEKNES NOVADA IEDZIVOTÄJU PADOMJ UN KOPIENU UNKOPIENUFORUMS FORUMS REZEKNES 脇活 時器 NOVADS 는 2027">
            <a:extLst>
              <a:ext uri="{FF2B5EF4-FFF2-40B4-BE49-F238E27FC236}">
                <a16:creationId xmlns:a16="http://schemas.microsoft.com/office/drawing/2014/main" id="{BBFF735F-5FFF-62E2-3219-ECE25F1F6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58" r="-3" b="31319"/>
          <a:stretch>
            <a:fillRect/>
          </a:stretch>
        </p:blipFill>
        <p:spPr bwMode="auto">
          <a:xfrm>
            <a:off x="6191622" y="550517"/>
            <a:ext cx="5796945" cy="27834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otoattēlā varētu būt tekstā redzams 29. 1.2025. 29.11.2025.PL.11.00 PL. 11.00 RÈZEKNESNOVADA VILANUKULTÜRASNAMS VILANU KULTURAS NAMS REZEKNES NOVADA ZIVOTAJUPADOMJU ZIVOTAJU PADOMJU COPIENUFORUMS OPIENU FORUMS RẼZEKNES MN NOVADS 4">
            <a:extLst>
              <a:ext uri="{FF2B5EF4-FFF2-40B4-BE49-F238E27FC236}">
                <a16:creationId xmlns:a16="http://schemas.microsoft.com/office/drawing/2014/main" id="{EA2EB6B6-A3DB-6D40-1402-DD82E811B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871" r="2" b="49015"/>
          <a:stretch>
            <a:fillRect/>
          </a:stretch>
        </p:blipFill>
        <p:spPr bwMode="auto">
          <a:xfrm>
            <a:off x="196714" y="3514856"/>
            <a:ext cx="5799477" cy="27926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otoattēla apraksts nav pieejams.">
            <a:extLst>
              <a:ext uri="{FF2B5EF4-FFF2-40B4-BE49-F238E27FC236}">
                <a16:creationId xmlns:a16="http://schemas.microsoft.com/office/drawing/2014/main" id="{6C1A0D93-CFA3-BF1C-B1D9-8E147BEA6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81" r="-3" b="28685"/>
          <a:stretch>
            <a:fillRect/>
          </a:stretch>
        </p:blipFill>
        <p:spPr bwMode="auto">
          <a:xfrm>
            <a:off x="6195810" y="3514855"/>
            <a:ext cx="5796945" cy="279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6" name="Picture 4" descr="Fotoattēla apraksts nav pieejams.">
            <a:extLst>
              <a:ext uri="{FF2B5EF4-FFF2-40B4-BE49-F238E27FC236}">
                <a16:creationId xmlns:a16="http://schemas.microsoft.com/office/drawing/2014/main" id="{6F0A0BD4-3FDF-91E8-CB34-0C2A67261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14"/>
          <a:stretch>
            <a:fillRect/>
          </a:stretch>
        </p:blipFill>
        <p:spPr bwMode="auto">
          <a:xfrm>
            <a:off x="321734" y="557189"/>
            <a:ext cx="4276956" cy="574361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otoattēla apraksts nav pieejams.">
            <a:extLst>
              <a:ext uri="{FF2B5EF4-FFF2-40B4-BE49-F238E27FC236}">
                <a16:creationId xmlns:a16="http://schemas.microsoft.com/office/drawing/2014/main" id="{F0135122-8C78-4E33-E845-56E937823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9" r="6647" b="-2"/>
          <a:stretch>
            <a:fillRect/>
          </a:stretch>
        </p:blipFill>
        <p:spPr bwMode="auto">
          <a:xfrm>
            <a:off x="4772525" y="557189"/>
            <a:ext cx="7097742" cy="574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23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8" name="Rectangle 718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0" name="Rectangle 718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DB2A75-0149-2912-C300-FD71244FE19E}"/>
              </a:ext>
            </a:extLst>
          </p:cNvPr>
          <p:cNvPicPr>
            <a:picLocks noChangeAspect="1"/>
          </p:cNvPicPr>
          <p:nvPr/>
        </p:nvPicPr>
        <p:blipFill>
          <a:blip r:embed="rId2"/>
          <a:srcRect l="4068" r="23169"/>
          <a:stretch>
            <a:fillRect/>
          </a:stretch>
        </p:blipFill>
        <p:spPr>
          <a:xfrm>
            <a:off x="643467" y="891264"/>
            <a:ext cx="5294716" cy="5075470"/>
          </a:xfrm>
          <a:prstGeom prst="rect">
            <a:avLst/>
          </a:prstGeom>
        </p:spPr>
      </p:pic>
      <p:cxnSp>
        <p:nvCxnSpPr>
          <p:cNvPr id="7192" name="Straight Connector 719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170" name="Picture 2" descr="Fotoattēla apraksts nav pieejams.">
            <a:extLst>
              <a:ext uri="{FF2B5EF4-FFF2-40B4-BE49-F238E27FC236}">
                <a16:creationId xmlns:a16="http://schemas.microsoft.com/office/drawing/2014/main" id="{3A54FDAB-9627-C5D8-34EF-DB4DE5043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34" r="1" b="22991"/>
          <a:stretch>
            <a:fillRect/>
          </a:stretch>
        </p:blipFill>
        <p:spPr bwMode="auto">
          <a:xfrm>
            <a:off x="6253817" y="1087083"/>
            <a:ext cx="5294715" cy="468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24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D28B4-B675-69F3-720B-1D2DDE46D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1740287"/>
            <a:ext cx="4169663" cy="3377427"/>
          </a:xfrm>
          <a:prstGeom prst="rect">
            <a:avLst/>
          </a:prstGeom>
        </p:spPr>
      </p:pic>
      <p:pic>
        <p:nvPicPr>
          <p:cNvPr id="3" name="Picture 2">
            <a:extLst>
              <a:ext uri="{FF2B5EF4-FFF2-40B4-BE49-F238E27FC236}">
                <a16:creationId xmlns:a16="http://schemas.microsoft.com/office/drawing/2014/main" id="{0110C273-7F2D-FEFC-EFEB-177897EBF9B2}"/>
              </a:ext>
            </a:extLst>
          </p:cNvPr>
          <p:cNvPicPr>
            <a:picLocks noChangeAspect="1"/>
          </p:cNvPicPr>
          <p:nvPr/>
        </p:nvPicPr>
        <p:blipFill>
          <a:blip r:embed="rId3"/>
          <a:stretch>
            <a:fillRect/>
          </a:stretch>
        </p:blipFill>
        <p:spPr>
          <a:xfrm>
            <a:off x="4976029" y="1653610"/>
            <a:ext cx="6731338" cy="3550781"/>
          </a:xfrm>
          <a:prstGeom prst="rect">
            <a:avLst/>
          </a:prstGeom>
        </p:spPr>
      </p:pic>
    </p:spTree>
    <p:extLst>
      <p:ext uri="{BB962C8B-B14F-4D97-AF65-F5344CB8AC3E}">
        <p14:creationId xmlns:p14="http://schemas.microsoft.com/office/powerpoint/2010/main" val="135474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8" name="Rectangle 3097">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Fotoattēlā varētu būt Ziemassvētku eglīte, apgaismojums un Kotsvolda">
            <a:extLst>
              <a:ext uri="{FF2B5EF4-FFF2-40B4-BE49-F238E27FC236}">
                <a16:creationId xmlns:a16="http://schemas.microsoft.com/office/drawing/2014/main" id="{0F572B8F-0E6C-C1F7-E9A4-A07FDCB40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003" r="20331"/>
          <a:stretch>
            <a:fillRect/>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attēlā varētu būt tekstā redzams ZIEMASSVETK VILANU PILSETA Piedalies Ziemassvetku rotajumu konkursá un izrotă savu ipasumu Vilanu pilsetă Privătmãjas un pagalmi Balkoni un logi Uznémumi un iestádes Pieteikt var ipaśnieks vai kaiminś, norădot: Vărdu, uzvărdu Adresi Kontaktinformäciju 出理 Pieteikśanăs lidz 28.12.2025. sutot foto uz tel.nr. +371 29104242 Balso Facebook no 29.12.2025, lidz 31.12. 31.12.2025. (ieskaitot) Foto ar visvairak &quot;like' bús uzvarétajs">
            <a:extLst>
              <a:ext uri="{FF2B5EF4-FFF2-40B4-BE49-F238E27FC236}">
                <a16:creationId xmlns:a16="http://schemas.microsoft.com/office/drawing/2014/main" id="{E0BD9289-C08E-349E-6BE3-5715E4E4C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82" r="-2" b="18223"/>
          <a:stretch>
            <a:fillRect/>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C32DC5A9-5908-6D67-352F-D4C4DE73CC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4071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3AEE4F-DCE8-F2D0-F1E1-3E5AEFFFA335}"/>
              </a:ext>
            </a:extLst>
          </p:cNvPr>
          <p:cNvSpPr>
            <a:spLocks noGrp="1"/>
          </p:cNvSpPr>
          <p:nvPr>
            <p:ph type="title"/>
          </p:nvPr>
        </p:nvSpPr>
        <p:spPr>
          <a:xfrm>
            <a:off x="1043631" y="809898"/>
            <a:ext cx="10173010" cy="1554480"/>
          </a:xfrm>
        </p:spPr>
        <p:txBody>
          <a:bodyPr anchor="ctr">
            <a:normAutofit/>
          </a:bodyPr>
          <a:lstStyle/>
          <a:p>
            <a:r>
              <a:rPr lang="lv-LV" sz="4800"/>
              <a:t>Galvenās aktivitātes Viļānu pilsētas iedzīvotāju padomes darbā 2026.gadā.</a:t>
            </a:r>
            <a:endParaRPr lang="en-GB" sz="480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594F466-A827-1F60-6C20-AF0C999390B2}"/>
              </a:ext>
            </a:extLst>
          </p:cNvPr>
          <p:cNvGraphicFramePr>
            <a:graphicFrameLocks noGrp="1"/>
          </p:cNvGraphicFramePr>
          <p:nvPr>
            <p:ph idx="1"/>
            <p:extLst>
              <p:ext uri="{D42A27DB-BD31-4B8C-83A1-F6EECF244321}">
                <p14:modId xmlns:p14="http://schemas.microsoft.com/office/powerpoint/2010/main" val="141135607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252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4BA299-7720-3B21-F9A0-7D6FC4130B36}"/>
              </a:ext>
            </a:extLst>
          </p:cNvPr>
          <p:cNvSpPr>
            <a:spLocks noGrp="1"/>
          </p:cNvSpPr>
          <p:nvPr>
            <p:ph idx="1"/>
          </p:nvPr>
        </p:nvSpPr>
        <p:spPr>
          <a:xfrm>
            <a:off x="793660" y="2599509"/>
            <a:ext cx="10143668" cy="3435531"/>
          </a:xfrm>
        </p:spPr>
        <p:txBody>
          <a:bodyPr anchor="ctr">
            <a:normAutofit/>
          </a:bodyPr>
          <a:lstStyle/>
          <a:p>
            <a:endParaRPr lang="lv-LV" sz="2400" dirty="0"/>
          </a:p>
          <a:p>
            <a:endParaRPr lang="lv-LV" sz="2400" dirty="0"/>
          </a:p>
          <a:p>
            <a:r>
              <a:rPr lang="lv-LV" sz="4000" dirty="0"/>
              <a:t>Kopā mēs esam spēks!</a:t>
            </a:r>
          </a:p>
          <a:p>
            <a:pPr marL="0" indent="0">
              <a:buNone/>
            </a:pPr>
            <a:endParaRPr lang="en-GB" sz="2400" dirty="0"/>
          </a:p>
        </p:txBody>
      </p:sp>
      <p:sp>
        <p:nvSpPr>
          <p:cNvPr id="4" name="AutoShape 2">
            <a:extLst>
              <a:ext uri="{FF2B5EF4-FFF2-40B4-BE49-F238E27FC236}">
                <a16:creationId xmlns:a16="http://schemas.microsoft.com/office/drawing/2014/main" id="{0B595F0F-56EC-5455-FCBC-508EEB212E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a:extLst>
              <a:ext uri="{FF2B5EF4-FFF2-40B4-BE49-F238E27FC236}">
                <a16:creationId xmlns:a16="http://schemas.microsoft.com/office/drawing/2014/main" id="{1BC16AD1-03E3-DC77-69D6-43F8D5CAC51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a:extLst>
              <a:ext uri="{FF2B5EF4-FFF2-40B4-BE49-F238E27FC236}">
                <a16:creationId xmlns:a16="http://schemas.microsoft.com/office/drawing/2014/main" id="{E6920634-8903-FF6E-A172-D11609C6F40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a:extLst>
              <a:ext uri="{FF2B5EF4-FFF2-40B4-BE49-F238E27FC236}">
                <a16:creationId xmlns:a16="http://schemas.microsoft.com/office/drawing/2014/main" id="{A6D7A27A-AAF1-4C90-873B-5E8BA049115F}"/>
              </a:ext>
            </a:extLst>
          </p:cNvPr>
          <p:cNvSpPr>
            <a:spLocks noGrp="1" noChangeAspect="1" noChangeArrowheads="1"/>
          </p:cNvSpPr>
          <p:nvPr>
            <p:ph type="title"/>
          </p:nvPr>
        </p:nvSpPr>
        <p:spPr bwMode="auto">
          <a:xfrm>
            <a:off x="808038" y="387350"/>
            <a:ext cx="9237662" cy="11890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0775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92C2C-D98D-6E5C-47B0-BDE343FEBAF2}"/>
              </a:ext>
            </a:extLst>
          </p:cNvPr>
          <p:cNvSpPr>
            <a:spLocks noGrp="1"/>
          </p:cNvSpPr>
          <p:nvPr>
            <p:ph type="title"/>
          </p:nvPr>
        </p:nvSpPr>
        <p:spPr>
          <a:xfrm>
            <a:off x="808638" y="386930"/>
            <a:ext cx="9236700" cy="1188950"/>
          </a:xfrm>
        </p:spPr>
        <p:txBody>
          <a:bodyPr anchor="b">
            <a:normAutofit/>
          </a:bodyPr>
          <a:lstStyle/>
          <a:p>
            <a:r>
              <a:rPr lang="lv-LV" sz="1800" b="1" dirty="0"/>
              <a:t>Viļānu pilsētas iedzīvotāju padome nodrošina viļāniešu interešu pārstāvību šādās jomās</a:t>
            </a:r>
            <a:br>
              <a:rPr lang="lv-LV" sz="1800" b="1" dirty="0"/>
            </a:br>
            <a:r>
              <a:rPr lang="lv-LV" sz="1800" b="1" dirty="0"/>
              <a:t>(</a:t>
            </a:r>
            <a:r>
              <a:rPr lang="lv-LV" sz="1800" b="1" i="1" dirty="0"/>
              <a:t>Atbilstoši Pašvaldību likumā un Rēzeknes novada Iedzīvotāju padomju nolikumā noteiktajam)</a:t>
            </a:r>
            <a:br>
              <a:rPr lang="lv-LV" sz="1800" b="1" i="1" dirty="0"/>
            </a:br>
            <a:endParaRPr lang="en-GB" sz="1800" b="1"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81E436-3067-446D-9069-191EABF467F5}"/>
              </a:ext>
            </a:extLst>
          </p:cNvPr>
          <p:cNvSpPr>
            <a:spLocks noGrp="1"/>
          </p:cNvSpPr>
          <p:nvPr>
            <p:ph idx="1"/>
          </p:nvPr>
        </p:nvSpPr>
        <p:spPr>
          <a:xfrm>
            <a:off x="737407" y="2555966"/>
            <a:ext cx="10143668" cy="3435531"/>
          </a:xfrm>
        </p:spPr>
        <p:txBody>
          <a:bodyPr anchor="ctr">
            <a:normAutofit/>
          </a:bodyPr>
          <a:lstStyle/>
          <a:p>
            <a:pPr marL="0" indent="0">
              <a:buNone/>
            </a:pPr>
            <a:r>
              <a:rPr lang="lv-LV" sz="2000" b="1"/>
              <a:t>Vide , teritorija, kultūra</a:t>
            </a:r>
          </a:p>
          <a:p>
            <a:pPr marL="0" indent="0">
              <a:buNone/>
            </a:pPr>
            <a:endParaRPr lang="lv-LV" sz="2000" b="1"/>
          </a:p>
          <a:p>
            <a:r>
              <a:rPr lang="lv-LV" sz="2000"/>
              <a:t>Viļānu </a:t>
            </a:r>
            <a:r>
              <a:rPr lang="en-GB" sz="2000"/>
              <a:t>teritorijas labiekārtošana</a:t>
            </a:r>
            <a:r>
              <a:rPr lang="lv-LV" sz="2000"/>
              <a:t> </a:t>
            </a:r>
            <a:r>
              <a:rPr lang="en-GB" sz="2000"/>
              <a:t>un</a:t>
            </a:r>
            <a:r>
              <a:rPr lang="lv-LV" sz="2000"/>
              <a:t> sanitārā tīrība </a:t>
            </a:r>
            <a:endParaRPr lang="en-GB" sz="2000"/>
          </a:p>
          <a:p>
            <a:r>
              <a:rPr lang="lv-LV" sz="2000"/>
              <a:t>Publiskai lietošanai paredzēto teritoriju apgaismošana un uzturēšana; parku, skvēru un zaļo zonu ierīkošana</a:t>
            </a:r>
          </a:p>
          <a:p>
            <a:r>
              <a:rPr lang="lv-LV" sz="2000"/>
              <a:t>Viļānu</a:t>
            </a:r>
            <a:r>
              <a:rPr lang="en-GB" sz="2000"/>
              <a:t> ainavas saglabāšan</a:t>
            </a:r>
            <a:r>
              <a:rPr lang="lv-LV" sz="2000"/>
              <a:t>a</a:t>
            </a:r>
          </a:p>
          <a:p>
            <a:r>
              <a:rPr lang="lv-LV" sz="2000"/>
              <a:t>Viļāniešiem </a:t>
            </a:r>
            <a:r>
              <a:rPr lang="en-GB" sz="2000"/>
              <a:t>sniedzamais kultūras piedāvājums</a:t>
            </a:r>
            <a:r>
              <a:rPr lang="lv-LV" sz="2000"/>
              <a:t>; </a:t>
            </a:r>
            <a:r>
              <a:rPr lang="en-GB" sz="2000"/>
              <a:t>iespējas piedalīties kultūras dzīvē</a:t>
            </a:r>
            <a:r>
              <a:rPr lang="lv-LV" sz="2000"/>
              <a:t>;</a:t>
            </a:r>
            <a:r>
              <a:rPr lang="en-GB" sz="2000"/>
              <a:t> </a:t>
            </a:r>
            <a:r>
              <a:rPr lang="lv-LV" sz="2000"/>
              <a:t>Viļānos </a:t>
            </a:r>
            <a:r>
              <a:rPr lang="en-GB" sz="2000"/>
              <a:t>esošā kultūras mantojuma saglabāšana un atbalsts kultūras norisēm</a:t>
            </a:r>
            <a:endParaRPr lang="lv-LV" sz="2000"/>
          </a:p>
          <a:p>
            <a:pPr marL="0" indent="0">
              <a:buNone/>
            </a:pPr>
            <a:endParaRPr lang="en-GB" sz="2000"/>
          </a:p>
        </p:txBody>
      </p:sp>
    </p:spTree>
    <p:extLst>
      <p:ext uri="{BB962C8B-B14F-4D97-AF65-F5344CB8AC3E}">
        <p14:creationId xmlns:p14="http://schemas.microsoft.com/office/powerpoint/2010/main" val="125193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31D4F-0940-21FA-D531-066EA4F89807}"/>
              </a:ext>
            </a:extLst>
          </p:cNvPr>
          <p:cNvSpPr>
            <a:spLocks noGrp="1"/>
          </p:cNvSpPr>
          <p:nvPr>
            <p:ph type="title"/>
          </p:nvPr>
        </p:nvSpPr>
        <p:spPr>
          <a:xfrm>
            <a:off x="808638" y="386930"/>
            <a:ext cx="9236700" cy="1188950"/>
          </a:xfrm>
        </p:spPr>
        <p:txBody>
          <a:bodyPr anchor="b">
            <a:normAutofit/>
          </a:bodyPr>
          <a:lstStyle/>
          <a:p>
            <a:r>
              <a:rPr lang="lv-LV" sz="1800" b="1" dirty="0"/>
              <a:t>Viļānu pilsētas iedzīvotāju padome nodrošina viļāniešu interešu pārstāvību šādās jomās</a:t>
            </a:r>
            <a:br>
              <a:rPr lang="lv-LV" sz="1800" b="1" dirty="0"/>
            </a:br>
            <a:r>
              <a:rPr lang="lv-LV" sz="1800" b="1" dirty="0"/>
              <a:t>(</a:t>
            </a:r>
            <a:r>
              <a:rPr lang="lv-LV" sz="1800" b="1" i="1" dirty="0"/>
              <a:t>Atbilstoši Pašvaldību likumā un Rēzeknes novada Iedzīvotāju padomju nolikumā noteiktajam)</a:t>
            </a:r>
            <a:endParaRPr lang="en-GB" sz="1800" b="1"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D6B1C5-67AF-618C-E2A9-190AD9200CE4}"/>
              </a:ext>
            </a:extLst>
          </p:cNvPr>
          <p:cNvSpPr>
            <a:spLocks noGrp="1"/>
          </p:cNvSpPr>
          <p:nvPr>
            <p:ph idx="1"/>
          </p:nvPr>
        </p:nvSpPr>
        <p:spPr>
          <a:xfrm>
            <a:off x="793660" y="2599509"/>
            <a:ext cx="10143668" cy="3435531"/>
          </a:xfrm>
        </p:spPr>
        <p:txBody>
          <a:bodyPr anchor="ctr">
            <a:normAutofit/>
          </a:bodyPr>
          <a:lstStyle/>
          <a:p>
            <a:pPr marL="0" indent="0">
              <a:buNone/>
            </a:pPr>
            <a:r>
              <a:rPr lang="lv-LV" sz="1900" b="1"/>
              <a:t>Saimnieciskā darbība</a:t>
            </a:r>
          </a:p>
          <a:p>
            <a:pPr marL="0" indent="0">
              <a:buNone/>
            </a:pPr>
            <a:endParaRPr lang="lv-LV" sz="1900" b="1"/>
          </a:p>
          <a:p>
            <a:r>
              <a:rPr lang="lv-LV" sz="1900"/>
              <a:t>S</a:t>
            </a:r>
            <a:r>
              <a:rPr lang="en-GB" sz="1900"/>
              <a:t>aimnieciskās darbības sekmēšana un atbalsts saimnieciskajai</a:t>
            </a:r>
          </a:p>
          <a:p>
            <a:pPr marL="0" indent="0">
              <a:buNone/>
            </a:pPr>
            <a:r>
              <a:rPr lang="lv-LV" sz="1900"/>
              <a:t>    d</a:t>
            </a:r>
            <a:r>
              <a:rPr lang="en-GB" sz="1900"/>
              <a:t>arbībai</a:t>
            </a:r>
            <a:r>
              <a:rPr lang="lv-LV" sz="1900"/>
              <a:t> Viļānos</a:t>
            </a:r>
          </a:p>
          <a:p>
            <a:r>
              <a:rPr lang="lv-LV" sz="1900"/>
              <a:t>Viļānu apvienības </a:t>
            </a:r>
            <a:r>
              <a:rPr lang="en-GB" sz="1900"/>
              <a:t>budžeta apspriešana</a:t>
            </a:r>
            <a:endParaRPr lang="lv-LV" sz="1900"/>
          </a:p>
          <a:p>
            <a:r>
              <a:rPr lang="lv-LV" sz="1900"/>
              <a:t>Pašvaldības attīstības plānu, lokālplānojumu un detālplānojumu, koncepciju un citu stratēģiski svarīgu </a:t>
            </a:r>
            <a:r>
              <a:rPr lang="en-GB" sz="1900"/>
              <a:t>dokumentu apspriešana, priekšlikumu iesniegšana</a:t>
            </a:r>
            <a:endParaRPr lang="lv-LV" sz="1900"/>
          </a:p>
          <a:p>
            <a:r>
              <a:rPr lang="lv-LV" sz="1900"/>
              <a:t>N</a:t>
            </a:r>
            <a:r>
              <a:rPr lang="en-GB" sz="1900"/>
              <a:t>ozīmīgu attīstības projektu izstrāde un īstenošana</a:t>
            </a:r>
            <a:r>
              <a:rPr lang="lv-LV" sz="1900"/>
              <a:t> Viļānos</a:t>
            </a:r>
          </a:p>
          <a:p>
            <a:r>
              <a:rPr lang="en-GB" sz="1900"/>
              <a:t>Rēzeknes novada domes izdodamo saistošo noteikumu apspriešana</a:t>
            </a:r>
          </a:p>
          <a:p>
            <a:endParaRPr lang="lv-LV" sz="1900"/>
          </a:p>
          <a:p>
            <a:endParaRPr lang="lv-LV" sz="1900"/>
          </a:p>
        </p:txBody>
      </p:sp>
    </p:spTree>
    <p:extLst>
      <p:ext uri="{BB962C8B-B14F-4D97-AF65-F5344CB8AC3E}">
        <p14:creationId xmlns:p14="http://schemas.microsoft.com/office/powerpoint/2010/main" val="3060663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E64ECA-59E7-A160-50DB-0D061B8B2A5F}"/>
              </a:ext>
            </a:extLst>
          </p:cNvPr>
          <p:cNvSpPr>
            <a:spLocks noGrp="1"/>
          </p:cNvSpPr>
          <p:nvPr>
            <p:ph type="title"/>
          </p:nvPr>
        </p:nvSpPr>
        <p:spPr>
          <a:xfrm>
            <a:off x="808638" y="386930"/>
            <a:ext cx="9236700" cy="1188950"/>
          </a:xfrm>
        </p:spPr>
        <p:txBody>
          <a:bodyPr anchor="b">
            <a:normAutofit/>
          </a:bodyPr>
          <a:lstStyle/>
          <a:p>
            <a:r>
              <a:rPr lang="lv-LV" sz="1800" b="1" dirty="0"/>
              <a:t>Viļānu pilsētas iedzīvotāju padome nodrošina viļāniešu interešu pārstāvību šādās jomās</a:t>
            </a:r>
            <a:br>
              <a:rPr lang="lv-LV" sz="1800" b="1" dirty="0"/>
            </a:br>
            <a:r>
              <a:rPr lang="lv-LV" sz="1800" b="1" dirty="0"/>
              <a:t>(</a:t>
            </a:r>
            <a:r>
              <a:rPr lang="lv-LV" sz="1800" b="1" i="1" dirty="0"/>
              <a:t>Atbilstoši Pašvaldību likumā un Rēzeknes novada Iedzīvotāju padomju nolikumā noteiktajam)</a:t>
            </a:r>
            <a:endParaRPr lang="en-GB" sz="1800" b="1"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FB91F2-F2C2-00AE-3873-65A767603C6F}"/>
              </a:ext>
            </a:extLst>
          </p:cNvPr>
          <p:cNvSpPr>
            <a:spLocks noGrp="1"/>
          </p:cNvSpPr>
          <p:nvPr>
            <p:ph idx="1"/>
          </p:nvPr>
        </p:nvSpPr>
        <p:spPr>
          <a:xfrm>
            <a:off x="793660" y="2599509"/>
            <a:ext cx="10143668" cy="3435531"/>
          </a:xfrm>
        </p:spPr>
        <p:txBody>
          <a:bodyPr anchor="ctr">
            <a:normAutofit/>
          </a:bodyPr>
          <a:lstStyle/>
          <a:p>
            <a:endParaRPr lang="lv-LV" sz="2400"/>
          </a:p>
          <a:p>
            <a:pPr marL="0" indent="0">
              <a:buNone/>
            </a:pPr>
            <a:r>
              <a:rPr lang="lv-LV" sz="2400" b="1"/>
              <a:t>Citi Viļānu pilsētas kopienai svarīgi jautājumi</a:t>
            </a:r>
          </a:p>
          <a:p>
            <a:pPr marL="0" indent="0">
              <a:buNone/>
            </a:pPr>
            <a:endParaRPr lang="lv-LV" sz="2400" b="1"/>
          </a:p>
          <a:p>
            <a:r>
              <a:rPr lang="lv-LV" sz="2400" dirty="0"/>
              <a:t>Viļāniešu </a:t>
            </a:r>
            <a:r>
              <a:rPr lang="en-GB" sz="2400"/>
              <a:t>sociāl</a:t>
            </a:r>
            <a:r>
              <a:rPr lang="lv-LV" sz="2400" dirty="0"/>
              <a:t>o</a:t>
            </a:r>
            <a:r>
              <a:rPr lang="en-GB" sz="2400" dirty="0"/>
              <a:t>, </a:t>
            </a:r>
            <a:r>
              <a:rPr lang="en-GB" sz="2400"/>
              <a:t>izglītības</a:t>
            </a:r>
            <a:r>
              <a:rPr lang="en-GB" sz="2400" dirty="0"/>
              <a:t> un </a:t>
            </a:r>
            <a:r>
              <a:rPr lang="en-GB" sz="2400"/>
              <a:t>sporta</a:t>
            </a:r>
            <a:r>
              <a:rPr lang="en-GB" sz="2400" dirty="0"/>
              <a:t> </a:t>
            </a:r>
            <a:r>
              <a:rPr lang="en-GB" sz="2400"/>
              <a:t>vajadzību</a:t>
            </a:r>
            <a:r>
              <a:rPr lang="en-GB" sz="2400" dirty="0"/>
              <a:t> </a:t>
            </a:r>
            <a:r>
              <a:rPr lang="en-GB" sz="2400"/>
              <a:t>apzināšana</a:t>
            </a:r>
            <a:endParaRPr lang="lv-LV" sz="2400" dirty="0"/>
          </a:p>
          <a:p>
            <a:r>
              <a:rPr lang="lv-LV" sz="2400" dirty="0"/>
              <a:t>A</a:t>
            </a:r>
            <a:r>
              <a:rPr lang="en-GB" sz="2400"/>
              <a:t>tbalsts</a:t>
            </a:r>
            <a:r>
              <a:rPr lang="en-GB" sz="2400" dirty="0"/>
              <a:t> </a:t>
            </a:r>
            <a:r>
              <a:rPr lang="en-GB" sz="2400"/>
              <a:t>jauniešu</a:t>
            </a:r>
            <a:r>
              <a:rPr lang="en-GB" sz="2400" dirty="0"/>
              <a:t> </a:t>
            </a:r>
            <a:r>
              <a:rPr lang="en-GB" sz="2400"/>
              <a:t>aktivit</a:t>
            </a:r>
            <a:r>
              <a:rPr lang="lv-LV" sz="2400" dirty="0"/>
              <a:t>ātēm</a:t>
            </a:r>
          </a:p>
          <a:p>
            <a:r>
              <a:rPr lang="lv-LV" sz="2400" dirty="0"/>
              <a:t>Rēzeknes novada "tēla", iedzīvotāju pašapziņas un lepnuma par savu novadu veidošana</a:t>
            </a:r>
            <a:endParaRPr lang="en-GB" sz="2400" dirty="0"/>
          </a:p>
        </p:txBody>
      </p:sp>
    </p:spTree>
    <p:extLst>
      <p:ext uri="{BB962C8B-B14F-4D97-AF65-F5344CB8AC3E}">
        <p14:creationId xmlns:p14="http://schemas.microsoft.com/office/powerpoint/2010/main" val="171172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42CE-D289-BE40-92AE-DC74E7ED3814}"/>
              </a:ext>
            </a:extLst>
          </p:cNvPr>
          <p:cNvSpPr>
            <a:spLocks noGrp="1"/>
          </p:cNvSpPr>
          <p:nvPr>
            <p:ph type="title"/>
          </p:nvPr>
        </p:nvSpPr>
        <p:spPr>
          <a:xfrm>
            <a:off x="808638" y="386930"/>
            <a:ext cx="9236700" cy="1188950"/>
          </a:xfrm>
        </p:spPr>
        <p:txBody>
          <a:bodyPr anchor="b">
            <a:normAutofit/>
          </a:bodyPr>
          <a:lstStyle/>
          <a:p>
            <a:r>
              <a:rPr lang="lv-LV" sz="3800"/>
              <a:t>Viļānu pilsētas Iedzīvotāju padomes pienākumi</a:t>
            </a:r>
            <a:endParaRPr lang="en-GB" sz="3800"/>
          </a:p>
        </p:txBody>
      </p:sp>
      <p:grpSp>
        <p:nvGrpSpPr>
          <p:cNvPr id="20" name="Group 1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1" name="Rectangle 2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2D4E95-AE0E-D6E7-45ED-3C64B75BF8F8}"/>
              </a:ext>
            </a:extLst>
          </p:cNvPr>
          <p:cNvSpPr>
            <a:spLocks noGrp="1"/>
          </p:cNvSpPr>
          <p:nvPr>
            <p:ph idx="1"/>
          </p:nvPr>
        </p:nvSpPr>
        <p:spPr>
          <a:xfrm>
            <a:off x="793660" y="2599509"/>
            <a:ext cx="10143668" cy="3435531"/>
          </a:xfrm>
        </p:spPr>
        <p:txBody>
          <a:bodyPr anchor="ctr">
            <a:normAutofit/>
          </a:bodyPr>
          <a:lstStyle/>
          <a:p>
            <a:pPr marL="0" lvl="0" defTabSz="933450">
              <a:spcBef>
                <a:spcPct val="0"/>
              </a:spcBef>
              <a:spcAft>
                <a:spcPct val="35000"/>
              </a:spcAft>
              <a:buNone/>
            </a:pPr>
            <a:endParaRPr lang="lv-LV" sz="2000" b="1"/>
          </a:p>
          <a:p>
            <a:pPr marL="0" lvl="0" defTabSz="933450">
              <a:spcBef>
                <a:spcPct val="0"/>
              </a:spcBef>
              <a:spcAft>
                <a:spcPct val="35000"/>
              </a:spcAft>
              <a:buNone/>
            </a:pPr>
            <a:endParaRPr lang="lv-LV" sz="2000" b="1"/>
          </a:p>
          <a:p>
            <a:pPr marL="0" lvl="0" defTabSz="933450">
              <a:spcBef>
                <a:spcPct val="0"/>
              </a:spcBef>
              <a:spcAft>
                <a:spcPct val="35000"/>
              </a:spcAft>
              <a:buNone/>
            </a:pPr>
            <a:r>
              <a:rPr lang="lv-LV" sz="2000" b="1"/>
              <a:t>Apzināt </a:t>
            </a:r>
            <a:r>
              <a:rPr lang="lv-LV" sz="2000"/>
              <a:t>viļāniešu vajadzības</a:t>
            </a:r>
            <a:r>
              <a:rPr lang="en-US" sz="2000"/>
              <a:t> </a:t>
            </a:r>
            <a:endParaRPr lang="lv-LV" sz="2000"/>
          </a:p>
          <a:p>
            <a:pPr marL="0" lvl="0" defTabSz="933450">
              <a:spcBef>
                <a:spcPct val="0"/>
              </a:spcBef>
              <a:spcAft>
                <a:spcPct val="35000"/>
              </a:spcAft>
              <a:buNone/>
            </a:pPr>
            <a:r>
              <a:rPr lang="en-US" sz="2000" b="1"/>
              <a:t>Veicināt</a:t>
            </a:r>
            <a:r>
              <a:rPr lang="en-US" sz="2000"/>
              <a:t> viļāniešu savstarpējo sadarbību </a:t>
            </a:r>
            <a:r>
              <a:rPr lang="lv-LV" sz="2000"/>
              <a:t> un saskaņu</a:t>
            </a:r>
          </a:p>
          <a:p>
            <a:pPr marL="0" lvl="0" defTabSz="933450">
              <a:spcBef>
                <a:spcPct val="0"/>
              </a:spcBef>
              <a:spcAft>
                <a:spcPct val="35000"/>
              </a:spcAft>
              <a:buNone/>
            </a:pPr>
            <a:r>
              <a:rPr lang="en-US" sz="2000" b="1"/>
              <a:t>Veicināt</a:t>
            </a:r>
            <a:r>
              <a:rPr lang="en-US" sz="2000"/>
              <a:t> viļāniešu saskaņotu rīcību kopējā labuma vairošanai</a:t>
            </a:r>
            <a:endParaRPr lang="lv-LV" sz="2000"/>
          </a:p>
          <a:p>
            <a:pPr marL="0" defTabSz="933450">
              <a:spcBef>
                <a:spcPct val="0"/>
              </a:spcBef>
              <a:spcAft>
                <a:spcPct val="35000"/>
              </a:spcAft>
              <a:buNone/>
            </a:pPr>
            <a:r>
              <a:rPr lang="en-US" sz="2000" b="1"/>
              <a:t>Aizstāvēt </a:t>
            </a:r>
            <a:r>
              <a:rPr lang="en-US" sz="2000"/>
              <a:t>viļāniešu intereses</a:t>
            </a:r>
          </a:p>
          <a:p>
            <a:pPr marL="0" defTabSz="933450">
              <a:spcBef>
                <a:spcPct val="0"/>
              </a:spcBef>
              <a:spcAft>
                <a:spcPct val="35000"/>
              </a:spcAft>
              <a:buNone/>
            </a:pPr>
            <a:r>
              <a:rPr lang="en-US" sz="2000" b="1"/>
              <a:t>Celt</a:t>
            </a:r>
            <a:r>
              <a:rPr lang="en-US" sz="2000"/>
              <a:t> viļāniešu pašapziņu</a:t>
            </a:r>
            <a:endParaRPr lang="lv-LV" sz="2000"/>
          </a:p>
          <a:p>
            <a:pPr marL="0" defTabSz="933450">
              <a:spcBef>
                <a:spcPct val="0"/>
              </a:spcBef>
              <a:spcAft>
                <a:spcPct val="35000"/>
              </a:spcAft>
              <a:buNone/>
            </a:pPr>
            <a:r>
              <a:rPr lang="lv-LV" sz="2000" b="1"/>
              <a:t>Informēt</a:t>
            </a:r>
            <a:r>
              <a:rPr lang="lv-LV" sz="2000"/>
              <a:t> viļāniešus par Iedzīvotāju padomes darbu</a:t>
            </a:r>
            <a:endParaRPr lang="en-GB" sz="2000"/>
          </a:p>
          <a:p>
            <a:pPr marL="0" lvl="0" defTabSz="933450">
              <a:spcBef>
                <a:spcPct val="0"/>
              </a:spcBef>
              <a:spcAft>
                <a:spcPct val="35000"/>
              </a:spcAft>
              <a:buNone/>
            </a:pPr>
            <a:endParaRPr lang="en-US" sz="2000"/>
          </a:p>
          <a:p>
            <a:endParaRPr lang="en-GB" sz="2000"/>
          </a:p>
        </p:txBody>
      </p:sp>
    </p:spTree>
    <p:extLst>
      <p:ext uri="{BB962C8B-B14F-4D97-AF65-F5344CB8AC3E}">
        <p14:creationId xmlns:p14="http://schemas.microsoft.com/office/powerpoint/2010/main" val="114170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F5037-9041-82BC-969D-3C7659F29917}"/>
              </a:ext>
            </a:extLst>
          </p:cNvPr>
          <p:cNvSpPr>
            <a:spLocks noGrp="1"/>
          </p:cNvSpPr>
          <p:nvPr>
            <p:ph type="title"/>
          </p:nvPr>
        </p:nvSpPr>
        <p:spPr>
          <a:xfrm>
            <a:off x="808638" y="386930"/>
            <a:ext cx="9236700" cy="1188950"/>
          </a:xfrm>
        </p:spPr>
        <p:txBody>
          <a:bodyPr anchor="b">
            <a:normAutofit/>
          </a:bodyPr>
          <a:lstStyle/>
          <a:p>
            <a:pPr algn="ctr"/>
            <a:r>
              <a:rPr lang="lv-LV" sz="3000" dirty="0"/>
              <a:t>Viļānu pilsētas iedzīvotāju padomes darbs 2025.gadā.</a:t>
            </a:r>
            <a:br>
              <a:rPr lang="lv-LV" sz="3000" dirty="0"/>
            </a:br>
            <a:r>
              <a:rPr lang="lv-LV" sz="3000" b="1" dirty="0"/>
              <a:t> Statistika.</a:t>
            </a:r>
            <a:endParaRPr lang="en-GB" sz="3000" b="1"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9C4CB7-B2F1-B51C-B6CC-03A71E2FCE95}"/>
              </a:ext>
            </a:extLst>
          </p:cNvPr>
          <p:cNvSpPr>
            <a:spLocks noGrp="1"/>
          </p:cNvSpPr>
          <p:nvPr>
            <p:ph idx="1"/>
          </p:nvPr>
        </p:nvSpPr>
        <p:spPr>
          <a:xfrm>
            <a:off x="793660" y="2599509"/>
            <a:ext cx="10143668" cy="3435531"/>
          </a:xfrm>
        </p:spPr>
        <p:txBody>
          <a:bodyPr anchor="ctr">
            <a:normAutofit/>
          </a:bodyPr>
          <a:lstStyle/>
          <a:p>
            <a:r>
              <a:rPr lang="lv-LV" sz="1700"/>
              <a:t>Notikušas 8  iedzīvotāju padomes sēdes -25 h</a:t>
            </a:r>
          </a:p>
          <a:p>
            <a:r>
              <a:rPr lang="lv-LV" sz="1700"/>
              <a:t>Notikušas tiešas un nepastarpinātas sarunas ar viļāniešiem, tostarp sniedzot konsultācijas savas kompetences jautājumois ~ 402 h</a:t>
            </a:r>
          </a:p>
          <a:p>
            <a:r>
              <a:rPr lang="lv-LV" sz="1700"/>
              <a:t>Viens padomes loceklis pārtraucis darbu padomē.</a:t>
            </a:r>
          </a:p>
          <a:p>
            <a:r>
              <a:rPr lang="lv-LV" sz="1700"/>
              <a:t>Sagatavoti 2 priekšlikumi viļāniešu apbalvošanai. Abi priekšlikumi guvuši atbalstu.</a:t>
            </a:r>
          </a:p>
          <a:p>
            <a:r>
              <a:rPr lang="lv-LV" sz="1700"/>
              <a:t>Apkopotas 11 viļāniešu idejas līdzdalības budžeta. 4 idejām sagatavoti  pieteikuma dokumenti, 3 no sagavaotajiem pieteikumiem guvuši atbalstu.</a:t>
            </a:r>
          </a:p>
          <a:p>
            <a:r>
              <a:rPr lang="lv-LV" sz="1700"/>
              <a:t>Patriotu nedēļā, 15.11.25 organizēts koncertuzvedums «Topi stipra sirds», 25.10.25 III peoniju talka, ielu svētki septembrī, koncerts cilvēkiem ar īpašām vajadzībām, aktīva dalība aukstumpelžu un citu sporta aktivitāšu popularizēšanā,  konkurss «Ziemassvētki Viļānos».</a:t>
            </a:r>
          </a:p>
          <a:p>
            <a:r>
              <a:rPr lang="lv-LV" sz="1700"/>
              <a:t>Uzstādīts viedais ekrāns Viļānos(21.03.25). Idejas autors- Viļānu pilsētas iedzīvotāju padome. </a:t>
            </a:r>
          </a:p>
          <a:p>
            <a:endParaRPr lang="lv-LV" sz="1700"/>
          </a:p>
          <a:p>
            <a:endParaRPr lang="en-GB" sz="1700"/>
          </a:p>
        </p:txBody>
      </p:sp>
    </p:spTree>
    <p:extLst>
      <p:ext uri="{BB962C8B-B14F-4D97-AF65-F5344CB8AC3E}">
        <p14:creationId xmlns:p14="http://schemas.microsoft.com/office/powerpoint/2010/main" val="9812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9D9BD-1861-EF4D-FC75-5BA9FC411135}"/>
              </a:ext>
            </a:extLst>
          </p:cNvPr>
          <p:cNvSpPr>
            <a:spLocks noGrp="1"/>
          </p:cNvSpPr>
          <p:nvPr>
            <p:ph type="title"/>
          </p:nvPr>
        </p:nvSpPr>
        <p:spPr>
          <a:xfrm>
            <a:off x="808638" y="386930"/>
            <a:ext cx="9236700" cy="1188950"/>
          </a:xfrm>
        </p:spPr>
        <p:txBody>
          <a:bodyPr anchor="b">
            <a:normAutofit/>
          </a:bodyPr>
          <a:lstStyle/>
          <a:p>
            <a:pPr algn="ctr"/>
            <a:r>
              <a:rPr lang="lv-LV" sz="3000" dirty="0"/>
              <a:t>Viļānu pilsētas iedzīvotāju padomes darbs 2025.gadā.</a:t>
            </a:r>
            <a:br>
              <a:rPr lang="lv-LV" sz="3000" dirty="0"/>
            </a:br>
            <a:r>
              <a:rPr lang="lv-LV" sz="3000" b="1" dirty="0"/>
              <a:t> Statistika.</a:t>
            </a:r>
            <a:endParaRPr lang="en-GB" sz="3000" b="1"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1C3619-422C-5673-8B75-A25E5724471A}"/>
              </a:ext>
            </a:extLst>
          </p:cNvPr>
          <p:cNvSpPr>
            <a:spLocks noGrp="1"/>
          </p:cNvSpPr>
          <p:nvPr>
            <p:ph idx="1"/>
          </p:nvPr>
        </p:nvSpPr>
        <p:spPr>
          <a:xfrm>
            <a:off x="793660" y="2599509"/>
            <a:ext cx="10143668" cy="3435531"/>
          </a:xfrm>
        </p:spPr>
        <p:txBody>
          <a:bodyPr anchor="ctr">
            <a:normAutofit/>
          </a:bodyPr>
          <a:lstStyle/>
          <a:p>
            <a:r>
              <a:rPr lang="lv-LV" sz="1700" dirty="0"/>
              <a:t>Organizēta 11.02.25 Viļānu pilsētas iedzīvotāju lielā sanāksme, kuras laikā uzklausīts pārskats par iedzīvotāju padomes darbu, apspriesta budžeta izpilde un pārrunāti plānoties darbi 2025.gadā. </a:t>
            </a:r>
          </a:p>
          <a:p>
            <a:r>
              <a:rPr lang="lv-LV" sz="1700" dirty="0"/>
              <a:t>Organizēts visu Rēzeknes novada Iedzīvotāju padomju forums Viļānos.</a:t>
            </a:r>
          </a:p>
          <a:p>
            <a:r>
              <a:rPr lang="lv-LV" sz="1700" dirty="0"/>
              <a:t>Popularizēts Viļānu pilsētas iedzīvotāju padomes darbs, 25.04.25 piedaloties Smiltenes novada un 12.10.25 Bauskas novada  iedzīvotāju padomju forumos; piedaloties 24h hakatonā nu jau žūrijas komisijas sastāvā; sagatavots video ar aicinājumu balsot par līdzdalības budžeta projektiem.</a:t>
            </a:r>
          </a:p>
          <a:p>
            <a:r>
              <a:rPr lang="lv-LV" sz="1700" dirty="0"/>
              <a:t>Organizētas tikšanās ar jaunievēlētajiem Rēzeknes novada deputātiem(08.07.25) un Saeimas Latgales apakškomisijas deputātiem.</a:t>
            </a:r>
          </a:p>
          <a:p>
            <a:r>
              <a:rPr lang="lv-LV" sz="1700" dirty="0"/>
              <a:t>Sniegtas vairākas intervijas medijos, popularizējot Viļānus un iedzīvotāju padomes darbību</a:t>
            </a:r>
          </a:p>
          <a:p>
            <a:r>
              <a:rPr lang="lv-LV" sz="1700" dirty="0"/>
              <a:t>2025.gadā sabiedriskajam darbam veltītas &gt; 900 h. Secīgi </a:t>
            </a:r>
            <a:r>
              <a:rPr lang="lv-LV" sz="1700" i="1" dirty="0"/>
              <a:t>pro bono </a:t>
            </a:r>
            <a:r>
              <a:rPr lang="lv-LV" sz="1700" dirty="0"/>
              <a:t>sabiedrībai atgriezti &gt;36 000 EUR</a:t>
            </a:r>
          </a:p>
          <a:p>
            <a:endParaRPr lang="en-GB" sz="1700" dirty="0"/>
          </a:p>
        </p:txBody>
      </p:sp>
    </p:spTree>
    <p:extLst>
      <p:ext uri="{BB962C8B-B14F-4D97-AF65-F5344CB8AC3E}">
        <p14:creationId xmlns:p14="http://schemas.microsoft.com/office/powerpoint/2010/main" val="381436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otoattēla apraksts nav pieejams.">
            <a:extLst>
              <a:ext uri="{FF2B5EF4-FFF2-40B4-BE49-F238E27FC236}">
                <a16:creationId xmlns:a16="http://schemas.microsoft.com/office/drawing/2014/main" id="{BDFF7898-53A0-05EE-8942-1FC9B7BF93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213115"/>
            <a:ext cx="5291666" cy="44317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toattēla apraksts nav pieejams.">
            <a:extLst>
              <a:ext uri="{FF2B5EF4-FFF2-40B4-BE49-F238E27FC236}">
                <a16:creationId xmlns:a16="http://schemas.microsoft.com/office/drawing/2014/main" id="{1E73F191-EE61-CCC8-ACF3-DEB5BB892E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213114"/>
            <a:ext cx="5291667" cy="443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03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Fotoattēla apraksts nav pieejams.">
            <a:extLst>
              <a:ext uri="{FF2B5EF4-FFF2-40B4-BE49-F238E27FC236}">
                <a16:creationId xmlns:a16="http://schemas.microsoft.com/office/drawing/2014/main" id="{FBF08BD2-F3B5-0580-4E53-893C43050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36" r="17564"/>
          <a:stretch>
            <a:fillRect/>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otoattēla apraksts nav pieejams.">
            <a:extLst>
              <a:ext uri="{FF2B5EF4-FFF2-40B4-BE49-F238E27FC236}">
                <a16:creationId xmlns:a16="http://schemas.microsoft.com/office/drawing/2014/main" id="{D2272340-147E-8B83-309D-F6655E9C6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41" r="2" b="15067"/>
          <a:stretch>
            <a:fillRect/>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57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404</TotalTime>
  <Words>558</Words>
  <Application>Microsoft Office PowerPoint</Application>
  <PresentationFormat>Widescreen</PresentationFormat>
  <Paragraphs>55</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Viļānu pilsētas Iedzīvotāju padomes darbības pārskats. 2025.gads</vt:lpstr>
      <vt:lpstr>Viļānu pilsētas iedzīvotāju padome nodrošina viļāniešu interešu pārstāvību šādās jomās (Atbilstoši Pašvaldību likumā un Rēzeknes novada Iedzīvotāju padomju nolikumā noteiktajam) </vt:lpstr>
      <vt:lpstr>Viļānu pilsētas iedzīvotāju padome nodrošina viļāniešu interešu pārstāvību šādās jomās (Atbilstoši Pašvaldību likumā un Rēzeknes novada Iedzīvotāju padomju nolikumā noteiktajam)</vt:lpstr>
      <vt:lpstr>Viļānu pilsētas iedzīvotāju padome nodrošina viļāniešu interešu pārstāvību šādās jomās (Atbilstoši Pašvaldību likumā un Rēzeknes novada Iedzīvotāju padomju nolikumā noteiktajam)</vt:lpstr>
      <vt:lpstr>Viļānu pilsētas Iedzīvotāju padomes pienākumi</vt:lpstr>
      <vt:lpstr>Viļānu pilsētas iedzīvotāju padomes darbs 2025.gadā.  Statistika.</vt:lpstr>
      <vt:lpstr>Viļānu pilsētas iedzīvotāju padomes darbs 2025.gadā.  Statistika.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Galvenās aktivitātes Viļānu pilsētas iedzīvotāju padomes darbā 2026.gadā.</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Vija Pizica</dc:creator>
  <cp:lastModifiedBy>Vija Pizica</cp:lastModifiedBy>
  <cp:revision>3</cp:revision>
  <dcterms:created xsi:type="dcterms:W3CDTF">2026-01-17T19:42:27Z</dcterms:created>
  <dcterms:modified xsi:type="dcterms:W3CDTF">2026-01-27T12:05:35Z</dcterms:modified>
</cp:coreProperties>
</file>