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.xml" ContentType="application/vnd.openxmlformats-officedocument.presentationml.notesSlide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5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41" r:id="rId1"/>
    <p:sldMasterId id="2147483859" r:id="rId2"/>
  </p:sldMasterIdLst>
  <p:notesMasterIdLst>
    <p:notesMasterId r:id="rId29"/>
  </p:notesMasterIdLst>
  <p:sldIdLst>
    <p:sldId id="256" r:id="rId3"/>
    <p:sldId id="299" r:id="rId4"/>
    <p:sldId id="257" r:id="rId5"/>
    <p:sldId id="258" r:id="rId6"/>
    <p:sldId id="327" r:id="rId7"/>
    <p:sldId id="328" r:id="rId8"/>
    <p:sldId id="329" r:id="rId9"/>
    <p:sldId id="273" r:id="rId10"/>
    <p:sldId id="276" r:id="rId11"/>
    <p:sldId id="296" r:id="rId12"/>
    <p:sldId id="330" r:id="rId13"/>
    <p:sldId id="331" r:id="rId14"/>
    <p:sldId id="334" r:id="rId15"/>
    <p:sldId id="333" r:id="rId16"/>
    <p:sldId id="335" r:id="rId17"/>
    <p:sldId id="336" r:id="rId18"/>
    <p:sldId id="343" r:id="rId19"/>
    <p:sldId id="340" r:id="rId20"/>
    <p:sldId id="342" r:id="rId21"/>
    <p:sldId id="341" r:id="rId22"/>
    <p:sldId id="318" r:id="rId23"/>
    <p:sldId id="319" r:id="rId24"/>
    <p:sldId id="338" r:id="rId25"/>
    <p:sldId id="321" r:id="rId26"/>
    <p:sldId id="339" r:id="rId27"/>
    <p:sldId id="271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rbinieks" initials="D" lastIdx="3" clrIdx="0">
    <p:extLst>
      <p:ext uri="{19B8F6BF-5375-455C-9EA6-DF929625EA0E}">
        <p15:presenceInfo xmlns:p15="http://schemas.microsoft.com/office/powerpoint/2012/main" userId="Darbiniek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11C7"/>
    <a:srgbClr val="E6E3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9" autoAdjust="0"/>
    <p:restoredTop sz="94075" autoAdjust="0"/>
  </p:normalViewPr>
  <p:slideViewPr>
    <p:cSldViewPr>
      <p:cViewPr varScale="1">
        <p:scale>
          <a:sx n="81" d="100"/>
          <a:sy n="81" d="100"/>
        </p:scale>
        <p:origin x="152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commentAuthors" Target="commentAuthors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929712012452111E-2"/>
          <c:y val="2.3551954439500887E-2"/>
          <c:w val="0.90564367375178534"/>
          <c:h val="0.833592388966310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01.01.2022.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8483055632570747E-4"/>
                  <c:y val="0.3713093386449123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6E-49C9-B7A5-236B933E19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</c:f>
              <c:strCache>
                <c:ptCount val="1"/>
                <c:pt idx="0">
                  <c:v>Kategorija 1</c:v>
                </c:pt>
              </c:strCache>
            </c:strRef>
          </c:cat>
          <c:val>
            <c:numRef>
              <c:f>Lapa1!$B$2</c:f>
              <c:numCache>
                <c:formatCode>General</c:formatCode>
                <c:ptCount val="1"/>
                <c:pt idx="0">
                  <c:v>6149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6E-49C9-B7A5-236B933E193C}"/>
            </c:ext>
          </c:extLst>
        </c:ser>
        <c:ser>
          <c:idx val="1"/>
          <c:order val="1"/>
          <c:tx>
            <c:strRef>
              <c:f>Lapa1!$C$1</c:f>
              <c:strCache>
                <c:ptCount val="1"/>
                <c:pt idx="0">
                  <c:v>01.01.2023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8424315054877982E-3"/>
                  <c:y val="0.3836885187360134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6E-49C9-B7A5-236B933E19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</c:f>
              <c:strCache>
                <c:ptCount val="1"/>
                <c:pt idx="0">
                  <c:v>Kategorija 1</c:v>
                </c:pt>
              </c:strCache>
            </c:strRef>
          </c:cat>
          <c:val>
            <c:numRef>
              <c:f>Lapa1!$C$2</c:f>
              <c:numCache>
                <c:formatCode>General</c:formatCode>
                <c:ptCount val="1"/>
                <c:pt idx="0">
                  <c:v>6027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6E-49C9-B7A5-236B933E19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6082175"/>
        <c:axId val="1346087167"/>
      </c:barChart>
      <c:catAx>
        <c:axId val="1346082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46087167"/>
        <c:crosses val="autoZero"/>
        <c:auto val="1"/>
        <c:lblAlgn val="ctr"/>
        <c:lblOffset val="100"/>
        <c:noMultiLvlLbl val="0"/>
      </c:catAx>
      <c:valAx>
        <c:axId val="1346087167"/>
        <c:scaling>
          <c:orientation val="minMax"/>
          <c:max val="62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46082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219309794135725"/>
          <c:y val="0.92761189720797332"/>
          <c:w val="0.57275530304114186"/>
          <c:h val="7.23881027920267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01.01.2022.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7455813768733558E-3"/>
                  <c:y val="0.291488058787507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E2B-4FC2-8657-D0734AE5AB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Lapa1!$A$2</c:f>
              <c:numCache>
                <c:formatCode>General</c:formatCode>
                <c:ptCount val="1"/>
              </c:numCache>
            </c:numRef>
          </c:cat>
          <c:val>
            <c:numRef>
              <c:f>Lapa1!$B$2</c:f>
              <c:numCache>
                <c:formatCode>#,##0</c:formatCode>
                <c:ptCount val="1"/>
                <c:pt idx="0">
                  <c:v>774032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2B-4FC2-8657-D0734AE5AB41}"/>
            </c:ext>
          </c:extLst>
        </c:ser>
        <c:ser>
          <c:idx val="1"/>
          <c:order val="1"/>
          <c:tx>
            <c:strRef>
              <c:f>Lapa1!$C$1</c:f>
              <c:strCache>
                <c:ptCount val="1"/>
                <c:pt idx="0">
                  <c:v>01.01.2023.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5.2367441306201317E-3"/>
                  <c:y val="0.387017758726270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E2B-4FC2-8657-D0734AE5AB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Lapa1!$A$2</c:f>
              <c:numCache>
                <c:formatCode>General</c:formatCode>
                <c:ptCount val="1"/>
              </c:numCache>
            </c:numRef>
          </c:cat>
          <c:val>
            <c:numRef>
              <c:f>Lapa1!$C$2</c:f>
              <c:numCache>
                <c:formatCode>General</c:formatCode>
                <c:ptCount val="1"/>
                <c:pt idx="0">
                  <c:v>915099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2B-4FC2-8657-D0734AE5AB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02726191"/>
        <c:axId val="1502724527"/>
        <c:axId val="0"/>
      </c:bar3DChart>
      <c:catAx>
        <c:axId val="15027261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502724527"/>
        <c:crosses val="autoZero"/>
        <c:auto val="1"/>
        <c:lblAlgn val="ctr"/>
        <c:lblOffset val="100"/>
        <c:noMultiLvlLbl val="0"/>
      </c:catAx>
      <c:valAx>
        <c:axId val="1502724527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5027261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476522961336197"/>
          <c:y val="0.87478897348486695"/>
          <c:w val="0.46617963571778376"/>
          <c:h val="0.11051414960147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095803022869633"/>
          <c:y val="1.6766840721401326E-2"/>
          <c:w val="0.83303957329690437"/>
          <c:h val="0.909501938457054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Sērija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A449-492B-B657-232DF5D324F9}"/>
              </c:ext>
            </c:extLst>
          </c:dPt>
          <c:dLbls>
            <c:dLbl>
              <c:idx val="0"/>
              <c:layout>
                <c:manualLayout>
                  <c:x val="1.5914652550896507E-2"/>
                  <c:y val="0.378728289449320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49-492B-B657-232DF5D324F9}"/>
                </c:ext>
              </c:extLst>
            </c:dLbl>
            <c:dLbl>
              <c:idx val="1"/>
              <c:layout>
                <c:manualLayout>
                  <c:x val="3.2126469723619696E-3"/>
                  <c:y val="0.4259432285301634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449-492B-B657-232DF5D324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Lapa1!$A$2:$A$3</c:f>
              <c:strCache>
                <c:ptCount val="2"/>
                <c:pt idx="0">
                  <c:v>2022.gads</c:v>
                </c:pt>
                <c:pt idx="1">
                  <c:v>2023.gads</c:v>
                </c:pt>
              </c:strCache>
            </c:strRef>
          </c:cat>
          <c:val>
            <c:numRef>
              <c:f>Lapa1!$B$2:$B$3</c:f>
              <c:numCache>
                <c:formatCode>General</c:formatCode>
                <c:ptCount val="2"/>
                <c:pt idx="0">
                  <c:v>139585</c:v>
                </c:pt>
                <c:pt idx="1">
                  <c:v>131114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49-492B-B657-232DF5D324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61775471"/>
        <c:axId val="561772975"/>
        <c:axId val="0"/>
      </c:bar3DChart>
      <c:catAx>
        <c:axId val="561775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61772975"/>
        <c:crosses val="autoZero"/>
        <c:auto val="1"/>
        <c:lblAlgn val="ctr"/>
        <c:lblOffset val="100"/>
        <c:noMultiLvlLbl val="0"/>
      </c:catAx>
      <c:valAx>
        <c:axId val="561772975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617754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Kolonna1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CB98-462E-85AC-8089DFEE1FB1}"/>
              </c:ext>
            </c:extLst>
          </c:dPt>
          <c:dLbls>
            <c:dLbl>
              <c:idx val="0"/>
              <c:layout>
                <c:manualLayout>
                  <c:x val="2.9960439178255553E-4"/>
                  <c:y val="0.313096242230395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B98-462E-85AC-8089DFEE1FB1}"/>
                </c:ext>
              </c:extLst>
            </c:dLbl>
            <c:dLbl>
              <c:idx val="1"/>
              <c:layout>
                <c:manualLayout>
                  <c:x val="9.0014153016814552E-4"/>
                  <c:y val="0.364054761459253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98-462E-85AC-8089DFEE1F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Lapa1!$A$2:$A$3</c:f>
              <c:strCache>
                <c:ptCount val="2"/>
                <c:pt idx="0">
                  <c:v>2022.gads</c:v>
                </c:pt>
                <c:pt idx="1">
                  <c:v>2023.gads</c:v>
                </c:pt>
              </c:strCache>
            </c:strRef>
          </c:cat>
          <c:val>
            <c:numRef>
              <c:f>Lapa1!$B$2:$B$3</c:f>
              <c:numCache>
                <c:formatCode>General</c:formatCode>
                <c:ptCount val="2"/>
                <c:pt idx="0">
                  <c:v>701</c:v>
                </c:pt>
                <c:pt idx="1">
                  <c:v>769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98-462E-85AC-8089DFEE1F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73894703"/>
        <c:axId val="1573890959"/>
        <c:axId val="0"/>
      </c:bar3DChart>
      <c:catAx>
        <c:axId val="1573894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573890959"/>
        <c:crosses val="autoZero"/>
        <c:auto val="1"/>
        <c:lblAlgn val="ctr"/>
        <c:lblOffset val="100"/>
        <c:noMultiLvlLbl val="0"/>
      </c:catAx>
      <c:valAx>
        <c:axId val="157389095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5738947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Sērija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4B5E-450F-A4AF-54245425F77A}"/>
              </c:ext>
            </c:extLst>
          </c:dPt>
          <c:dLbls>
            <c:dLbl>
              <c:idx val="0"/>
              <c:layout>
                <c:manualLayout>
                  <c:x val="-2.5445022207333333E-4"/>
                  <c:y val="0.2915972299374143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5E-450F-A4AF-54245425F77A}"/>
                </c:ext>
              </c:extLst>
            </c:dLbl>
            <c:dLbl>
              <c:idx val="1"/>
              <c:layout>
                <c:manualLayout>
                  <c:x val="-4.601116972469863E-3"/>
                  <c:y val="0.364496537421767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5E-450F-A4AF-54245425F7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Lapa1!$A$2:$A$3</c:f>
              <c:strCache>
                <c:ptCount val="2"/>
                <c:pt idx="0">
                  <c:v>2022.gads</c:v>
                </c:pt>
                <c:pt idx="1">
                  <c:v>2023.gads</c:v>
                </c:pt>
              </c:strCache>
            </c:strRef>
          </c:cat>
          <c:val>
            <c:numRef>
              <c:f>Lapa1!$B$2:$B$3</c:f>
              <c:numCache>
                <c:formatCode>General</c:formatCode>
                <c:ptCount val="2"/>
                <c:pt idx="0">
                  <c:v>157</c:v>
                </c:pt>
                <c:pt idx="1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5E-450F-A4AF-54245425F7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59845503"/>
        <c:axId val="559844255"/>
        <c:axId val="0"/>
      </c:bar3DChart>
      <c:catAx>
        <c:axId val="559845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59844255"/>
        <c:crosses val="autoZero"/>
        <c:auto val="1"/>
        <c:lblAlgn val="ctr"/>
        <c:lblOffset val="100"/>
        <c:noMultiLvlLbl val="0"/>
      </c:catAx>
      <c:valAx>
        <c:axId val="5598442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598455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5844175540120495E-2"/>
          <c:y val="1.6541137473327597E-2"/>
          <c:w val="0.93415582445987955"/>
          <c:h val="0.9047509531371277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Sērija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BDED-4859-AEB5-04EE711FF893}"/>
              </c:ext>
            </c:extLst>
          </c:dPt>
          <c:dLbls>
            <c:dLbl>
              <c:idx val="0"/>
              <c:layout>
                <c:manualLayout>
                  <c:x val="9.4569642350519779E-3"/>
                  <c:y val="0.289991891187370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ED-4859-AEB5-04EE711FF893}"/>
                </c:ext>
              </c:extLst>
            </c:dLbl>
            <c:dLbl>
              <c:idx val="1"/>
              <c:layout>
                <c:manualLayout>
                  <c:x val="-1.5761607058419962E-3"/>
                  <c:y val="0.371189620719833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ED-4859-AEB5-04EE711FF8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Lapa1!$A$2:$A$3</c:f>
              <c:strCache>
                <c:ptCount val="2"/>
                <c:pt idx="0">
                  <c:v>2022.gads</c:v>
                </c:pt>
                <c:pt idx="1">
                  <c:v>2023.gads</c:v>
                </c:pt>
              </c:strCache>
            </c:strRef>
          </c:cat>
          <c:val>
            <c:numRef>
              <c:f>Lapa1!$B$2:$B$3</c:f>
              <c:numCache>
                <c:formatCode>General</c:formatCode>
                <c:ptCount val="2"/>
                <c:pt idx="0">
                  <c:v>68</c:v>
                </c:pt>
                <c:pt idx="1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ED-4859-AEB5-04EE711FF8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51964223"/>
        <c:axId val="551963807"/>
        <c:axId val="0"/>
      </c:bar3DChart>
      <c:catAx>
        <c:axId val="55196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51963807"/>
        <c:crosses val="autoZero"/>
        <c:auto val="1"/>
        <c:lblAlgn val="ctr"/>
        <c:lblOffset val="100"/>
        <c:noMultiLvlLbl val="0"/>
      </c:catAx>
      <c:valAx>
        <c:axId val="551963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519642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749351766941156E-2"/>
          <c:y val="2.6045961312910818E-2"/>
          <c:w val="0.88425540793570367"/>
          <c:h val="0.7951951815651919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01.01.2022.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0.426402939502631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89-4666-AAF0-D58B8BB2AC3C}"/>
                </c:ext>
              </c:extLst>
            </c:dLbl>
            <c:dLbl>
              <c:idx val="1"/>
              <c:layout>
                <c:manualLayout>
                  <c:x val="1.4946550194987751E-3"/>
                  <c:y val="5.7278006798860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89-4666-AAF0-D58B8BB2AC3C}"/>
                </c:ext>
              </c:extLst>
            </c:dLbl>
            <c:dLbl>
              <c:idx val="2"/>
              <c:layout>
                <c:manualLayout>
                  <c:x val="2.9893100389974956E-3"/>
                  <c:y val="2.33354842513876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89-4666-AAF0-D58B8BB2AC3C}"/>
                </c:ext>
              </c:extLst>
            </c:dLbl>
            <c:dLbl>
              <c:idx val="3"/>
              <c:layout>
                <c:manualLayout>
                  <c:x val="-2.9893100389976599E-3"/>
                  <c:y val="0.112434605938504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89-4666-AAF0-D58B8BB2AC3C}"/>
                </c:ext>
              </c:extLst>
            </c:dLbl>
            <c:dLbl>
              <c:idx val="4"/>
              <c:layout>
                <c:manualLayout>
                  <c:x val="-1.4946550194987751E-3"/>
                  <c:y val="0.10394897530163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89-4666-AAF0-D58B8BB2AC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Lapa1!$A$2:$A$6</c:f>
              <c:strCache>
                <c:ptCount val="5"/>
                <c:pt idx="0">
                  <c:v>Komunālie pakalpojumi</c:v>
                </c:pt>
                <c:pt idx="1">
                  <c:v>Ēdināšana PII</c:v>
                </c:pt>
                <c:pt idx="2">
                  <c:v>Ēdināsana skolā</c:v>
                </c:pt>
                <c:pt idx="3">
                  <c:v>Zemes noma</c:v>
                </c:pt>
                <c:pt idx="4">
                  <c:v>Dzīvokļu īre</c:v>
                </c:pt>
              </c:strCache>
            </c:strRef>
          </c:cat>
          <c:val>
            <c:numRef>
              <c:f>Lapa1!$B$2:$B$6</c:f>
              <c:numCache>
                <c:formatCode>General</c:formatCode>
                <c:ptCount val="5"/>
                <c:pt idx="0">
                  <c:v>68591</c:v>
                </c:pt>
                <c:pt idx="1">
                  <c:v>5805</c:v>
                </c:pt>
                <c:pt idx="2">
                  <c:v>1875</c:v>
                </c:pt>
                <c:pt idx="3">
                  <c:v>14241</c:v>
                </c:pt>
                <c:pt idx="4">
                  <c:v>11326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89-4666-AAF0-D58B8BB2AC3C}"/>
            </c:ext>
          </c:extLst>
        </c:ser>
        <c:ser>
          <c:idx val="1"/>
          <c:order val="1"/>
          <c:tx>
            <c:strRef>
              <c:f>Lapa1!$C$1</c:f>
              <c:strCache>
                <c:ptCount val="1"/>
                <c:pt idx="0">
                  <c:v>01.01.2023.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4946550194987751E-3"/>
                  <c:y val="0.294875664631173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89-4666-AAF0-D58B8BB2AC3C}"/>
                </c:ext>
              </c:extLst>
            </c:dLbl>
            <c:dLbl>
              <c:idx val="1"/>
              <c:layout>
                <c:manualLayout>
                  <c:x val="2.9893100389975502E-3"/>
                  <c:y val="3.1821114888256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89-4666-AAF0-D58B8BB2AC3C}"/>
                </c:ext>
              </c:extLst>
            </c:dLbl>
            <c:dLbl>
              <c:idx val="2"/>
              <c:layout>
                <c:manualLayout>
                  <c:x val="4.48396505849638E-3"/>
                  <c:y val="1.2728445955302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89-4666-AAF0-D58B8BB2AC3C}"/>
                </c:ext>
              </c:extLst>
            </c:dLbl>
            <c:dLbl>
              <c:idx val="3"/>
              <c:layout>
                <c:manualLayout>
                  <c:x val="-1.4946550194987751E-3"/>
                  <c:y val="0.125163051893807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489-4666-AAF0-D58B8BB2AC3C}"/>
                </c:ext>
              </c:extLst>
            </c:dLbl>
            <c:dLbl>
              <c:idx val="4"/>
              <c:layout>
                <c:manualLayout>
                  <c:x val="0"/>
                  <c:y val="0.116677421256939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89-4666-AAF0-D58B8BB2AC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Lapa1!$A$2:$A$6</c:f>
              <c:strCache>
                <c:ptCount val="5"/>
                <c:pt idx="0">
                  <c:v>Komunālie pakalpojumi</c:v>
                </c:pt>
                <c:pt idx="1">
                  <c:v>Ēdināšana PII</c:v>
                </c:pt>
                <c:pt idx="2">
                  <c:v>Ēdināsana skolā</c:v>
                </c:pt>
                <c:pt idx="3">
                  <c:v>Zemes noma</c:v>
                </c:pt>
                <c:pt idx="4">
                  <c:v>Dzīvokļu īre</c:v>
                </c:pt>
              </c:strCache>
            </c:strRef>
          </c:cat>
          <c:val>
            <c:numRef>
              <c:f>Lapa1!$C$2:$C$6</c:f>
              <c:numCache>
                <c:formatCode>General</c:formatCode>
                <c:ptCount val="5"/>
                <c:pt idx="0">
                  <c:v>54948</c:v>
                </c:pt>
                <c:pt idx="1">
                  <c:v>3628</c:v>
                </c:pt>
                <c:pt idx="2">
                  <c:v>1070</c:v>
                </c:pt>
                <c:pt idx="3">
                  <c:v>15322</c:v>
                </c:pt>
                <c:pt idx="4">
                  <c:v>12643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89-4666-AAF0-D58B8BB2AC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18663120"/>
        <c:axId val="618668528"/>
        <c:axId val="0"/>
      </c:bar3DChart>
      <c:catAx>
        <c:axId val="61866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18668528"/>
        <c:crosses val="autoZero"/>
        <c:auto val="1"/>
        <c:lblAlgn val="ctr"/>
        <c:lblOffset val="100"/>
        <c:noMultiLvlLbl val="0"/>
      </c:catAx>
      <c:valAx>
        <c:axId val="61866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18663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437439555896341E-2"/>
          <c:y val="3.8513467639398093E-2"/>
          <c:w val="0.89516777829283345"/>
          <c:h val="0.648464985371995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01.01.2022.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1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25400" dist="12700" dir="13500000">
                <a:srgbClr val="000000">
                  <a:alpha val="45000"/>
                </a:srgbClr>
              </a:innerShdw>
            </a:effectLst>
            <a:sp3d/>
          </c:spPr>
          <c:invertIfNegative val="0"/>
          <c:dLbls>
            <c:dLbl>
              <c:idx val="0"/>
              <c:layout>
                <c:manualLayout>
                  <c:x val="-1.4456499368922578E-3"/>
                  <c:y val="0.220130130471221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5A-41AF-8527-29A538F492CD}"/>
                </c:ext>
              </c:extLst>
            </c:dLbl>
            <c:dLbl>
              <c:idx val="1"/>
              <c:layout>
                <c:manualLayout>
                  <c:x val="2.8912998737844627E-3"/>
                  <c:y val="0.211340578028982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5A-41AF-8527-29A538F492CD}"/>
                </c:ext>
              </c:extLst>
            </c:dLbl>
            <c:dLbl>
              <c:idx val="2"/>
              <c:layout>
                <c:manualLayout>
                  <c:x val="0"/>
                  <c:y val="0.148869215577666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5A-41AF-8527-29A538F492CD}"/>
                </c:ext>
              </c:extLst>
            </c:dLbl>
            <c:dLbl>
              <c:idx val="3"/>
              <c:layout>
                <c:manualLayout>
                  <c:x val="-4.3369498106767736E-3"/>
                  <c:y val="0.21190607899033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95A-41AF-8527-29A538F492CD}"/>
                </c:ext>
              </c:extLst>
            </c:dLbl>
            <c:dLbl>
              <c:idx val="4"/>
              <c:layout>
                <c:manualLayout>
                  <c:x val="0"/>
                  <c:y val="0.123191846926139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95A-41AF-8527-29A538F492CD}"/>
                </c:ext>
              </c:extLst>
            </c:dLbl>
            <c:dLbl>
              <c:idx val="5"/>
              <c:layout>
                <c:manualLayout>
                  <c:x val="1.4456499368922578E-3"/>
                  <c:y val="0.2749790112143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95A-41AF-8527-29A538F492CD}"/>
                </c:ext>
              </c:extLst>
            </c:dLbl>
            <c:dLbl>
              <c:idx val="6"/>
              <c:layout>
                <c:manualLayout>
                  <c:x val="5.7825997475691379E-3"/>
                  <c:y val="0.125223662880226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95A-41AF-8527-29A538F492CD}"/>
                </c:ext>
              </c:extLst>
            </c:dLbl>
            <c:dLbl>
              <c:idx val="7"/>
              <c:layout>
                <c:manualLayout>
                  <c:x val="1.445649936892046E-3"/>
                  <c:y val="0.193343328683658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95A-41AF-8527-29A538F492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Dricānu p.p.</c:v>
                </c:pt>
                <c:pt idx="1">
                  <c:v>Gaigalavas p.p.</c:v>
                </c:pt>
                <c:pt idx="2">
                  <c:v>Rikavas p.p.</c:v>
                </c:pt>
                <c:pt idx="3">
                  <c:v>Stružānu p.p.</c:v>
                </c:pt>
                <c:pt idx="4">
                  <c:v>Nagļu p.p.</c:v>
                </c:pt>
                <c:pt idx="5">
                  <c:v>Sakstagala p.p.</c:v>
                </c:pt>
                <c:pt idx="6">
                  <c:v>Kantinieku p.p.</c:v>
                </c:pt>
                <c:pt idx="7">
                  <c:v>Ozolmuižas p.p.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864</c:v>
                </c:pt>
                <c:pt idx="1">
                  <c:v>811</c:v>
                </c:pt>
                <c:pt idx="2">
                  <c:v>631</c:v>
                </c:pt>
                <c:pt idx="3">
                  <c:v>776</c:v>
                </c:pt>
                <c:pt idx="4">
                  <c:v>414</c:v>
                </c:pt>
                <c:pt idx="5">
                  <c:v>1224</c:v>
                </c:pt>
                <c:pt idx="6">
                  <c:v>419</c:v>
                </c:pt>
                <c:pt idx="7">
                  <c:v>874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8-795A-41AF-8527-29A538F492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8641688"/>
        <c:axId val="348644040"/>
        <c:axId val="0"/>
      </c:bar3DChart>
      <c:catAx>
        <c:axId val="3486416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48644040"/>
        <c:crosses val="autoZero"/>
        <c:auto val="1"/>
        <c:lblAlgn val="ctr"/>
        <c:lblOffset val="100"/>
        <c:noMultiLvlLbl val="0"/>
      </c:catAx>
      <c:valAx>
        <c:axId val="348644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48641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081328351417179"/>
          <c:y val="3.5660231054996938E-2"/>
          <c:w val="0.9191964590259365"/>
          <c:h val="0.88871613199751021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01.01.2022.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1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25400" dist="12700" dir="13500000">
                <a:srgbClr val="000000">
                  <a:alpha val="45000"/>
                </a:srgbClr>
              </a:innerShdw>
            </a:effectLst>
            <a:sp3d/>
          </c:spPr>
          <c:invertIfNegative val="0"/>
          <c:dLbls>
            <c:dLbl>
              <c:idx val="0"/>
              <c:layout>
                <c:manualLayout>
                  <c:x val="-0.22358626819242311"/>
                  <c:y val="-2.38336881487651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4EF-4619-931D-9CBE80DCB995}"/>
                </c:ext>
              </c:extLst>
            </c:dLbl>
            <c:dLbl>
              <c:idx val="1"/>
              <c:layout>
                <c:manualLayout>
                  <c:x val="-0.1916453727363626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4EF-4619-931D-9CBE80DCB995}"/>
                </c:ext>
              </c:extLst>
            </c:dLbl>
            <c:dLbl>
              <c:idx val="2"/>
              <c:layout>
                <c:manualLayout>
                  <c:x val="-0.151372069770025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4EF-4619-931D-9CBE80DCB995}"/>
                </c:ext>
              </c:extLst>
            </c:dLbl>
            <c:dLbl>
              <c:idx val="3"/>
              <c:layout>
                <c:manualLayout>
                  <c:x val="-0.17914676147094769"/>
                  <c:y val="4.76673762975285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4EF-4619-931D-9CBE80DCB995}"/>
                </c:ext>
              </c:extLst>
            </c:dLbl>
            <c:dLbl>
              <c:idx val="4"/>
              <c:layout>
                <c:manualLayout>
                  <c:x val="-3.749583379624491E-2"/>
                  <c:y val="4.7667376297528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4EF-4619-931D-9CBE80DCB995}"/>
                </c:ext>
              </c:extLst>
            </c:dLbl>
            <c:dLbl>
              <c:idx val="5"/>
              <c:layout>
                <c:manualLayout>
                  <c:x val="-0.52216420397733587"/>
                  <c:y val="-4.7667376297528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4EF-4619-931D-9CBE80DCB995}"/>
                </c:ext>
              </c:extLst>
            </c:dLbl>
            <c:dLbl>
              <c:idx val="6"/>
              <c:layout>
                <c:manualLayout>
                  <c:x val="-8.1935340517720306E-2"/>
                  <c:y val="-4.76673762975285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4EF-4619-931D-9CBE80DCB995}"/>
                </c:ext>
              </c:extLst>
            </c:dLbl>
            <c:dLbl>
              <c:idx val="7"/>
              <c:layout>
                <c:manualLayout>
                  <c:x val="-0.15970447728030224"/>
                  <c:y val="-2.3833688148764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4EF-4619-931D-9CBE80DCB995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Dricānu p.p.</c:v>
                </c:pt>
                <c:pt idx="1">
                  <c:v>Gaigalavas p.p.</c:v>
                </c:pt>
                <c:pt idx="2">
                  <c:v>Rikavas p.p.</c:v>
                </c:pt>
                <c:pt idx="3">
                  <c:v>Stružānu p.p.</c:v>
                </c:pt>
                <c:pt idx="4">
                  <c:v>Nagļu p.p.</c:v>
                </c:pt>
                <c:pt idx="5">
                  <c:v>Sakstagala p.p.</c:v>
                </c:pt>
                <c:pt idx="6">
                  <c:v>Kantinieku p.p.</c:v>
                </c:pt>
                <c:pt idx="7">
                  <c:v>Ozolmuižas p.p.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91</c:v>
                </c:pt>
                <c:pt idx="1">
                  <c:v>83</c:v>
                </c:pt>
                <c:pt idx="2">
                  <c:v>75</c:v>
                </c:pt>
                <c:pt idx="3">
                  <c:v>79</c:v>
                </c:pt>
                <c:pt idx="4">
                  <c:v>49</c:v>
                </c:pt>
                <c:pt idx="5">
                  <c:v>146</c:v>
                </c:pt>
                <c:pt idx="6">
                  <c:v>58</c:v>
                </c:pt>
                <c:pt idx="7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12-4725-A1A3-3FC7799871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01.01.2023.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2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25400" dist="12700" dir="13500000">
                <a:srgbClr val="000000">
                  <a:alpha val="45000"/>
                </a:srgbClr>
              </a:innerShdw>
            </a:effectLst>
            <a:sp3d/>
          </c:spPr>
          <c:invertIfNegative val="0"/>
          <c:dLbls>
            <c:dLbl>
              <c:idx val="0"/>
              <c:layout>
                <c:manualLayout>
                  <c:x val="-0.23474742963817669"/>
                  <c:y val="-2.02004582073472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12-4725-A1A3-3FC7799871B5}"/>
                </c:ext>
              </c:extLst>
            </c:dLbl>
            <c:dLbl>
              <c:idx val="1"/>
              <c:layout>
                <c:manualLayout>
                  <c:x val="-0.15357337811109356"/>
                  <c:y val="2.27076871338620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12-4725-A1A3-3FC7799871B5}"/>
                </c:ext>
              </c:extLst>
            </c:dLbl>
            <c:dLbl>
              <c:idx val="2"/>
              <c:layout>
                <c:manualLayout>
                  <c:x val="-0.13866164914309614"/>
                  <c:y val="-8.738918035153362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12-4725-A1A3-3FC7799871B5}"/>
                </c:ext>
              </c:extLst>
            </c:dLbl>
            <c:dLbl>
              <c:idx val="3"/>
              <c:layout>
                <c:manualLayout>
                  <c:x val="-0.28832721561121383"/>
                  <c:y val="-9.48824755207388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312-4725-A1A3-3FC7799871B5}"/>
                </c:ext>
              </c:extLst>
            </c:dLbl>
            <c:dLbl>
              <c:idx val="4"/>
              <c:layout>
                <c:manualLayout>
                  <c:x val="-4.1450228189868668E-2"/>
                  <c:y val="-7.28654023426826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12-4725-A1A3-3FC7799871B5}"/>
                </c:ext>
              </c:extLst>
            </c:dLbl>
            <c:dLbl>
              <c:idx val="5"/>
              <c:layout>
                <c:manualLayout>
                  <c:x val="-0.53941966859325341"/>
                  <c:y val="-1.03301209775490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633521194209066E-2"/>
                      <c:h val="5.626023101047960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1312-4725-A1A3-3FC7799871B5}"/>
                </c:ext>
              </c:extLst>
            </c:dLbl>
            <c:dLbl>
              <c:idx val="6"/>
              <c:layout>
                <c:manualLayout>
                  <c:x val="-0.10131846680202637"/>
                  <c:y val="-7.19533415206120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12-4725-A1A3-3FC7799871B5}"/>
                </c:ext>
              </c:extLst>
            </c:dLbl>
            <c:dLbl>
              <c:idx val="7"/>
              <c:layout>
                <c:manualLayout>
                  <c:x val="-0.13887345850461064"/>
                  <c:y val="-2.3833688148764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EF-4619-931D-9CBE80DCB9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Dricānu p.p.</c:v>
                </c:pt>
                <c:pt idx="1">
                  <c:v>Gaigalavas p.p.</c:v>
                </c:pt>
                <c:pt idx="2">
                  <c:v>Rikavas p.p.</c:v>
                </c:pt>
                <c:pt idx="3">
                  <c:v>Stružānu p.p.</c:v>
                </c:pt>
                <c:pt idx="4">
                  <c:v>Nagļu p.p.</c:v>
                </c:pt>
                <c:pt idx="5">
                  <c:v>Sakstagala p.p.</c:v>
                </c:pt>
                <c:pt idx="6">
                  <c:v>Kantinieku p.p.</c:v>
                </c:pt>
                <c:pt idx="7">
                  <c:v>Ozolmuižas p.p.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76</c:v>
                </c:pt>
                <c:pt idx="1">
                  <c:v>58</c:v>
                </c:pt>
                <c:pt idx="2">
                  <c:v>55</c:v>
                </c:pt>
                <c:pt idx="3">
                  <c:v>85</c:v>
                </c:pt>
                <c:pt idx="4">
                  <c:v>34</c:v>
                </c:pt>
                <c:pt idx="5">
                  <c:v>129</c:v>
                </c:pt>
                <c:pt idx="6">
                  <c:v>46</c:v>
                </c:pt>
                <c:pt idx="7" formatCode="0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312-4725-A1A3-3FC7799871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1924696"/>
        <c:axId val="351925088"/>
        <c:axId val="0"/>
      </c:bar3DChart>
      <c:catAx>
        <c:axId val="35192469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51925088"/>
        <c:crosses val="autoZero"/>
        <c:auto val="1"/>
        <c:lblAlgn val="ctr"/>
        <c:lblOffset val="100"/>
        <c:noMultiLvlLbl val="0"/>
      </c:catAx>
      <c:valAx>
        <c:axId val="351925088"/>
        <c:scaling>
          <c:orientation val="minMax"/>
          <c:max val="150"/>
          <c:min val="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51924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995942636906635"/>
          <c:y val="4.6502394968270577E-2"/>
          <c:w val="0.17405733147988073"/>
          <c:h val="0.14439452224496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Sērija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6930805261281324E-3"/>
                  <c:y val="0.30687705686734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A5-4EA8-893F-6F2E132B41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</c:f>
              <c:strCache>
                <c:ptCount val="1"/>
                <c:pt idx="0">
                  <c:v>KOPĀ apvienībā</c:v>
                </c:pt>
              </c:strCache>
            </c:strRef>
          </c:cat>
          <c:val>
            <c:numRef>
              <c:f>Lapa1!$B$2</c:f>
              <c:numCache>
                <c:formatCode>General</c:formatCode>
                <c:ptCount val="1"/>
                <c:pt idx="0">
                  <c:v>656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A5-4EA8-893F-6F2E132B4145}"/>
            </c:ext>
          </c:extLst>
        </c:ser>
        <c:ser>
          <c:idx val="1"/>
          <c:order val="1"/>
          <c:tx>
            <c:strRef>
              <c:f>Lapa1!$C$1</c:f>
              <c:strCache>
                <c:ptCount val="1"/>
                <c:pt idx="0">
                  <c:v>Sērija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7.1074749211769268E-17"/>
                  <c:y val="0.291623156011230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1A5-4EA8-893F-6F2E132B41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</c:f>
              <c:strCache>
                <c:ptCount val="1"/>
                <c:pt idx="0">
                  <c:v>KOPĀ apvienībā</c:v>
                </c:pt>
              </c:strCache>
            </c:strRef>
          </c:cat>
          <c:val>
            <c:numRef>
              <c:f>Lapa1!$C$2</c:f>
              <c:numCache>
                <c:formatCode>General</c:formatCode>
                <c:ptCount val="1"/>
                <c:pt idx="0">
                  <c:v>535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1A5-4EA8-893F-6F2E132B41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02731631"/>
        <c:axId val="702728303"/>
        <c:axId val="0"/>
      </c:bar3DChart>
      <c:catAx>
        <c:axId val="702731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702728303"/>
        <c:crosses val="autoZero"/>
        <c:auto val="1"/>
        <c:lblAlgn val="ctr"/>
        <c:lblOffset val="100"/>
        <c:noMultiLvlLbl val="0"/>
      </c:catAx>
      <c:valAx>
        <c:axId val="702728303"/>
        <c:scaling>
          <c:orientation val="minMax"/>
          <c:max val="7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702731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7739891609002987E-2"/>
          <c:y val="1.6131221719457012E-2"/>
          <c:w val="0.88844615350719081"/>
          <c:h val="0.86458901913278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plāns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930233081427319E-3"/>
                  <c:y val="0.357466063348416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74-4142-8E3C-B427313612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</c:f>
              <c:strCache>
                <c:ptCount val="1"/>
                <c:pt idx="0">
                  <c:v>Kategorija 1</c:v>
                </c:pt>
              </c:strCache>
            </c:strRef>
          </c:cat>
          <c:val>
            <c:numRef>
              <c:f>Lapa1!$B$2</c:f>
              <c:numCache>
                <c:formatCode>General</c:formatCode>
                <c:ptCount val="1"/>
                <c:pt idx="0">
                  <c:v>3469995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74-4142-8E3C-B427313612CD}"/>
            </c:ext>
          </c:extLst>
        </c:ser>
        <c:ser>
          <c:idx val="1"/>
          <c:order val="1"/>
          <c:tx>
            <c:strRef>
              <c:f>Lapa1!$C$1</c:f>
              <c:strCache>
                <c:ptCount val="1"/>
                <c:pt idx="0">
                  <c:v>izpilde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0914603235316547E-16"/>
                  <c:y val="0.31221719457013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74-4142-8E3C-B427313612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Lapa1!$A$2</c:f>
              <c:strCache>
                <c:ptCount val="1"/>
                <c:pt idx="0">
                  <c:v>Kategorija 1</c:v>
                </c:pt>
              </c:strCache>
            </c:strRef>
          </c:cat>
          <c:val>
            <c:numRef>
              <c:f>Lapa1!$C$2</c:f>
              <c:numCache>
                <c:formatCode>General</c:formatCode>
                <c:ptCount val="1"/>
                <c:pt idx="0">
                  <c:v>3319073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74-4142-8E3C-B427313612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04676383"/>
        <c:axId val="1504674719"/>
        <c:axId val="0"/>
      </c:bar3DChart>
      <c:catAx>
        <c:axId val="150467638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04674719"/>
        <c:crosses val="autoZero"/>
        <c:auto val="1"/>
        <c:lblAlgn val="ctr"/>
        <c:lblOffset val="100"/>
        <c:noMultiLvlLbl val="0"/>
      </c:catAx>
      <c:valAx>
        <c:axId val="150467471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504676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995082980850869"/>
          <c:y val="0.92054886521537771"/>
          <c:w val="0.2907029945110709"/>
          <c:h val="5.90891438343962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plāns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643384831033517E-2"/>
                  <c:y val="0.393439190517292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A06-47A0-A172-609CDEE760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Lapa1!$A$2</c:f>
              <c:numCache>
                <c:formatCode>General</c:formatCode>
                <c:ptCount val="1"/>
              </c:numCache>
            </c:numRef>
          </c:cat>
          <c:val>
            <c:numRef>
              <c:f>Lapa1!$B$2</c:f>
              <c:numCache>
                <c:formatCode>General</c:formatCode>
                <c:ptCount val="1"/>
                <c:pt idx="0">
                  <c:v>4244027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06-47A0-A172-609CDEE76080}"/>
            </c:ext>
          </c:extLst>
        </c:ser>
        <c:ser>
          <c:idx val="1"/>
          <c:order val="1"/>
          <c:tx>
            <c:strRef>
              <c:f>Lapa1!$C$1</c:f>
              <c:strCache>
                <c:ptCount val="1"/>
                <c:pt idx="0">
                  <c:v>izpilde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0643384831033572E-2"/>
                  <c:y val="0.246464780266580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A06-47A0-A172-609CDEE760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Lapa1!$A$2</c:f>
              <c:numCache>
                <c:formatCode>General</c:formatCode>
                <c:ptCount val="1"/>
              </c:numCache>
            </c:numRef>
          </c:cat>
          <c:val>
            <c:numRef>
              <c:f>Lapa1!$C$2</c:f>
              <c:numCache>
                <c:formatCode>General</c:formatCode>
                <c:ptCount val="1"/>
                <c:pt idx="0">
                  <c:v>3235543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06-47A0-A172-609CDEE760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53487983"/>
        <c:axId val="553484655"/>
        <c:axId val="0"/>
      </c:bar3DChart>
      <c:catAx>
        <c:axId val="55348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53484655"/>
        <c:crosses val="autoZero"/>
        <c:auto val="1"/>
        <c:lblAlgn val="ctr"/>
        <c:lblOffset val="100"/>
        <c:noMultiLvlLbl val="0"/>
      </c:catAx>
      <c:valAx>
        <c:axId val="5534846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5348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161827817569753"/>
          <c:y val="0.91865982021301085"/>
          <c:w val="0.28284525811465305"/>
          <c:h val="6.6911012736476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0358383952170732E-4"/>
          <c:y val="0"/>
          <c:w val="0.7141722440944881"/>
          <c:h val="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19"/>
          <c:dPt>
            <c:idx val="2"/>
            <c:bubble3D val="0"/>
            <c:explosion val="0"/>
            <c:extLst>
              <c:ext xmlns:c16="http://schemas.microsoft.com/office/drawing/2014/chart" uri="{C3380CC4-5D6E-409C-BE32-E72D297353CC}">
                <c16:uniqueId val="{00000002-306F-4313-8F17-E67B09BEEA5D}"/>
              </c:ext>
            </c:extLst>
          </c:dPt>
          <c:dLbls>
            <c:dLbl>
              <c:idx val="0"/>
              <c:layout>
                <c:manualLayout>
                  <c:x val="-2.0455599300087488E-2"/>
                  <c:y val="-6.2613212166261728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06F-4313-8F17-E67B09BEEA5D}"/>
                </c:ext>
              </c:extLst>
            </c:dLbl>
            <c:dLbl>
              <c:idx val="1"/>
              <c:layout>
                <c:manualLayout>
                  <c:x val="8.6858048993875767E-2"/>
                  <c:y val="1.994518929656847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6F-4313-8F17-E67B09BEEA5D}"/>
                </c:ext>
              </c:extLst>
            </c:dLbl>
            <c:dLbl>
              <c:idx val="2"/>
              <c:layout>
                <c:manualLayout>
                  <c:x val="-0.11355555555555551"/>
                  <c:y val="-0.2860022340063951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81244531933506"/>
                      <c:h val="8.392125869926049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306F-4313-8F17-E67B09BEEA5D}"/>
                </c:ext>
              </c:extLst>
            </c:dLbl>
            <c:dLbl>
              <c:idx val="3"/>
              <c:layout>
                <c:manualLayout>
                  <c:x val="-3.151388888888889E-2"/>
                  <c:y val="5.4446302345859128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06F-4313-8F17-E67B09BEEA5D}"/>
                </c:ext>
              </c:extLst>
            </c:dLbl>
            <c:dLbl>
              <c:idx val="4"/>
              <c:layout>
                <c:manualLayout>
                  <c:x val="-1.354002624671916E-3"/>
                  <c:y val="-4.331215894224217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06F-4313-8F17-E67B09BEEA5D}"/>
                </c:ext>
              </c:extLst>
            </c:dLbl>
            <c:spPr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rgbClr val="002060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Ieņēmumi no NĪ atsavināšanas</c:v>
                </c:pt>
                <c:pt idx="1">
                  <c:v>Valsts budžeta transferts</c:v>
                </c:pt>
                <c:pt idx="2">
                  <c:v>Pašvaldības budžeta transferts</c:v>
                </c:pt>
                <c:pt idx="3">
                  <c:v>Citi pašu ieņēmumi</c:v>
                </c:pt>
                <c:pt idx="4">
                  <c:v>Maksas pakalpojumi, noma, īre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 formatCode="General">
                  <c:v>155300</c:v>
                </c:pt>
                <c:pt idx="1">
                  <c:v>47215</c:v>
                </c:pt>
                <c:pt idx="2">
                  <c:v>3309188</c:v>
                </c:pt>
                <c:pt idx="3" formatCode="General">
                  <c:v>4140</c:v>
                </c:pt>
                <c:pt idx="4">
                  <c:v>336139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06F-4313-8F17-E67B09BEE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ln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800"/>
            </a:pPr>
            <a:endParaRPr lang="lv-LV"/>
          </a:p>
        </c:txPr>
      </c:legendEntry>
      <c:layout>
        <c:manualLayout>
          <c:xMode val="edge"/>
          <c:yMode val="edge"/>
          <c:x val="0.71602272443458048"/>
          <c:y val="8.734245577651864E-2"/>
          <c:w val="0.25446645032550219"/>
          <c:h val="0.7103156977722633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72262004558416E-3"/>
          <c:y val="3.2262675420888197E-2"/>
          <c:w val="0.77425361828483708"/>
          <c:h val="0.9677373245791117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3"/>
          <c:dPt>
            <c:idx val="0"/>
            <c:bubble3D val="0"/>
            <c:explosion val="8"/>
            <c:extLst>
              <c:ext xmlns:c16="http://schemas.microsoft.com/office/drawing/2014/chart" uri="{C3380CC4-5D6E-409C-BE32-E72D297353CC}">
                <c16:uniqueId val="{00000000-0D7C-4E30-AD4B-B1E834813F00}"/>
              </c:ext>
            </c:extLst>
          </c:dPt>
          <c:dPt>
            <c:idx val="1"/>
            <c:bubble3D val="0"/>
            <c:explosion val="4"/>
            <c:extLst>
              <c:ext xmlns:c16="http://schemas.microsoft.com/office/drawing/2014/chart" uri="{C3380CC4-5D6E-409C-BE32-E72D297353CC}">
                <c16:uniqueId val="{00000001-0D7C-4E30-AD4B-B1E834813F00}"/>
              </c:ext>
            </c:extLst>
          </c:dPt>
          <c:dPt>
            <c:idx val="2"/>
            <c:bubble3D val="0"/>
            <c:explosion val="9"/>
            <c:extLst>
              <c:ext xmlns:c16="http://schemas.microsoft.com/office/drawing/2014/chart" uri="{C3380CC4-5D6E-409C-BE32-E72D297353CC}">
                <c16:uniqueId val="{00000002-0D7C-4E30-AD4B-B1E834813F00}"/>
              </c:ext>
            </c:extLst>
          </c:dPt>
          <c:dPt>
            <c:idx val="3"/>
            <c:bubble3D val="0"/>
            <c:explosion val="7"/>
            <c:extLst>
              <c:ext xmlns:c16="http://schemas.microsoft.com/office/drawing/2014/chart" uri="{C3380CC4-5D6E-409C-BE32-E72D297353CC}">
                <c16:uniqueId val="{00000003-0D7C-4E30-AD4B-B1E834813F00}"/>
              </c:ext>
            </c:extLst>
          </c:dPt>
          <c:dPt>
            <c:idx val="4"/>
            <c:bubble3D val="0"/>
            <c:explosion val="10"/>
            <c:extLst>
              <c:ext xmlns:c16="http://schemas.microsoft.com/office/drawing/2014/chart" uri="{C3380CC4-5D6E-409C-BE32-E72D297353CC}">
                <c16:uniqueId val="{00000004-0D7C-4E30-AD4B-B1E834813F00}"/>
              </c:ext>
            </c:extLst>
          </c:dPt>
          <c:dPt>
            <c:idx val="5"/>
            <c:bubble3D val="0"/>
            <c:explosion val="6"/>
            <c:extLst>
              <c:ext xmlns:c16="http://schemas.microsoft.com/office/drawing/2014/chart" uri="{C3380CC4-5D6E-409C-BE32-E72D297353CC}">
                <c16:uniqueId val="{00000005-0D7C-4E30-AD4B-B1E834813F00}"/>
              </c:ext>
            </c:extLst>
          </c:dPt>
          <c:dPt>
            <c:idx val="6"/>
            <c:bubble3D val="0"/>
            <c:explosion val="3"/>
            <c:extLst>
              <c:ext xmlns:c16="http://schemas.microsoft.com/office/drawing/2014/chart" uri="{C3380CC4-5D6E-409C-BE32-E72D297353CC}">
                <c16:uniqueId val="{00000006-0D7C-4E30-AD4B-B1E834813F00}"/>
              </c:ext>
            </c:extLst>
          </c:dPt>
          <c:dLbls>
            <c:dLbl>
              <c:idx val="0"/>
              <c:layout>
                <c:manualLayout>
                  <c:x val="-6.2368547681539807E-2"/>
                  <c:y val="7.7901337080872685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7C-4E30-AD4B-B1E834813F00}"/>
                </c:ext>
              </c:extLst>
            </c:dLbl>
            <c:dLbl>
              <c:idx val="1"/>
              <c:layout>
                <c:manualLayout>
                  <c:x val="-0.12265303855127208"/>
                  <c:y val="-0.1225554884145664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7C-4E30-AD4B-B1E834813F00}"/>
                </c:ext>
              </c:extLst>
            </c:dLbl>
            <c:dLbl>
              <c:idx val="2"/>
              <c:layout>
                <c:manualLayout>
                  <c:x val="-8.6177384076990382E-2"/>
                  <c:y val="-0.15545567087062484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7C-4E30-AD4B-B1E834813F00}"/>
                </c:ext>
              </c:extLst>
            </c:dLbl>
            <c:dLbl>
              <c:idx val="3"/>
              <c:layout>
                <c:manualLayout>
                  <c:x val="2.9170580373224498E-2"/>
                  <c:y val="-6.242023244029811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7C-4E30-AD4B-B1E834813F00}"/>
                </c:ext>
              </c:extLst>
            </c:dLbl>
            <c:dLbl>
              <c:idx val="5"/>
              <c:layout>
                <c:manualLayout>
                  <c:x val="0.11008730511424658"/>
                  <c:y val="1.2234074262751294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D7C-4E30-AD4B-B1E834813F00}"/>
                </c:ext>
              </c:extLst>
            </c:dLbl>
            <c:dLbl>
              <c:idx val="6"/>
              <c:layout>
                <c:manualLayout>
                  <c:x val="5.5475721784776395E-3"/>
                  <c:y val="-2.2092963696674395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D7C-4E30-AD4B-B1E834813F00}"/>
                </c:ext>
              </c:extLst>
            </c:dLbl>
            <c:dLbl>
              <c:idx val="7"/>
              <c:layout>
                <c:manualLayout>
                  <c:x val="3.0370188101487314E-2"/>
                  <c:y val="5.7679377616051339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D7C-4E30-AD4B-B1E834813F00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01.000 Vispārējie valdības dienesti</c:v>
                </c:pt>
                <c:pt idx="1">
                  <c:v>04.000 Ekonom. darbība</c:v>
                </c:pt>
                <c:pt idx="2">
                  <c:v>06.000 Teritoriju un mājokļu aps.</c:v>
                </c:pt>
                <c:pt idx="3">
                  <c:v>07.000 Veselība</c:v>
                </c:pt>
                <c:pt idx="4">
                  <c:v>08.000 Atpūta un kultūra
</c:v>
                </c:pt>
                <c:pt idx="5">
                  <c:v>09.000 Izglītība</c:v>
                </c:pt>
                <c:pt idx="6">
                  <c:v>10.000 Sociālā aizsardzība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1141094</c:v>
                </c:pt>
                <c:pt idx="1">
                  <c:v>606287</c:v>
                </c:pt>
                <c:pt idx="2">
                  <c:v>851663</c:v>
                </c:pt>
                <c:pt idx="3">
                  <c:v>51233</c:v>
                </c:pt>
                <c:pt idx="4">
                  <c:v>623659</c:v>
                </c:pt>
                <c:pt idx="5">
                  <c:v>1342251</c:v>
                </c:pt>
                <c:pt idx="6">
                  <c:v>19760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D7C-4E30-AD4B-B1E834813F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2212388859150334"/>
          <c:y val="4.0982573751967941E-2"/>
          <c:w val="0.26506198385364588"/>
          <c:h val="0.90843056733533667"/>
        </c:manualLayout>
      </c:layout>
      <c:overlay val="0"/>
      <c:txPr>
        <a:bodyPr/>
        <a:lstStyle/>
        <a:p>
          <a:pPr>
            <a:defRPr sz="1600"/>
          </a:pPr>
          <a:endParaRPr lang="lv-LV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41596141340282E-2"/>
          <c:y val="0"/>
          <c:w val="0.80676691678177759"/>
          <c:h val="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bubble3D val="0"/>
            <c:explosion val="2"/>
            <c:extLst>
              <c:ext xmlns:c16="http://schemas.microsoft.com/office/drawing/2014/chart" uri="{C3380CC4-5D6E-409C-BE32-E72D297353CC}">
                <c16:uniqueId val="{00000000-53A4-4234-AEF9-30A360ECD9F3}"/>
              </c:ext>
            </c:extLst>
          </c:dPt>
          <c:dPt>
            <c:idx val="1"/>
            <c:bubble3D val="0"/>
            <c:explosion val="15"/>
            <c:extLst>
              <c:ext xmlns:c16="http://schemas.microsoft.com/office/drawing/2014/chart" uri="{C3380CC4-5D6E-409C-BE32-E72D297353CC}">
                <c16:uniqueId val="{00000001-53A4-4234-AEF9-30A360ECD9F3}"/>
              </c:ext>
            </c:extLst>
          </c:dPt>
          <c:dLbls>
            <c:dLbl>
              <c:idx val="0"/>
              <c:layout>
                <c:manualLayout>
                  <c:x val="-0.20743277684006037"/>
                  <c:y val="6.5327314233181499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3A4-4234-AEF9-30A360ECD9F3}"/>
                </c:ext>
              </c:extLst>
            </c:dLbl>
            <c:dLbl>
              <c:idx val="1"/>
              <c:layout>
                <c:manualLayout>
                  <c:x val="0.10797302003792995"/>
                  <c:y val="-8.1581459584811528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A4-4234-AEF9-30A360ECD9F3}"/>
                </c:ext>
              </c:extLst>
            </c:dLbl>
            <c:dLbl>
              <c:idx val="2"/>
              <c:layout>
                <c:manualLayout>
                  <c:x val="-0.10702148365756391"/>
                  <c:y val="3.897243820705419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3A4-4234-AEF9-30A360ECD9F3}"/>
                </c:ext>
              </c:extLst>
            </c:dLbl>
            <c:dLbl>
              <c:idx val="3"/>
              <c:layout>
                <c:manualLayout>
                  <c:x val="-7.2848255739602158E-2"/>
                  <c:y val="-6.0338190752027378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3A4-4234-AEF9-30A360ECD9F3}"/>
                </c:ext>
              </c:extLst>
            </c:dLbl>
            <c:dLbl>
              <c:idx val="4"/>
              <c:layout>
                <c:manualLayout>
                  <c:x val="9.4793793348020378E-2"/>
                  <c:y val="-8.6886883334090156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3A4-4234-AEF9-30A360ECD9F3}"/>
                </c:ext>
              </c:extLst>
            </c:dLbl>
            <c:dLbl>
              <c:idx val="5"/>
              <c:layout>
                <c:manualLayout>
                  <c:x val="0.14362247281097876"/>
                  <c:y val="-3.830573709184347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3A4-4234-AEF9-30A360ECD9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Atlīdzība</c:v>
                </c:pt>
                <c:pt idx="1">
                  <c:v>Preces un pakalpojumi</c:v>
                </c:pt>
                <c:pt idx="2">
                  <c:v>Dotācijas</c:v>
                </c:pt>
                <c:pt idx="3">
                  <c:v>Procenti</c:v>
                </c:pt>
                <c:pt idx="4">
                  <c:v>Pamatkapitāls</c:v>
                </c:pt>
                <c:pt idx="5">
                  <c:v>APSD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2017293</c:v>
                </c:pt>
                <c:pt idx="1">
                  <c:v>2298243</c:v>
                </c:pt>
                <c:pt idx="2">
                  <c:v>1103</c:v>
                </c:pt>
                <c:pt idx="3">
                  <c:v>14637</c:v>
                </c:pt>
                <c:pt idx="4">
                  <c:v>150464</c:v>
                </c:pt>
                <c:pt idx="5">
                  <c:v>154227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A4-4234-AEF9-30A360ECD9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4477658338465336"/>
          <c:y val="1.1742082010848507E-3"/>
          <c:w val="0.25522337795800465"/>
          <c:h val="0.86036806067314886"/>
        </c:manualLayout>
      </c:layout>
      <c:overlay val="0"/>
      <c:txPr>
        <a:bodyPr/>
        <a:lstStyle/>
        <a:p>
          <a:pPr>
            <a:defRPr sz="1600"/>
          </a:pPr>
          <a:endParaRPr lang="lv-LV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A3DF3-5011-47C6-9AE5-057C157F1C35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28D3A-DB99-475F-AC8E-03C618BC46D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8985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128D3A-DB99-475F-AC8E-03C618BC46D6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1824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1778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āmas 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8420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01523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3892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0671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5238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12478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66532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671314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526109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26866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94178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79189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2660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47199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36566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623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16089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57464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āmas 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01169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37148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5126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077631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59054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10259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33204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45847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9810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851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6046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6108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87230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7024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46610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311761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A396F81-E4FB-4687-9ABC-DB254AEB6466}" type="datetimeFigureOut">
              <a:rPr lang="lv-LV" smtClean="0"/>
              <a:t>27.12.2022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33B797F-9833-44BC-B484-E2D9BDDE29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14298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  <p:sldLayoutId id="2147483871" r:id="rId12"/>
    <p:sldLayoutId id="2147483872" r:id="rId13"/>
    <p:sldLayoutId id="2147483873" r:id="rId14"/>
    <p:sldLayoutId id="2147483874" r:id="rId15"/>
    <p:sldLayoutId id="2147483875" r:id="rId16"/>
    <p:sldLayoutId id="214748387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84584" y="116632"/>
            <a:ext cx="8064896" cy="5400600"/>
          </a:xfrm>
        </p:spPr>
        <p:txBody>
          <a:bodyPr>
            <a:normAutofit/>
          </a:bodyPr>
          <a:lstStyle/>
          <a:p>
            <a:pPr algn="ctr"/>
            <a:r>
              <a:rPr lang="lv-LV" sz="4000" b="1" i="1" dirty="0">
                <a:latin typeface="Book Antiqua" panose="02040602050305030304" pitchFamily="18" charset="0"/>
              </a:rPr>
              <a:t>Rēzeknes novada pašvaldības</a:t>
            </a:r>
            <a:br>
              <a:rPr lang="lv-LV" sz="4000" b="1" i="1" dirty="0">
                <a:latin typeface="Book Antiqua" panose="02040602050305030304" pitchFamily="18" charset="0"/>
              </a:rPr>
            </a:br>
            <a:br>
              <a:rPr lang="lv-LV" sz="4000" b="1" i="1" dirty="0">
                <a:latin typeface="Book Antiqua" panose="02040602050305030304" pitchFamily="18" charset="0"/>
              </a:rPr>
            </a:br>
            <a:r>
              <a:rPr lang="lv-LV" sz="4000" b="1" i="1" dirty="0">
                <a:latin typeface="Book Antiqua" panose="02040602050305030304" pitchFamily="18" charset="0"/>
              </a:rPr>
              <a:t>«Dricānu apvienības pārvaldes»</a:t>
            </a:r>
            <a:br>
              <a:rPr lang="lv-LV" sz="4000" b="1" i="1" dirty="0">
                <a:latin typeface="Book Antiqua" panose="02040602050305030304" pitchFamily="18" charset="0"/>
              </a:rPr>
            </a:br>
            <a:br>
              <a:rPr lang="lv-LV" sz="4000" b="1" i="1" dirty="0">
                <a:latin typeface="Book Antiqua" panose="02040602050305030304" pitchFamily="18" charset="0"/>
              </a:rPr>
            </a:br>
            <a:r>
              <a:rPr lang="lv-LV" sz="4000" b="1" i="1" dirty="0">
                <a:latin typeface="Book Antiqua" panose="02040602050305030304" pitchFamily="18" charset="0"/>
              </a:rPr>
              <a:t>budžeta plāns </a:t>
            </a:r>
            <a:br>
              <a:rPr lang="lv-LV" sz="4000" b="1" i="1" dirty="0">
                <a:latin typeface="Book Antiqua" panose="02040602050305030304" pitchFamily="18" charset="0"/>
              </a:rPr>
            </a:br>
            <a:r>
              <a:rPr lang="lv-LV" sz="4000" b="1" i="1" dirty="0">
                <a:latin typeface="Book Antiqua" panose="02040602050305030304" pitchFamily="18" charset="0"/>
              </a:rPr>
              <a:t>20</a:t>
            </a:r>
            <a:r>
              <a:rPr lang="en-US" sz="4000" b="1" i="1" dirty="0">
                <a:latin typeface="Book Antiqua" panose="02040602050305030304" pitchFamily="18" charset="0"/>
              </a:rPr>
              <a:t>2</a:t>
            </a:r>
            <a:r>
              <a:rPr lang="lv-LV" sz="4000" b="1" i="1" dirty="0">
                <a:latin typeface="Book Antiqua" panose="02040602050305030304" pitchFamily="18" charset="0"/>
              </a:rPr>
              <a:t>3.gadam</a:t>
            </a:r>
          </a:p>
        </p:txBody>
      </p:sp>
    </p:spTree>
    <p:extLst>
      <p:ext uri="{BB962C8B-B14F-4D97-AF65-F5344CB8AC3E}">
        <p14:creationId xmlns:p14="http://schemas.microsoft.com/office/powerpoint/2010/main" val="1450181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5292" y="188640"/>
            <a:ext cx="8496943" cy="1115317"/>
          </a:xfrm>
        </p:spPr>
        <p:txBody>
          <a:bodyPr>
            <a:normAutofit/>
          </a:bodyPr>
          <a:lstStyle/>
          <a:p>
            <a:pPr algn="ctr"/>
            <a:r>
              <a:rPr lang="en-US" sz="2400" b="1" i="1" dirty="0" err="1">
                <a:latin typeface="Book Antiqua" panose="02040602050305030304" pitchFamily="18" charset="0"/>
              </a:rPr>
              <a:t>Apvienības</a:t>
            </a:r>
            <a:r>
              <a:rPr lang="en-US" sz="2400" b="1" i="1" dirty="0">
                <a:latin typeface="Book Antiqua" panose="02040602050305030304" pitchFamily="18" charset="0"/>
              </a:rPr>
              <a:t> </a:t>
            </a:r>
            <a:r>
              <a:rPr lang="en-US" sz="2400" b="1" i="1" dirty="0" err="1">
                <a:latin typeface="Book Antiqua" panose="02040602050305030304" pitchFamily="18" charset="0"/>
              </a:rPr>
              <a:t>i</a:t>
            </a:r>
            <a:r>
              <a:rPr lang="lv-LV" sz="2400" b="1" i="1" dirty="0" err="1">
                <a:latin typeface="Book Antiqua" panose="02040602050305030304" pitchFamily="18" charset="0"/>
              </a:rPr>
              <a:t>zdevumi</a:t>
            </a:r>
            <a:r>
              <a:rPr lang="lv-LV" sz="2400" b="1" i="1" dirty="0">
                <a:latin typeface="Book Antiqua" panose="02040602050305030304" pitchFamily="18" charset="0"/>
              </a:rPr>
              <a:t> atbilstoši </a:t>
            </a:r>
            <a:br>
              <a:rPr lang="lv-LV" sz="2400" b="1" i="1" dirty="0">
                <a:latin typeface="Book Antiqua" panose="02040602050305030304" pitchFamily="18" charset="0"/>
              </a:rPr>
            </a:br>
            <a:r>
              <a:rPr lang="lv-LV" sz="2400" b="1" i="1" dirty="0">
                <a:latin typeface="Book Antiqua" panose="02040602050305030304" pitchFamily="18" charset="0"/>
              </a:rPr>
              <a:t>ekonomiskajām kategorijām – 4 635 967n EUR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648266"/>
              </p:ext>
            </p:extLst>
          </p:nvPr>
        </p:nvGraphicFramePr>
        <p:xfrm>
          <a:off x="-180528" y="1412776"/>
          <a:ext cx="9217024" cy="6107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9850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59BDF49-C244-C866-66E0-488C2E798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0"/>
            <a:ext cx="7848873" cy="1124744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Naudas līdzekļu atlikums  </a:t>
            </a:r>
            <a:br>
              <a:rPr lang="lv-LV" sz="2400" b="1" i="1" dirty="0">
                <a:latin typeface="Book Antiqua" panose="02040602050305030304" pitchFamily="18" charset="0"/>
              </a:rPr>
            </a:br>
            <a:r>
              <a:rPr lang="lv-LV" sz="2400" b="1" i="1" dirty="0">
                <a:latin typeface="Book Antiqua" panose="02040602050305030304" pitchFamily="18" charset="0"/>
              </a:rPr>
              <a:t>uz gada sākumu 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6ACAF96A-FF38-5ACA-27F0-801AEDDFE3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135992"/>
              </p:ext>
            </p:extLst>
          </p:nvPr>
        </p:nvGraphicFramePr>
        <p:xfrm>
          <a:off x="250825" y="908720"/>
          <a:ext cx="8425631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2836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9E0D574-AFAA-D021-7749-D83A72C3A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36" y="260648"/>
            <a:ext cx="8791128" cy="1093440"/>
          </a:xfrm>
        </p:spPr>
        <p:txBody>
          <a:bodyPr>
            <a:normAutofit/>
          </a:bodyPr>
          <a:lstStyle/>
          <a:p>
            <a:pPr algn="ctr"/>
            <a:r>
              <a:rPr lang="lv-LV" sz="2400" b="1" dirty="0">
                <a:latin typeface="Book Antiqua" panose="02040602050305030304" pitchFamily="18" charset="0"/>
              </a:rPr>
              <a:t>2023.Gada naudas līdzekļu atlikums</a:t>
            </a:r>
            <a:br>
              <a:rPr lang="lv-LV" sz="2400" b="1" dirty="0">
                <a:latin typeface="Book Antiqua" panose="02040602050305030304" pitchFamily="18" charset="0"/>
              </a:rPr>
            </a:br>
            <a:r>
              <a:rPr lang="lv-LV" b="1" u="sng" dirty="0">
                <a:latin typeface="Book Antiqua" panose="02040602050305030304" pitchFamily="18" charset="0"/>
              </a:rPr>
              <a:t>915 099 EUR</a:t>
            </a:r>
            <a:endParaRPr lang="lv-LV" sz="2400" b="1" u="sng" dirty="0">
              <a:latin typeface="Book Antiqua" panose="0204060205030503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A6DA1C5-9272-D12B-AE7F-0999A00EE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124744"/>
            <a:ext cx="7920880" cy="5400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lv-LV" sz="2800" dirty="0">
                <a:solidFill>
                  <a:schemeClr val="tx1"/>
                </a:solidFill>
                <a:latin typeface="Book Antiqua" panose="02040602050305030304" pitchFamily="18" charset="0"/>
              </a:rPr>
              <a:t>Atsavināšanas līdzekļi- 336 913 EUR;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v-LV" sz="2800" dirty="0">
                <a:solidFill>
                  <a:schemeClr val="tx1"/>
                </a:solidFill>
                <a:latin typeface="Book Antiqua" panose="02040602050305030304" pitchFamily="18" charset="0"/>
              </a:rPr>
              <a:t>Māju apsaimniekošanas līdzekļi- 7 594 EUR;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v-LV" sz="2800" dirty="0">
                <a:solidFill>
                  <a:schemeClr val="tx1"/>
                </a:solidFill>
                <a:latin typeface="Book Antiqua" panose="02040602050305030304" pitchFamily="18" charset="0"/>
              </a:rPr>
              <a:t>Īres līdzekļi- 109 126 EUR;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v-LV" sz="2800" dirty="0">
                <a:solidFill>
                  <a:schemeClr val="tx1"/>
                </a:solidFill>
                <a:latin typeface="Book Antiqua" panose="02040602050305030304" pitchFamily="18" charset="0"/>
              </a:rPr>
              <a:t>Autoceļu līdzekļi- 175 183 EUR;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v-LV" sz="2800">
                <a:solidFill>
                  <a:schemeClr val="tx1"/>
                </a:solidFill>
                <a:latin typeface="Book Antiqua" panose="02040602050305030304" pitchFamily="18" charset="0"/>
              </a:rPr>
              <a:t>ERASMUS projekti – 8 098 EUR;</a:t>
            </a:r>
            <a:endParaRPr lang="lv-LV" sz="28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lv-LV" sz="2800" dirty="0">
                <a:solidFill>
                  <a:schemeClr val="tx1"/>
                </a:solidFill>
                <a:latin typeface="Book Antiqua" panose="02040602050305030304" pitchFamily="18" charset="0"/>
              </a:rPr>
              <a:t>Līdz gada beigām neizlietotie naudas līdzekļi, budžeta neizpilde – 286 283 EUR.</a:t>
            </a:r>
          </a:p>
          <a:p>
            <a:pPr>
              <a:buFont typeface="Wingdings" panose="05000000000000000000" pitchFamily="2" charset="2"/>
              <a:buChar char="Ø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59628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441819C-E9C9-2572-D56C-AC51576D4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464" y="86457"/>
            <a:ext cx="8287072" cy="864096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Aizņēmumu atmaksa iestādē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564027F3-B44E-CA8D-CC0C-73DBA52674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9450641"/>
              </p:ext>
            </p:extLst>
          </p:nvPr>
        </p:nvGraphicFramePr>
        <p:xfrm>
          <a:off x="179512" y="1052736"/>
          <a:ext cx="813690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2366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7F63ACB-F422-49F5-9016-DB67CDEA2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507" y="188640"/>
            <a:ext cx="7992888" cy="1008112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Visu IZDEVUMU ĪPATSVARS uz 1 iedzīvotāju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58E7D5EE-920C-F5E1-139A-DBABCF91B7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349258"/>
              </p:ext>
            </p:extLst>
          </p:nvPr>
        </p:nvGraphicFramePr>
        <p:xfrm>
          <a:off x="179512" y="1196752"/>
          <a:ext cx="828092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271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5000">
              <a:schemeClr val="bg2">
                <a:tint val="97000"/>
                <a:hueMod val="92000"/>
                <a:satMod val="169000"/>
                <a:lumMod val="64000"/>
                <a:lumOff val="36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43C574F-52C0-CE89-0C02-E78BFBE38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88640"/>
            <a:ext cx="8424936" cy="1080120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vispārējo valdības dienestu izdevumi </a:t>
            </a:r>
            <a:br>
              <a:rPr lang="lv-LV" sz="2400" b="1" i="1" dirty="0">
                <a:latin typeface="Book Antiqua" panose="02040602050305030304" pitchFamily="18" charset="0"/>
              </a:rPr>
            </a:br>
            <a:r>
              <a:rPr lang="lv-LV" sz="2400" b="1" i="1" dirty="0">
                <a:latin typeface="Book Antiqua" panose="02040602050305030304" pitchFamily="18" charset="0"/>
              </a:rPr>
              <a:t>uz 1 iedzīvotāju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638B08D1-5C8F-7AFF-1A26-EB6DB7DD0B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2673943"/>
              </p:ext>
            </p:extLst>
          </p:nvPr>
        </p:nvGraphicFramePr>
        <p:xfrm>
          <a:off x="323850" y="1196753"/>
          <a:ext cx="828059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789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6B99E04-464E-23D2-89C1-CF77972E2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223" y="114949"/>
            <a:ext cx="8057554" cy="1080120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iestādes administrācijas atlīdzības īpatsvars kopējā Budžetā uz 1 iedzīvotāju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E13BC1B3-7821-5BEB-F042-7D52A53419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170743"/>
              </p:ext>
            </p:extLst>
          </p:nvPr>
        </p:nvGraphicFramePr>
        <p:xfrm>
          <a:off x="179512" y="1195069"/>
          <a:ext cx="8057554" cy="5474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8542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1DAE3A9-255B-7BDE-DED0-757A0BD68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1200882"/>
          </a:xfrm>
        </p:spPr>
        <p:txBody>
          <a:bodyPr>
            <a:normAutofit/>
          </a:bodyPr>
          <a:lstStyle/>
          <a:p>
            <a:pPr algn="ctr"/>
            <a:r>
              <a:rPr lang="lv-LV" sz="2400" dirty="0">
                <a:latin typeface="Book Antiqua" panose="02040602050305030304" pitchFamily="18" charset="0"/>
              </a:rPr>
              <a:t>Ceļi un ielas</a:t>
            </a:r>
            <a:br>
              <a:rPr lang="lv-LV" sz="2400" dirty="0">
                <a:latin typeface="Book Antiqua" panose="02040602050305030304" pitchFamily="18" charset="0"/>
              </a:rPr>
            </a:br>
            <a:br>
              <a:rPr lang="lv-LV" sz="2400" dirty="0">
                <a:latin typeface="Book Antiqua" panose="02040602050305030304" pitchFamily="18" charset="0"/>
              </a:rPr>
            </a:br>
            <a:r>
              <a:rPr lang="lv-LV" sz="2400" dirty="0" err="1">
                <a:latin typeface="Book Antiqua" panose="02040602050305030304" pitchFamily="18" charset="0"/>
              </a:rPr>
              <a:t>KOPā</a:t>
            </a:r>
            <a:r>
              <a:rPr lang="lv-LV" sz="2400" dirty="0">
                <a:latin typeface="Book Antiqua" panose="02040602050305030304" pitchFamily="18" charset="0"/>
              </a:rPr>
              <a:t> – 271 ar kopējo garumu 392,42 km</a:t>
            </a:r>
          </a:p>
        </p:txBody>
      </p:sp>
      <p:graphicFrame>
        <p:nvGraphicFramePr>
          <p:cNvPr id="6" name="Tabula 6">
            <a:extLst>
              <a:ext uri="{FF2B5EF4-FFF2-40B4-BE49-F238E27FC236}">
                <a16:creationId xmlns:a16="http://schemas.microsoft.com/office/drawing/2014/main" id="{D77310EA-89D2-4884-0A2A-C40955EAFE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229149"/>
              </p:ext>
            </p:extLst>
          </p:nvPr>
        </p:nvGraphicFramePr>
        <p:xfrm>
          <a:off x="1007604" y="1700808"/>
          <a:ext cx="7200799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665">
                  <a:extLst>
                    <a:ext uri="{9D8B030D-6E8A-4147-A177-3AD203B41FA5}">
                      <a16:colId xmlns:a16="http://schemas.microsoft.com/office/drawing/2014/main" val="1422568"/>
                    </a:ext>
                  </a:extLst>
                </a:gridCol>
                <a:gridCol w="2482067">
                  <a:extLst>
                    <a:ext uri="{9D8B030D-6E8A-4147-A177-3AD203B41FA5}">
                      <a16:colId xmlns:a16="http://schemas.microsoft.com/office/drawing/2014/main" val="282730228"/>
                    </a:ext>
                  </a:extLst>
                </a:gridCol>
                <a:gridCol w="2482067">
                  <a:extLst>
                    <a:ext uri="{9D8B030D-6E8A-4147-A177-3AD203B41FA5}">
                      <a16:colId xmlns:a16="http://schemas.microsoft.com/office/drawing/2014/main" val="13028836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Pagasta pārvalde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Ceļu un ielu skaits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Kopējais garums, 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077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/>
                        <a:t>Dricānu p.p.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53,82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891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/>
                        <a:t>Stružānu p.p.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4,60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945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Rikavas </a:t>
                      </a:r>
                      <a:r>
                        <a:rPr lang="lv-LV" dirty="0" err="1"/>
                        <a:t>p.p</a:t>
                      </a:r>
                      <a:r>
                        <a:rPr lang="lv-LV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61,28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836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/>
                        <a:t>Gaigalavas p.p.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67,45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554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Nagļu </a:t>
                      </a:r>
                      <a:r>
                        <a:rPr lang="lv-LV" dirty="0" err="1"/>
                        <a:t>p.p</a:t>
                      </a:r>
                      <a:r>
                        <a:rPr lang="lv-LV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39,93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577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/>
                        <a:t>Ozolmuižas p.p.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36,52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576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/>
                        <a:t>Kantinieku p.p.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50,29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597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Sakstagala </a:t>
                      </a:r>
                      <a:r>
                        <a:rPr lang="lv-LV" dirty="0" err="1"/>
                        <a:t>p.p</a:t>
                      </a:r>
                      <a:r>
                        <a:rPr lang="lv-LV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78,53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31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4693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08B136F-0E76-032E-3BD5-741A5A12E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9531"/>
            <a:ext cx="7920880" cy="792088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Debitoru parādi – 87 611 EUR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094D5831-D2F0-2777-FB41-E57F036FB5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620673"/>
              </p:ext>
            </p:extLst>
          </p:nvPr>
        </p:nvGraphicFramePr>
        <p:xfrm>
          <a:off x="179512" y="692697"/>
          <a:ext cx="88569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9759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02786C8-2CFB-12CE-9D8A-034452FE2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16632"/>
            <a:ext cx="7776864" cy="790600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Plānotais darbs ar parādniekiem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3CDC362-692C-F795-3CC2-666EF7D18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88640"/>
            <a:ext cx="8244916" cy="6669360"/>
          </a:xfrm>
        </p:spPr>
        <p:txBody>
          <a:bodyPr>
            <a:norm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lv-LV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Debitoru izvērtēšanas komisijas izveide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lv-LV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Personīgās tikšanās ar parādniekiem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lv-LV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Visiem parādniekiem tiks izsūtītas brīdinājuma vēstule. Ja parādnieks nepiekritīs dzēst parādu pilnā apmērā vai noslēgt vienošanās par pakāpenisko parādu dzēšanu, plānota, sadarbībā ar apvienības juristi, parādu piedziņa tiesiskā ceļā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lv-LV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Tiks pārskatītas jau noslēgtās vienošanās par parādu samaksu. Parādniekiem atkārtoti  tiks izsūtītas brīdinājuma vēstules. Nepieciešamības gadījumā var piesaistīt  apvienības juristi darbā pie parādu piedziņas. 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lv-LV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Zemes nomas parādniekiem tiks lauzti līgumi, ja parādi netiks dzēsti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lv-LV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Prasību iesniegšana tiesā, ja nekādas darbības nepalīdz.</a:t>
            </a:r>
            <a:endParaRPr lang="lv-LV" sz="19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lv-LV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Darbs pie parādu piedziņas notiek vadoties pēc </a:t>
            </a:r>
            <a:r>
              <a:rPr lang="lv-LV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Rēzeknes novada domes 2019. gada 20. jūnijā apstiprinātās kārtības “Vadlīnijas par prasību atgūšanas kārtību Rēzeknes novada pašvaldībā/par sniegtajiem maksas pakalpojumiem un pārdoto mantu par atlīdzību/”.</a:t>
            </a:r>
            <a:endParaRPr lang="lv-LV" sz="19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4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>
            <a:extLst>
              <a:ext uri="{FF2B5EF4-FFF2-40B4-BE49-F238E27FC236}">
                <a16:creationId xmlns:a16="http://schemas.microsoft.com/office/drawing/2014/main" id="{CB2593E4-F909-4C5E-BC64-1201EE6E2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0"/>
            <a:ext cx="8064896" cy="1196752"/>
          </a:xfrm>
        </p:spPr>
        <p:txBody>
          <a:bodyPr>
            <a:normAutofit/>
          </a:bodyPr>
          <a:lstStyle/>
          <a:p>
            <a:pPr algn="ctr"/>
            <a:r>
              <a:rPr lang="lv-LV" sz="2800" b="1" i="1" dirty="0">
                <a:latin typeface="Book Antiqua" panose="02040602050305030304" pitchFamily="18" charset="0"/>
              </a:rPr>
              <a:t>Iedzīvotāju skaits Dricānu apvienībā</a:t>
            </a:r>
            <a:br>
              <a:rPr lang="lv-LV" sz="2800" b="1" i="1" dirty="0">
                <a:latin typeface="Book Antiqua" panose="02040602050305030304" pitchFamily="18" charset="0"/>
              </a:rPr>
            </a:br>
            <a:r>
              <a:rPr lang="lv-LV" sz="2800" b="1" i="1" dirty="0">
                <a:latin typeface="Book Antiqua" panose="02040602050305030304" pitchFamily="18" charset="0"/>
              </a:rPr>
              <a:t>uz 2022. un 2023.gada sākumu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B993970B-206B-4AC4-BC52-146B531B38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8600528"/>
              </p:ext>
            </p:extLst>
          </p:nvPr>
        </p:nvGraphicFramePr>
        <p:xfrm>
          <a:off x="467544" y="1340768"/>
          <a:ext cx="769689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5427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C5AB647-A274-D140-CF1B-65FAD1F50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16632"/>
            <a:ext cx="8077200" cy="1008112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Nekustāmā īpašuma atsavināšanas </a:t>
            </a:r>
            <a:br>
              <a:rPr lang="lv-LV" sz="2400" b="1" i="1" dirty="0">
                <a:latin typeface="Book Antiqua" panose="02040602050305030304" pitchFamily="18" charset="0"/>
              </a:rPr>
            </a:br>
            <a:r>
              <a:rPr lang="lv-LV" sz="2400" b="1" i="1" dirty="0">
                <a:latin typeface="Book Antiqua" panose="02040602050305030304" pitchFamily="18" charset="0"/>
              </a:rPr>
              <a:t>līdzekļu izlietojums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FA7A1B9-EE0C-9790-829D-824E15CAC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96" y="1412776"/>
            <a:ext cx="8325808" cy="5031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800" dirty="0">
                <a:solidFill>
                  <a:schemeClr val="tx1"/>
                </a:solidFill>
                <a:latin typeface="Book Antiqua" panose="02040602050305030304" pitchFamily="18" charset="0"/>
              </a:rPr>
              <a:t>Atlikums uz 01.01.2023. - 328 682 EUR</a:t>
            </a:r>
          </a:p>
          <a:p>
            <a:pPr marL="0" indent="0">
              <a:buNone/>
            </a:pPr>
            <a:endParaRPr lang="lv-LV" sz="28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lv-LV" sz="2800" dirty="0">
                <a:solidFill>
                  <a:schemeClr val="tx1"/>
                </a:solidFill>
                <a:latin typeface="Book Antiqua" panose="02040602050305030304" pitchFamily="18" charset="0"/>
              </a:rPr>
              <a:t>Plānotie ieņēmumi – 155 300 EUR</a:t>
            </a:r>
          </a:p>
          <a:p>
            <a:pPr marL="0" indent="0">
              <a:buNone/>
            </a:pPr>
            <a:endParaRPr lang="lv-LV" sz="28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lv-LV" sz="2800" dirty="0">
                <a:solidFill>
                  <a:schemeClr val="tx1"/>
                </a:solidFill>
                <a:latin typeface="Book Antiqua" panose="02040602050305030304" pitchFamily="18" charset="0"/>
              </a:rPr>
              <a:t>Plānotie darbi, saistītie ar NĪ – 88 050 EUR</a:t>
            </a:r>
          </a:p>
          <a:p>
            <a:pPr marL="0" indent="0">
              <a:buNone/>
            </a:pPr>
            <a:endParaRPr lang="lv-LV" sz="28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lv-LV" sz="2800" dirty="0">
                <a:solidFill>
                  <a:schemeClr val="tx1"/>
                </a:solidFill>
                <a:latin typeface="Book Antiqua" panose="02040602050305030304" pitchFamily="18" charset="0"/>
              </a:rPr>
              <a:t>Rezerves līdzekļi – 395 932 EUR</a:t>
            </a:r>
          </a:p>
          <a:p>
            <a:pPr marL="0" indent="0">
              <a:buNone/>
            </a:pPr>
            <a:endParaRPr lang="lv-LV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64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D1AE73F-8F82-4237-85BB-D425AC920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339" y="-12729"/>
            <a:ext cx="7765321" cy="1065673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PLĀNOTĀS INVESTĪCIJAS, PROJEKTI </a:t>
            </a:r>
            <a:br>
              <a:rPr lang="lv-LV" sz="2400" b="1" i="1" dirty="0">
                <a:latin typeface="Book Antiqua" panose="02040602050305030304" pitchFamily="18" charset="0"/>
              </a:rPr>
            </a:br>
            <a:r>
              <a:rPr lang="lv-LV" sz="2400" b="1" i="1" dirty="0">
                <a:latin typeface="Book Antiqua" panose="02040602050305030304" pitchFamily="18" charset="0"/>
              </a:rPr>
              <a:t>2023.- 2024.GADIEM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EBD0025-3765-420D-AC45-23F06F84E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793484"/>
            <a:ext cx="8928992" cy="55158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b="1" u="sng" dirty="0">
                <a:latin typeface="Book Antiqua" panose="02040602050305030304" pitchFamily="18" charset="0"/>
              </a:rPr>
              <a:t>Dricānu  pagasts </a:t>
            </a:r>
          </a:p>
          <a:p>
            <a:pPr marL="0" indent="0">
              <a:buNone/>
            </a:pPr>
            <a:r>
              <a:rPr lang="lv-LV" b="1" dirty="0">
                <a:latin typeface="Book Antiqua" panose="02040602050305030304" pitchFamily="18" charset="0"/>
              </a:rPr>
              <a:t>2023.g.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Interaktīvā tāfele, 2 projektori, gaļas maļamā mašīna (5 200) –VP1, RV2, U3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Tautas tērpi </a:t>
            </a:r>
            <a:r>
              <a:rPr lang="lv-LV" dirty="0" err="1">
                <a:solidFill>
                  <a:schemeClr val="tx1"/>
                </a:solidFill>
                <a:latin typeface="Book Antiqua" panose="02040602050305030304" pitchFamily="18" charset="0"/>
              </a:rPr>
              <a:t>Jumalo</a:t>
            </a: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lv-LV" dirty="0" err="1">
                <a:solidFill>
                  <a:schemeClr val="tx1"/>
                </a:solidFill>
                <a:latin typeface="Book Antiqua" panose="02040602050305030304" pitchFamily="18" charset="0"/>
              </a:rPr>
              <a:t>Jumalēni</a:t>
            </a: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 (6 000) – VP3, RV10, U21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Projekta līdzfinansējums apskaņošanas aparatūras iegādei (9 000) – VP3, RV10, U22</a:t>
            </a:r>
          </a:p>
          <a:p>
            <a:pPr marL="0" indent="0">
              <a:buNone/>
            </a:pPr>
            <a:r>
              <a:rPr lang="lv-LV" b="1" dirty="0">
                <a:solidFill>
                  <a:schemeClr val="bg2"/>
                </a:solidFill>
                <a:latin typeface="Book Antiqua" panose="02040602050305030304" pitchFamily="18" charset="0"/>
              </a:rPr>
              <a:t>2024.g.</a:t>
            </a:r>
          </a:p>
          <a:p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Pabeigt iesākto projektu realizāciju.</a:t>
            </a:r>
          </a:p>
          <a:p>
            <a:pPr marL="0" indent="0" algn="ctr">
              <a:buNone/>
            </a:pPr>
            <a:r>
              <a:rPr lang="lv-LV" b="1" i="1" u="sng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Stružānu pagasts</a:t>
            </a:r>
            <a:endParaRPr lang="lv-LV" b="1" i="1" u="sng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b="1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2023.g.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lv-LV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Kultūras nama fasādes atjaunošana – VP3, RV10, U21</a:t>
            </a:r>
            <a:endParaRPr lang="lv-LV" dirty="0">
              <a:solidFill>
                <a:schemeClr val="tx1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"/>
            </a:pPr>
            <a:r>
              <a:rPr lang="lv-LV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Tērpu iegāde sieviešu vokālajam ansamblim </a:t>
            </a: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  <a:ea typeface="Calibri" panose="020F0502020204030204" pitchFamily="34" charset="0"/>
              </a:rPr>
              <a:t>- </a:t>
            </a: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VP3, RV10, U21 </a:t>
            </a:r>
            <a:endParaRPr lang="lv-LV" sz="2000" dirty="0">
              <a:solidFill>
                <a:schemeClr val="tx1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85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6F4A85B-57F4-43C4-BE59-8318C611A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116632"/>
            <a:ext cx="7765321" cy="980728"/>
          </a:xfrm>
        </p:spPr>
        <p:txBody>
          <a:bodyPr/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PLĀNOTĀS INVESTĪCIJAS, PROJEKTI </a:t>
            </a:r>
            <a:br>
              <a:rPr lang="lv-LV" sz="2400" b="1" i="1" dirty="0">
                <a:latin typeface="Book Antiqua" panose="02040602050305030304" pitchFamily="18" charset="0"/>
              </a:rPr>
            </a:br>
            <a:r>
              <a:rPr lang="lv-LV" sz="2400" b="1" i="1" dirty="0">
                <a:latin typeface="Book Antiqua" panose="02040602050305030304" pitchFamily="18" charset="0"/>
              </a:rPr>
              <a:t>2023.- 2024.GADIEM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96268C1-8F5C-4629-A78D-A75EE0662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765601"/>
            <a:ext cx="9186792" cy="6100345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lv-LV" sz="3200" b="1" u="sng" dirty="0">
                <a:solidFill>
                  <a:schemeClr val="bg2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Nagļu pagasts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v-LV" sz="4200" b="1" dirty="0">
                <a:solidFill>
                  <a:schemeClr val="bg2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2023.g.</a:t>
            </a:r>
            <a:endParaRPr lang="lv-LV" sz="4200" dirty="0">
              <a:solidFill>
                <a:schemeClr val="bg2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lv-LV" sz="42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Pašvaldības autoceļu seguma nomaiņa (5 000 EUR) -  VP3,RV11,U24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lv-LV" sz="4200" b="1" dirty="0">
                <a:solidFill>
                  <a:schemeClr val="bg2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2025.g.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lv-LV" sz="42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Projekta “Nagļu tautas nama ēkas energoefektivitātes uzlabošana” realizācija - VP3; RV 14; U29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3800" b="1" u="sng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Rikavas pagasts</a:t>
            </a:r>
            <a:endParaRPr lang="lv-LV" sz="3800" u="sng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3800" b="1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2023. gads</a:t>
            </a:r>
            <a:endParaRPr lang="lv-LV" sz="3800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lv-LV" sz="38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pagasta ceļu segumu atjaunošana (4500) - VP3 RV11. U24.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lv-LV" sz="3800" dirty="0">
                <a:solidFill>
                  <a:schemeClr val="tx1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Medpunkta kapitālais remonts (7 000 EUR) – VP3, RV6, U14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lv-LV" sz="38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Mikroautobusa iegāde (28 000) – VP3, RV5, U11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3800" b="1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2024.gads</a:t>
            </a:r>
            <a:endParaRPr lang="lv-LV" sz="3800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lv-LV" sz="38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jauniešu sporta centra izveide - VP3 RV9.  U19.</a:t>
            </a:r>
            <a:endParaRPr lang="lv-LV" sz="3800" dirty="0">
              <a:solidFill>
                <a:schemeClr val="tx1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7352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F948F2-167C-F43F-BFB7-124CA23FE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649" y="188640"/>
            <a:ext cx="7779003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200" b="1" i="1" dirty="0">
                <a:latin typeface="Book Antiqua" panose="02040602050305030304" pitchFamily="18" charset="0"/>
              </a:rPr>
              <a:t>PLĀNOTĀS INVESTĪCIJAS, PROJEKTI </a:t>
            </a:r>
            <a:br>
              <a:rPr lang="lv-LV" sz="3200" b="1" i="1" dirty="0">
                <a:latin typeface="Book Antiqua" panose="02040602050305030304" pitchFamily="18" charset="0"/>
              </a:rPr>
            </a:br>
            <a:r>
              <a:rPr lang="lv-LV" sz="3200" b="1" i="1" dirty="0">
                <a:latin typeface="Book Antiqua" panose="02040602050305030304" pitchFamily="18" charset="0"/>
              </a:rPr>
              <a:t>2023.- 2024.GADIEM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33C590F-9198-3DE3-36A6-E13502605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518500"/>
            <a:ext cx="7995027" cy="532859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6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Gaigalavas pagasts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2023.g.</a:t>
            </a:r>
          </a:p>
          <a:p>
            <a:r>
              <a:rPr lang="lv-LV" sz="20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Arhitektūras pieminekļa “Pārvaldnieka māja” (</a:t>
            </a:r>
            <a:r>
              <a:rPr lang="lv-LV" sz="2000" i="1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ambulances ēka</a:t>
            </a:r>
            <a:r>
              <a:rPr lang="lv-LV" sz="20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jumta seguma, ārdurvju nomaiņa un fasādes vienkāršotā atjaunošanas projekta</a:t>
            </a:r>
            <a:r>
              <a:rPr lang="lv-LV" sz="20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 realizācija - VP3,RV5,U12</a:t>
            </a:r>
          </a:p>
          <a:p>
            <a:r>
              <a:rPr lang="lv-LV" sz="20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Arhitektūras pieminekļa “</a:t>
            </a:r>
            <a:r>
              <a:rPr lang="lv-LV" sz="2000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Bikavas</a:t>
            </a:r>
            <a:r>
              <a:rPr lang="lv-LV" sz="20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 muižas parks” labiekārtošanas projekta izstrāde un realizācija - VP3,RV5,U12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lv-LV" sz="20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pagasta ceļu segumu atjaunošana (5000) - VP3 RV11. U24.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endParaRPr lang="lv-LV" dirty="0">
              <a:solidFill>
                <a:schemeClr val="tx1"/>
              </a:solidFill>
              <a:latin typeface="Book Antiqua" panose="0204060205030503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2024.g.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Pabeigt iesākto projektu realizāciju.</a:t>
            </a:r>
            <a:endParaRPr lang="lv-LV" sz="2000" dirty="0">
              <a:solidFill>
                <a:schemeClr val="tx1"/>
              </a:solidFill>
              <a:effectLst/>
              <a:latin typeface="Book Antiqua" panose="02040602050305030304" pitchFamily="18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69842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761AE0E-392E-4991-AF71-F1A223C37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7" y="116633"/>
            <a:ext cx="7765321" cy="950167"/>
          </a:xfrm>
        </p:spPr>
        <p:txBody>
          <a:bodyPr/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PLĀNOTĀS INVESTĪCIJAS, PROJEKTI </a:t>
            </a:r>
            <a:br>
              <a:rPr lang="lv-LV" sz="2400" b="1" i="1" dirty="0">
                <a:latin typeface="Book Antiqua" panose="02040602050305030304" pitchFamily="18" charset="0"/>
              </a:rPr>
            </a:br>
            <a:r>
              <a:rPr lang="lv-LV" sz="2400" b="1" i="1" dirty="0">
                <a:latin typeface="Book Antiqua" panose="02040602050305030304" pitchFamily="18" charset="0"/>
              </a:rPr>
              <a:t>2023.- 2024.GADIEM</a:t>
            </a:r>
            <a:endParaRPr lang="lv-LV" i="1" dirty="0">
              <a:latin typeface="Book Antiqua" panose="0204060205030503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4A0DFA4-0D23-4D18-BAEF-918926CB4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980728"/>
            <a:ext cx="7765322" cy="4306416"/>
          </a:xfrm>
        </p:spPr>
        <p:txBody>
          <a:bodyPr/>
          <a:lstStyle/>
          <a:p>
            <a:pPr marL="0" indent="0" algn="ctr">
              <a:buNone/>
            </a:pPr>
            <a:r>
              <a:rPr lang="lv-LV" u="sng" dirty="0">
                <a:latin typeface="Book Antiqua" panose="02040602050305030304" pitchFamily="18" charset="0"/>
              </a:rPr>
              <a:t>Kantinieku pagasts</a:t>
            </a:r>
          </a:p>
          <a:p>
            <a:pPr marL="0" indent="0" algn="just">
              <a:buNone/>
            </a:pPr>
            <a:r>
              <a:rPr lang="lv-LV" u="sng" dirty="0">
                <a:latin typeface="Book Antiqua" panose="02040602050305030304" pitchFamily="18" charset="0"/>
              </a:rPr>
              <a:t>2023.g,</a:t>
            </a:r>
          </a:p>
          <a:p>
            <a:pPr algn="just"/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Kantinieku FAP </a:t>
            </a:r>
            <a:r>
              <a:rPr lang="lv-LV" dirty="0" err="1">
                <a:solidFill>
                  <a:schemeClr val="tx1"/>
                </a:solidFill>
                <a:latin typeface="Book Antiqua" panose="02040602050305030304" pitchFamily="18" charset="0"/>
              </a:rPr>
              <a:t>pandusa</a:t>
            </a: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 ierīkošana - RV5 U.5.2.</a:t>
            </a:r>
          </a:p>
          <a:p>
            <a:pPr marL="0" indent="0" algn="just">
              <a:buNone/>
            </a:pPr>
            <a:r>
              <a:rPr lang="lv-LV" u="sng" dirty="0">
                <a:latin typeface="Book Antiqua" panose="02040602050305030304" pitchFamily="18" charset="0"/>
              </a:rPr>
              <a:t>2024.g.</a:t>
            </a:r>
          </a:p>
          <a:p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Ēkas "Administratīvais centrs", </a:t>
            </a:r>
            <a:r>
              <a:rPr lang="lv-LV" dirty="0" err="1">
                <a:solidFill>
                  <a:schemeClr val="tx1"/>
                </a:solidFill>
                <a:latin typeface="Book Antiqua" panose="02040602050305030304" pitchFamily="18" charset="0"/>
              </a:rPr>
              <a:t>Liuža</a:t>
            </a: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, Kantinieku pag. energoefektivitātes paaugstināšana (Ēkas fasādes siltināšanas pasākumi, apkures sistēmas katlu nomaiņa) - RV10, U10.2.</a:t>
            </a:r>
          </a:p>
          <a:p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Rakstnieka Jāņa Klīdzēja māju vietas "</a:t>
            </a:r>
            <a:r>
              <a:rPr lang="lv-LV" dirty="0" err="1">
                <a:solidFill>
                  <a:schemeClr val="tx1"/>
                </a:solidFill>
                <a:latin typeface="Book Antiqua" panose="02040602050305030304" pitchFamily="18" charset="0"/>
              </a:rPr>
              <a:t>Upmaļi</a:t>
            </a: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", </a:t>
            </a:r>
            <a:r>
              <a:rPr lang="lv-LV" dirty="0" err="1">
                <a:solidFill>
                  <a:schemeClr val="tx1"/>
                </a:solidFill>
                <a:latin typeface="Book Antiqua" panose="02040602050305030304" pitchFamily="18" charset="0"/>
              </a:rPr>
              <a:t>Liuža</a:t>
            </a:r>
            <a:r>
              <a:rPr lang="lv-LV" dirty="0">
                <a:solidFill>
                  <a:schemeClr val="tx1"/>
                </a:solidFill>
                <a:latin typeface="Book Antiqua" panose="02040602050305030304" pitchFamily="18" charset="0"/>
              </a:rPr>
              <a:t>, Kantinieku pag. labiekārtošana (Atjaunoti atpūtas vietas objekti (ugunskura vieta, soli, galds, šūpoles) - RV12, U.12.1</a:t>
            </a:r>
          </a:p>
        </p:txBody>
      </p:sp>
    </p:spTree>
    <p:extLst>
      <p:ext uri="{BB962C8B-B14F-4D97-AF65-F5344CB8AC3E}">
        <p14:creationId xmlns:p14="http://schemas.microsoft.com/office/powerpoint/2010/main" val="7937859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DC1D43D-1ACE-D12F-A469-2AFE5ABAD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16632"/>
            <a:ext cx="8077200" cy="792088"/>
          </a:xfrm>
        </p:spPr>
        <p:txBody>
          <a:bodyPr>
            <a:no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PLĀNOTĀS INVESTĪCIJAS, PROJEKTI </a:t>
            </a:r>
            <a:br>
              <a:rPr lang="lv-LV" sz="2400" b="1" i="1" dirty="0">
                <a:latin typeface="Book Antiqua" panose="02040602050305030304" pitchFamily="18" charset="0"/>
              </a:rPr>
            </a:br>
            <a:r>
              <a:rPr lang="lv-LV" sz="2400" b="1" i="1" dirty="0">
                <a:latin typeface="Book Antiqua" panose="02040602050305030304" pitchFamily="18" charset="0"/>
              </a:rPr>
              <a:t>2023.- 2024.GADIEM</a:t>
            </a:r>
            <a:endParaRPr lang="lv-LV" sz="24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BD19223-EF53-2D9C-3F13-AE15182E4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016732"/>
            <a:ext cx="7056784" cy="4824536"/>
          </a:xfrm>
        </p:spPr>
        <p:txBody>
          <a:bodyPr/>
          <a:lstStyle/>
          <a:p>
            <a:pPr marL="0" indent="0" algn="ctr">
              <a:buNone/>
            </a:pPr>
            <a:r>
              <a:rPr lang="lv-LV" u="sng" dirty="0"/>
              <a:t>Sakstagala pagasts</a:t>
            </a:r>
          </a:p>
          <a:p>
            <a:pPr marL="0" indent="0">
              <a:buNone/>
            </a:pPr>
            <a:r>
              <a:rPr lang="lv-LV" u="sng" dirty="0"/>
              <a:t>2023.g.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solidFill>
                  <a:schemeClr val="tx1">
                    <a:lumMod val="95000"/>
                  </a:schemeClr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Sakstagala Jāņa Klīdzēja pamatskolas sporta laukuma rekonstrukcija (lietus ūdeņu novadīšana, </a:t>
            </a:r>
            <a:r>
              <a:rPr lang="lv-LV" dirty="0" err="1">
                <a:solidFill>
                  <a:schemeClr val="tx1">
                    <a:lumMod val="95000"/>
                  </a:schemeClr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skrejceļina</a:t>
            </a:r>
            <a:r>
              <a:rPr lang="lv-LV" dirty="0">
                <a:solidFill>
                  <a:schemeClr val="tx1">
                    <a:lumMod val="95000"/>
                  </a:schemeClr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 futbola laukuma ierīkošana) – VP1,RV2, U.2.2.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2024.g.</a:t>
            </a:r>
            <a:endParaRPr lang="lv-LV" u="sng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solidFill>
                  <a:schemeClr val="tx1">
                    <a:lumMod val="95000"/>
                  </a:schemeClr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Pabeigt skolas sporta </a:t>
            </a:r>
            <a:r>
              <a:rPr lang="lv-LV" dirty="0">
                <a:solidFill>
                  <a:schemeClr val="tx1">
                    <a:lumMod val="95000"/>
                  </a:schemeClr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laukuma rekonstrukciju.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dirty="0">
                <a:solidFill>
                  <a:schemeClr val="tx1">
                    <a:lumMod val="95000"/>
                  </a:schemeClr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Uļjanovas PII "Skudriņa" energoefektivitātes paaugstināšana (Ēkas fasādes siltināšanas pasākumi, apkures sistēmas katlu nomaiņa) – VP3,RV10, U.10.2.</a:t>
            </a:r>
          </a:p>
          <a:p>
            <a:pPr algn="just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422608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533400"/>
            <a:ext cx="6990928" cy="4623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Paldies </a:t>
            </a:r>
          </a:p>
          <a:p>
            <a:pPr marL="0" indent="0" algn="ctr">
              <a:buNone/>
            </a:pPr>
            <a:r>
              <a:rPr lang="lv-LV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 </a:t>
            </a:r>
          </a:p>
          <a:p>
            <a:pPr marL="0" indent="0" algn="ctr">
              <a:buNone/>
            </a:pPr>
            <a:r>
              <a:rPr lang="lv-LV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uzmanību!</a:t>
            </a:r>
          </a:p>
        </p:txBody>
      </p:sp>
    </p:spTree>
    <p:extLst>
      <p:ext uri="{BB962C8B-B14F-4D97-AF65-F5344CB8AC3E}">
        <p14:creationId xmlns:p14="http://schemas.microsoft.com/office/powerpoint/2010/main" val="2814259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0"/>
            <a:ext cx="8651304" cy="1252728"/>
          </a:xfrm>
        </p:spPr>
        <p:txBody>
          <a:bodyPr>
            <a:no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Iedzīvotāju skaits apvienības struktūrvienībās </a:t>
            </a:r>
            <a:br>
              <a:rPr lang="en-US" sz="2400" b="1" i="1" dirty="0">
                <a:latin typeface="Book Antiqua" panose="02040602050305030304" pitchFamily="18" charset="0"/>
              </a:rPr>
            </a:br>
            <a:r>
              <a:rPr lang="lv-LV" sz="2400" b="1" i="1" dirty="0">
                <a:latin typeface="Book Antiqua" panose="02040602050305030304" pitchFamily="18" charset="0"/>
              </a:rPr>
              <a:t>Kopā apvienībā uz 20</a:t>
            </a:r>
            <a:r>
              <a:rPr lang="en-US" sz="2400" b="1" i="1" dirty="0">
                <a:latin typeface="Book Antiqua" panose="02040602050305030304" pitchFamily="18" charset="0"/>
              </a:rPr>
              <a:t>2</a:t>
            </a:r>
            <a:r>
              <a:rPr lang="lv-LV" sz="2400" b="1" i="1" dirty="0">
                <a:latin typeface="Book Antiqua" panose="02040602050305030304" pitchFamily="18" charset="0"/>
              </a:rPr>
              <a:t>2.gada beigām</a:t>
            </a:r>
            <a:r>
              <a:rPr lang="en-US" sz="2400" b="1" i="1" dirty="0">
                <a:latin typeface="Book Antiqua" panose="02040602050305030304" pitchFamily="18" charset="0"/>
              </a:rPr>
              <a:t> –</a:t>
            </a:r>
            <a:r>
              <a:rPr lang="lv-LV" sz="2400" b="1" i="1" dirty="0">
                <a:latin typeface="Book Antiqua" panose="02040602050305030304" pitchFamily="18" charset="0"/>
              </a:rPr>
              <a:t> 6 027 iedz.</a:t>
            </a:r>
            <a:r>
              <a:rPr lang="en-US" sz="2400" b="1" i="1" dirty="0">
                <a:latin typeface="Book Antiqua" panose="02040602050305030304" pitchFamily="18" charset="0"/>
              </a:rPr>
              <a:t> </a:t>
            </a:r>
            <a:endParaRPr lang="lv-LV" sz="2400" b="1" i="1" dirty="0">
              <a:latin typeface="Book Antiqua" panose="0204060205030503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886144"/>
              </p:ext>
            </p:extLst>
          </p:nvPr>
        </p:nvGraphicFramePr>
        <p:xfrm>
          <a:off x="-108520" y="1052736"/>
          <a:ext cx="8784976" cy="5976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7664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25563"/>
            <a:ext cx="8229600" cy="930432"/>
          </a:xfrm>
        </p:spPr>
        <p:txBody>
          <a:bodyPr>
            <a:no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Bezdarba līmenis apvienības iestādēs (</a:t>
            </a:r>
            <a:r>
              <a:rPr lang="lv-LV" sz="2400" b="1" i="1" dirty="0" err="1">
                <a:latin typeface="Book Antiqua" panose="02040602050305030304" pitchFamily="18" charset="0"/>
              </a:rPr>
              <a:t>cilv</a:t>
            </a:r>
            <a:r>
              <a:rPr lang="lv-LV" sz="2400" b="1" i="1" dirty="0">
                <a:latin typeface="Book Antiqua" panose="02040602050305030304" pitchFamily="18" charset="0"/>
              </a:rPr>
              <a:t>.)</a:t>
            </a:r>
            <a:endParaRPr lang="lv-LV" sz="2000" b="1" i="1" dirty="0">
              <a:latin typeface="Book Antiqua" panose="0204060205030503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7370841"/>
              </p:ext>
            </p:extLst>
          </p:nvPr>
        </p:nvGraphicFramePr>
        <p:xfrm>
          <a:off x="35496" y="836712"/>
          <a:ext cx="8856984" cy="4856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D00E38C8-1ACA-3FD1-C019-2C2B3ACDEC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6397607"/>
              </p:ext>
            </p:extLst>
          </p:nvPr>
        </p:nvGraphicFramePr>
        <p:xfrm>
          <a:off x="5940152" y="4149080"/>
          <a:ext cx="3275856" cy="2780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55875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EFBB338-2006-24DD-4832-B11D8C283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0"/>
            <a:ext cx="8388424" cy="864096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Ieņēmumu plāna izpilde 2022.gadā, EUR (95,65%)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5B9FD123-6D41-FBAE-472F-D34E87273D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4638615"/>
              </p:ext>
            </p:extLst>
          </p:nvPr>
        </p:nvGraphicFramePr>
        <p:xfrm>
          <a:off x="107504" y="1124744"/>
          <a:ext cx="8532812" cy="561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686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1A884F9-EE85-825B-894F-7253EBEDB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52128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Izdevumu plāna izpilde 2022.gadā, EUR (76,24%)</a:t>
            </a:r>
            <a:endParaRPr lang="lv-LV" sz="2400" dirty="0"/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EB3E84DF-AD54-B2F6-D05B-1D04A54C99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120621"/>
              </p:ext>
            </p:extLst>
          </p:nvPr>
        </p:nvGraphicFramePr>
        <p:xfrm>
          <a:off x="107504" y="1052736"/>
          <a:ext cx="835260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625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D20DFA2-C7B9-1527-C0AA-57A88E2E8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-47392"/>
            <a:ext cx="8064896" cy="1460168"/>
          </a:xfrm>
        </p:spPr>
        <p:txBody>
          <a:bodyPr>
            <a:norm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Iestādes darbinieku skaits</a:t>
            </a:r>
          </a:p>
        </p:txBody>
      </p:sp>
      <p:sp>
        <p:nvSpPr>
          <p:cNvPr id="5" name="Lente: lejupvērsta 4">
            <a:extLst>
              <a:ext uri="{FF2B5EF4-FFF2-40B4-BE49-F238E27FC236}">
                <a16:creationId xmlns:a16="http://schemas.microsoft.com/office/drawing/2014/main" id="{91F43083-09F9-EE3F-2F38-C68A767ABBD5}"/>
              </a:ext>
            </a:extLst>
          </p:cNvPr>
          <p:cNvSpPr/>
          <p:nvPr/>
        </p:nvSpPr>
        <p:spPr>
          <a:xfrm>
            <a:off x="4434367" y="3455716"/>
            <a:ext cx="4326863" cy="299564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b="1" u="sng" dirty="0"/>
              <a:t>01.012023.</a:t>
            </a:r>
          </a:p>
          <a:p>
            <a:pPr algn="ctr"/>
            <a:endParaRPr lang="lv-LV" u="sng" dirty="0"/>
          </a:p>
          <a:p>
            <a:pPr algn="ctr"/>
            <a:r>
              <a:rPr lang="lv-LV" sz="2000" u="sng" dirty="0"/>
              <a:t>222 darbinieki</a:t>
            </a:r>
          </a:p>
          <a:p>
            <a:pPr algn="ctr"/>
            <a:endParaRPr lang="lv-LV" sz="2000" u="sng" dirty="0"/>
          </a:p>
          <a:p>
            <a:pPr algn="ctr"/>
            <a:r>
              <a:rPr lang="lv-LV" sz="2000" u="sng" dirty="0"/>
              <a:t>(189,85 likmes)</a:t>
            </a:r>
          </a:p>
        </p:txBody>
      </p:sp>
      <p:sp>
        <p:nvSpPr>
          <p:cNvPr id="6" name="Lente: lejupvērsta 5">
            <a:extLst>
              <a:ext uri="{FF2B5EF4-FFF2-40B4-BE49-F238E27FC236}">
                <a16:creationId xmlns:a16="http://schemas.microsoft.com/office/drawing/2014/main" id="{9890C584-5203-9A1F-77B3-29A63820DD9A}"/>
              </a:ext>
            </a:extLst>
          </p:cNvPr>
          <p:cNvSpPr/>
          <p:nvPr/>
        </p:nvSpPr>
        <p:spPr>
          <a:xfrm>
            <a:off x="107504" y="1412776"/>
            <a:ext cx="4326863" cy="299564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b="1" u="sng" dirty="0"/>
              <a:t>01.012022.</a:t>
            </a:r>
          </a:p>
          <a:p>
            <a:pPr algn="ctr"/>
            <a:endParaRPr lang="lv-LV" u="sng" dirty="0"/>
          </a:p>
          <a:p>
            <a:pPr algn="ctr"/>
            <a:r>
              <a:rPr lang="lv-LV" sz="2000" u="sng" dirty="0"/>
              <a:t>224 darbinieki</a:t>
            </a:r>
          </a:p>
          <a:p>
            <a:pPr algn="ctr"/>
            <a:endParaRPr lang="lv-LV" sz="2000" u="sng" dirty="0"/>
          </a:p>
          <a:p>
            <a:pPr algn="ctr"/>
            <a:r>
              <a:rPr lang="lv-LV" sz="2000" u="sng" dirty="0"/>
              <a:t>(191,2 likmes)</a:t>
            </a:r>
          </a:p>
        </p:txBody>
      </p:sp>
    </p:spTree>
    <p:extLst>
      <p:ext uri="{BB962C8B-B14F-4D97-AF65-F5344CB8AC3E}">
        <p14:creationId xmlns:p14="http://schemas.microsoft.com/office/powerpoint/2010/main" val="2220138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59" y="-99392"/>
            <a:ext cx="7765321" cy="1326321"/>
          </a:xfrm>
        </p:spPr>
        <p:txBody>
          <a:bodyPr>
            <a:noAutofit/>
          </a:bodyPr>
          <a:lstStyle/>
          <a:p>
            <a:pPr algn="ctr"/>
            <a:r>
              <a:rPr lang="lv-LV" sz="2400" b="1" i="1" dirty="0">
                <a:latin typeface="Book Antiqua" panose="02040602050305030304" pitchFamily="18" charset="0"/>
              </a:rPr>
              <a:t>20</a:t>
            </a:r>
            <a:r>
              <a:rPr lang="en-US" sz="2400" b="1" i="1" dirty="0">
                <a:latin typeface="Book Antiqua" panose="02040602050305030304" pitchFamily="18" charset="0"/>
              </a:rPr>
              <a:t>2</a:t>
            </a:r>
            <a:r>
              <a:rPr lang="lv-LV" sz="2400" b="1" i="1" dirty="0">
                <a:latin typeface="Book Antiqua" panose="02040602050305030304" pitchFamily="18" charset="0"/>
              </a:rPr>
              <a:t>3.gada plānoto ieņēmumu īpatsvars pa ieņēmumu veidiem – 3 851 982 EUR</a:t>
            </a:r>
            <a:endParaRPr lang="lv-LV" sz="2000" b="1" i="1" dirty="0">
              <a:latin typeface="Book Antiqua" panose="0204060205030503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155287"/>
              </p:ext>
            </p:extLst>
          </p:nvPr>
        </p:nvGraphicFramePr>
        <p:xfrm>
          <a:off x="9510" y="1052736"/>
          <a:ext cx="9289032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9732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2440"/>
          </a:xfrm>
        </p:spPr>
        <p:txBody>
          <a:bodyPr>
            <a:noAutofit/>
          </a:bodyPr>
          <a:lstStyle/>
          <a:p>
            <a:pPr algn="ctr"/>
            <a:r>
              <a:rPr lang="en-US" sz="2400" b="1" i="1" dirty="0" err="1">
                <a:latin typeface="Book Antiqua" panose="02040602050305030304" pitchFamily="18" charset="0"/>
              </a:rPr>
              <a:t>Apvienības</a:t>
            </a:r>
            <a:r>
              <a:rPr lang="en-US" sz="2400" b="1" i="1" dirty="0">
                <a:latin typeface="Book Antiqua" panose="02040602050305030304" pitchFamily="18" charset="0"/>
              </a:rPr>
              <a:t> </a:t>
            </a:r>
            <a:r>
              <a:rPr lang="en-US" sz="2400" b="1" i="1" dirty="0" err="1">
                <a:latin typeface="Book Antiqua" panose="02040602050305030304" pitchFamily="18" charset="0"/>
              </a:rPr>
              <a:t>i</a:t>
            </a:r>
            <a:r>
              <a:rPr lang="lv-LV" sz="2400" b="1" i="1" dirty="0" err="1">
                <a:latin typeface="Book Antiqua" panose="02040602050305030304" pitchFamily="18" charset="0"/>
              </a:rPr>
              <a:t>zdevumu</a:t>
            </a:r>
            <a:r>
              <a:rPr lang="lv-LV" sz="2400" b="1" i="1" dirty="0">
                <a:latin typeface="Book Antiqua" panose="02040602050305030304" pitchFamily="18" charset="0"/>
              </a:rPr>
              <a:t>  īpatsvars atbilstoši funkcionālajām kategorijām – 4 635 967 EUR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9562446"/>
              </p:ext>
            </p:extLst>
          </p:nvPr>
        </p:nvGraphicFramePr>
        <p:xfrm>
          <a:off x="-361056" y="950904"/>
          <a:ext cx="9505056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1862093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s">
  <a:themeElements>
    <a:clrScheme name="Sektors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Sektors">
  <a:themeElements>
    <a:clrScheme name="Sektors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TM04033921[[fn=Damaska]]</Template>
  <TotalTime>6584</TotalTime>
  <Words>957</Words>
  <Application>Microsoft Office PowerPoint</Application>
  <PresentationFormat>Slaidrāde ekrānā (4:3)</PresentationFormat>
  <Paragraphs>135</Paragraphs>
  <Slides>26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2</vt:i4>
      </vt:variant>
      <vt:variant>
        <vt:lpstr>Slaidu virsraksti</vt:lpstr>
      </vt:variant>
      <vt:variant>
        <vt:i4>26</vt:i4>
      </vt:variant>
    </vt:vector>
  </HeadingPairs>
  <TitlesOfParts>
    <vt:vector size="34" baseType="lpstr">
      <vt:lpstr>Book Antiqua</vt:lpstr>
      <vt:lpstr>Calibri</vt:lpstr>
      <vt:lpstr>Century Gothic</vt:lpstr>
      <vt:lpstr>Times New Roman</vt:lpstr>
      <vt:lpstr>Wingdings</vt:lpstr>
      <vt:lpstr>Wingdings 3</vt:lpstr>
      <vt:lpstr>Sektors</vt:lpstr>
      <vt:lpstr>1_Sektors</vt:lpstr>
      <vt:lpstr>Rēzeknes novada pašvaldības  «Dricānu apvienības pārvaldes»  budžeta plāns  2023.gadam</vt:lpstr>
      <vt:lpstr>Iedzīvotāju skaits Dricānu apvienībā uz 2022. un 2023.gada sākumu</vt:lpstr>
      <vt:lpstr>Iedzīvotāju skaits apvienības struktūrvienībās  Kopā apvienībā uz 2022.gada beigām – 6 027 iedz. </vt:lpstr>
      <vt:lpstr>Bezdarba līmenis apvienības iestādēs (cilv.)</vt:lpstr>
      <vt:lpstr>Ieņēmumu plāna izpilde 2022.gadā, EUR (95,65%)</vt:lpstr>
      <vt:lpstr>Izdevumu plāna izpilde 2022.gadā, EUR (76,24%)</vt:lpstr>
      <vt:lpstr>Iestādes darbinieku skaits</vt:lpstr>
      <vt:lpstr>2023.gada plānoto ieņēmumu īpatsvars pa ieņēmumu veidiem – 3 851 982 EUR</vt:lpstr>
      <vt:lpstr>Apvienības izdevumu  īpatsvars atbilstoši funkcionālajām kategorijām – 4 635 967 EUR</vt:lpstr>
      <vt:lpstr>Apvienības izdevumi atbilstoši  ekonomiskajām kategorijām – 4 635 967n EUR</vt:lpstr>
      <vt:lpstr>Naudas līdzekļu atlikums   uz gada sākumu </vt:lpstr>
      <vt:lpstr>2023.Gada naudas līdzekļu atlikums 915 099 EUR</vt:lpstr>
      <vt:lpstr>Aizņēmumu atmaksa iestādē</vt:lpstr>
      <vt:lpstr>Visu IZDEVUMU ĪPATSVARS uz 1 iedzīvotāju</vt:lpstr>
      <vt:lpstr>vispārējo valdības dienestu izdevumi  uz 1 iedzīvotāju</vt:lpstr>
      <vt:lpstr>iestādes administrācijas atlīdzības īpatsvars kopējā Budžetā uz 1 iedzīvotāju</vt:lpstr>
      <vt:lpstr>Ceļi un ielas  KOPā – 271 ar kopējo garumu 392,42 km</vt:lpstr>
      <vt:lpstr>Debitoru parādi – 87 611 EUR</vt:lpstr>
      <vt:lpstr>Plānotais darbs ar parādniekiem</vt:lpstr>
      <vt:lpstr>Nekustāmā īpašuma atsavināšanas  līdzekļu izlietojums</vt:lpstr>
      <vt:lpstr>PLĀNOTĀS INVESTĪCIJAS, PROJEKTI  2023.- 2024.GADIEM</vt:lpstr>
      <vt:lpstr>PLĀNOTĀS INVESTĪCIJAS, PROJEKTI  2023.- 2024.GADIEM</vt:lpstr>
      <vt:lpstr>PLĀNOTĀS INVESTĪCIJAS, PROJEKTI  2023.- 2024.GADIEM</vt:lpstr>
      <vt:lpstr>PLĀNOTĀS INVESTĪCIJAS, PROJEKTI  2023.- 2024.GADIEM</vt:lpstr>
      <vt:lpstr>PLĀNOTĀS INVESTĪCIJAS, PROJEKTI  2023.- 2024.GADIEM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Rēzeknes novada pašvaldības iestādes «Dricānu pagastu apvienība» budžets 2019.gadam</dc:title>
  <dc:creator>Darbinieks</dc:creator>
  <cp:lastModifiedBy>Darbinieks</cp:lastModifiedBy>
  <cp:revision>128</cp:revision>
  <dcterms:created xsi:type="dcterms:W3CDTF">2019-01-22T06:40:06Z</dcterms:created>
  <dcterms:modified xsi:type="dcterms:W3CDTF">2022-12-27T21:16:46Z</dcterms:modified>
</cp:coreProperties>
</file>