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comment1.xml" ContentType="application/vnd.openxmlformats-officedocument.presentationml.comment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handoutMasterIdLst>
    <p:handoutMasterId r:id="rId84"/>
  </p:handoutMasterIdLst>
  <p:sldIdLst>
    <p:sldId id="288" r:id="rId2"/>
    <p:sldId id="329" r:id="rId3"/>
    <p:sldId id="281" r:id="rId4"/>
    <p:sldId id="331" r:id="rId5"/>
    <p:sldId id="334" r:id="rId6"/>
    <p:sldId id="333" r:id="rId7"/>
    <p:sldId id="335" r:id="rId8"/>
    <p:sldId id="336" r:id="rId9"/>
    <p:sldId id="337" r:id="rId10"/>
    <p:sldId id="338" r:id="rId11"/>
    <p:sldId id="332" r:id="rId12"/>
    <p:sldId id="339" r:id="rId13"/>
    <p:sldId id="340" r:id="rId14"/>
    <p:sldId id="343" r:id="rId15"/>
    <p:sldId id="342" r:id="rId16"/>
    <p:sldId id="344" r:id="rId17"/>
    <p:sldId id="345" r:id="rId18"/>
    <p:sldId id="346" r:id="rId19"/>
    <p:sldId id="347" r:id="rId20"/>
    <p:sldId id="341" r:id="rId21"/>
    <p:sldId id="348" r:id="rId22"/>
    <p:sldId id="350" r:id="rId23"/>
    <p:sldId id="354" r:id="rId24"/>
    <p:sldId id="353" r:id="rId25"/>
    <p:sldId id="352" r:id="rId26"/>
    <p:sldId id="351" r:id="rId27"/>
    <p:sldId id="349" r:id="rId28"/>
    <p:sldId id="357" r:id="rId29"/>
    <p:sldId id="356" r:id="rId30"/>
    <p:sldId id="355" r:id="rId31"/>
    <p:sldId id="362" r:id="rId32"/>
    <p:sldId id="361" r:id="rId33"/>
    <p:sldId id="363" r:id="rId34"/>
    <p:sldId id="364" r:id="rId35"/>
    <p:sldId id="365" r:id="rId36"/>
    <p:sldId id="366" r:id="rId37"/>
    <p:sldId id="367" r:id="rId38"/>
    <p:sldId id="360" r:id="rId39"/>
    <p:sldId id="368" r:id="rId40"/>
    <p:sldId id="369" r:id="rId41"/>
    <p:sldId id="359" r:id="rId42"/>
    <p:sldId id="358" r:id="rId43"/>
    <p:sldId id="373" r:id="rId44"/>
    <p:sldId id="372" r:id="rId45"/>
    <p:sldId id="371" r:id="rId46"/>
    <p:sldId id="374" r:id="rId47"/>
    <p:sldId id="375" r:id="rId48"/>
    <p:sldId id="379" r:id="rId49"/>
    <p:sldId id="380" r:id="rId50"/>
    <p:sldId id="383" r:id="rId51"/>
    <p:sldId id="384" r:id="rId52"/>
    <p:sldId id="382" r:id="rId53"/>
    <p:sldId id="381" r:id="rId54"/>
    <p:sldId id="385" r:id="rId55"/>
    <p:sldId id="386" r:id="rId56"/>
    <p:sldId id="387" r:id="rId57"/>
    <p:sldId id="388" r:id="rId58"/>
    <p:sldId id="411" r:id="rId59"/>
    <p:sldId id="378" r:id="rId60"/>
    <p:sldId id="407" r:id="rId61"/>
    <p:sldId id="409" r:id="rId62"/>
    <p:sldId id="410" r:id="rId63"/>
    <p:sldId id="377" r:id="rId64"/>
    <p:sldId id="376" r:id="rId65"/>
    <p:sldId id="389" r:id="rId66"/>
    <p:sldId id="390" r:id="rId67"/>
    <p:sldId id="391" r:id="rId68"/>
    <p:sldId id="412" r:id="rId69"/>
    <p:sldId id="406" r:id="rId70"/>
    <p:sldId id="405" r:id="rId71"/>
    <p:sldId id="404" r:id="rId72"/>
    <p:sldId id="403" r:id="rId73"/>
    <p:sldId id="402" r:id="rId74"/>
    <p:sldId id="401" r:id="rId75"/>
    <p:sldId id="400" r:id="rId76"/>
    <p:sldId id="399" r:id="rId77"/>
    <p:sldId id="393" r:id="rId78"/>
    <p:sldId id="392" r:id="rId79"/>
    <p:sldId id="394" r:id="rId80"/>
    <p:sldId id="395" r:id="rId81"/>
    <p:sldId id="398"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za Indričāne" initials="EI" lastIdx="1" clrIdx="0">
    <p:extLst>
      <p:ext uri="{19B8F6BF-5375-455C-9EA6-DF929625EA0E}">
        <p15:presenceInfo xmlns:p15="http://schemas.microsoft.com/office/powerpoint/2012/main" userId="Elza Indričāne" providerId="None"/>
      </p:ext>
    </p:extLst>
  </p:cmAuthor>
  <p:cmAuthor id="2" name="Darbinieks" initials="D" lastIdx="1" clrIdx="1">
    <p:extLst>
      <p:ext uri="{19B8F6BF-5375-455C-9EA6-DF929625EA0E}">
        <p15:presenceInfo xmlns:p15="http://schemas.microsoft.com/office/powerpoint/2012/main" userId="Darbiniek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66CC"/>
    <a:srgbClr val="6666FF"/>
    <a:srgbClr val="0000FF"/>
    <a:srgbClr val="4B60E1"/>
    <a:srgbClr val="4A92E2"/>
    <a:srgbClr val="180CB4"/>
    <a:srgbClr val="B1986B"/>
    <a:srgbClr val="595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Vidējs stils 1 - izcēlum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9" autoAdjust="0"/>
    <p:restoredTop sz="94660"/>
  </p:normalViewPr>
  <p:slideViewPr>
    <p:cSldViewPr showGuides="1">
      <p:cViewPr varScale="1">
        <p:scale>
          <a:sx n="82" d="100"/>
          <a:sy n="82" d="100"/>
        </p:scale>
        <p:origin x="629" y="58"/>
      </p:cViewPr>
      <p:guideLst>
        <p:guide orient="horz" pos="2188"/>
        <p:guide pos="3840"/>
      </p:guideLst>
    </p:cSldViewPr>
  </p:slideViewPr>
  <p:notesTextViewPr>
    <p:cViewPr>
      <p:scale>
        <a:sx n="1" d="1"/>
        <a:sy n="1" d="1"/>
      </p:scale>
      <p:origin x="0" y="0"/>
    </p:cViewPr>
  </p:notesTextViewPr>
  <p:notesViewPr>
    <p:cSldViewPr showGuides="1">
      <p:cViewPr varScale="1">
        <p:scale>
          <a:sx n="61" d="100"/>
          <a:sy n="61" d="100"/>
        </p:scale>
        <p:origin x="3912" y="84"/>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Lapa1!$B$1</c:f>
              <c:strCache>
                <c:ptCount val="1"/>
                <c:pt idx="0">
                  <c:v>Sērija 1</c:v>
                </c:pt>
              </c:strCache>
            </c:strRef>
          </c:tx>
          <c:spPr>
            <a:solidFill>
              <a:schemeClr val="accent1"/>
            </a:solidFill>
            <a:ln>
              <a:noFill/>
            </a:ln>
            <a:effectLst/>
          </c:spPr>
          <c:invertIfNegative val="0"/>
          <c:dLbls>
            <c:dLbl>
              <c:idx val="0"/>
              <c:layout>
                <c:manualLayout>
                  <c:x val="-3.0339157518191275E-17"/>
                  <c:y val="0.426074309213178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B4-435C-88B2-E0BD550935CE}"/>
                </c:ext>
              </c:extLst>
            </c:dLbl>
            <c:dLbl>
              <c:idx val="1"/>
              <c:layout>
                <c:manualLayout>
                  <c:x val="3.3097645089521311E-3"/>
                  <c:y val="0.4352701576134625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B4-435C-88B2-E0BD550935CE}"/>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Lapa1!$A$2:$A$3</c:f>
              <c:strCache>
                <c:ptCount val="2"/>
                <c:pt idx="0">
                  <c:v>01.01.2024.</c:v>
                </c:pt>
                <c:pt idx="1">
                  <c:v>01.01.2025.</c:v>
                </c:pt>
              </c:strCache>
            </c:strRef>
          </c:cat>
          <c:val>
            <c:numRef>
              <c:f>Lapa1!$B$2:$B$3</c:f>
              <c:numCache>
                <c:formatCode>General</c:formatCode>
                <c:ptCount val="2"/>
                <c:pt idx="0">
                  <c:v>5840</c:v>
                </c:pt>
                <c:pt idx="1">
                  <c:v>5721</c:v>
                </c:pt>
              </c:numCache>
            </c:numRef>
          </c:val>
          <c:extLst>
            <c:ext xmlns:c16="http://schemas.microsoft.com/office/drawing/2014/chart" uri="{C3380CC4-5D6E-409C-BE32-E72D297353CC}">
              <c16:uniqueId val="{00000002-CFB4-435C-88B2-E0BD550935CE}"/>
            </c:ext>
          </c:extLst>
        </c:ser>
        <c:dLbls>
          <c:showLegendKey val="0"/>
          <c:showVal val="0"/>
          <c:showCatName val="0"/>
          <c:showSerName val="0"/>
          <c:showPercent val="0"/>
          <c:showBubbleSize val="0"/>
        </c:dLbls>
        <c:gapWidth val="219"/>
        <c:overlap val="-27"/>
        <c:axId val="1536980816"/>
        <c:axId val="1322150640"/>
      </c:barChart>
      <c:catAx>
        <c:axId val="153698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lv-LV"/>
          </a:p>
        </c:txPr>
        <c:crossAx val="1322150640"/>
        <c:crosses val="autoZero"/>
        <c:auto val="1"/>
        <c:lblAlgn val="ctr"/>
        <c:lblOffset val="100"/>
        <c:noMultiLvlLbl val="0"/>
      </c:catAx>
      <c:valAx>
        <c:axId val="1322150640"/>
        <c:scaling>
          <c:orientation val="minMax"/>
          <c:max val="600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v-LV"/>
          </a:p>
        </c:txPr>
        <c:crossAx val="153698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568465541025967"/>
          <c:y val="0.13289949309100182"/>
          <c:w val="0.82011154361426286"/>
          <c:h val="0.79396809067208296"/>
        </c:manualLayout>
      </c:layout>
      <c:pie3DChart>
        <c:varyColors val="1"/>
        <c:ser>
          <c:idx val="0"/>
          <c:order val="0"/>
          <c:tx>
            <c:strRef>
              <c:f>Lapa1!$B$1</c:f>
              <c:strCache>
                <c:ptCount val="1"/>
                <c:pt idx="0">
                  <c:v>Tirdzniecība</c:v>
                </c:pt>
              </c:strCache>
            </c:strRef>
          </c:tx>
          <c:explosion val="16"/>
          <c:dPt>
            <c:idx val="0"/>
            <c:bubble3D val="0"/>
            <c:explosion val="5"/>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7D0-4FBE-9BDD-68781A37DC0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7D0-4FBE-9BDD-68781A37DC0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7D0-4FBE-9BDD-68781A37DC03}"/>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7D0-4FBE-9BDD-68781A37DC03}"/>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57D0-4FBE-9BDD-68781A37DC03}"/>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57D0-4FBE-9BDD-68781A37DC03}"/>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57D0-4FBE-9BDD-68781A37DC03}"/>
              </c:ext>
            </c:extLst>
          </c:dPt>
          <c:dLbls>
            <c:dLbl>
              <c:idx val="0"/>
              <c:layout>
                <c:manualLayout>
                  <c:x val="-6.965481725124674E-2"/>
                  <c:y val="0.1805684386382235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7D0-4FBE-9BDD-68781A37DC03}"/>
                </c:ext>
              </c:extLst>
            </c:dLbl>
            <c:dLbl>
              <c:idx val="1"/>
              <c:layout>
                <c:manualLayout>
                  <c:x val="8.8876353527669788E-2"/>
                  <c:y val="-6.45408096201223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7D0-4FBE-9BDD-68781A37DC03}"/>
                </c:ext>
              </c:extLst>
            </c:dLbl>
            <c:dLbl>
              <c:idx val="2"/>
              <c:layout>
                <c:manualLayout>
                  <c:x val="-2.0182831040658072E-2"/>
                  <c:y val="4.5441508825936339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7D0-4FBE-9BDD-68781A37DC03}"/>
                </c:ext>
              </c:extLst>
            </c:dLbl>
            <c:dLbl>
              <c:idx val="3"/>
              <c:layout>
                <c:manualLayout>
                  <c:x val="2.4063504879287051E-3"/>
                  <c:y val="-6.937258044683027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7D0-4FBE-9BDD-68781A37DC03}"/>
                </c:ext>
              </c:extLst>
            </c:dLbl>
            <c:dLbl>
              <c:idx val="4"/>
              <c:layout>
                <c:manualLayout>
                  <c:x val="5.9146048928177687E-2"/>
                  <c:y val="-7.855138463104066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7D0-4FBE-9BDD-68781A37DC03}"/>
                </c:ext>
              </c:extLst>
            </c:dLbl>
            <c:dLbl>
              <c:idx val="5"/>
              <c:layout>
                <c:manualLayout>
                  <c:x val="2.5528920960811805E-2"/>
                  <c:y val="-9.555546762684814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7D0-4FBE-9BDD-68781A37DC03}"/>
                </c:ext>
              </c:extLst>
            </c:dLbl>
            <c:dLbl>
              <c:idx val="6"/>
              <c:layout>
                <c:manualLayout>
                  <c:x val="0.20726041042669238"/>
                  <c:y val="-6.214273467072897E-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7D0-4FBE-9BDD-68781A37DC03}"/>
                </c:ext>
              </c:extLst>
            </c:dLbl>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Lapa1!$A$2:$A$8</c:f>
              <c:strCache>
                <c:ptCount val="7"/>
                <c:pt idx="0">
                  <c:v>Atlīdzība</c:v>
                </c:pt>
                <c:pt idx="1">
                  <c:v>Preces un pakalpojumi</c:v>
                </c:pt>
                <c:pt idx="2">
                  <c:v>Dotācijas biedrībām</c:v>
                </c:pt>
                <c:pt idx="3">
                  <c:v>Procentu izdevumi</c:v>
                </c:pt>
                <c:pt idx="4">
                  <c:v>Pamatkapitāls</c:v>
                </c:pt>
                <c:pt idx="5">
                  <c:v>APSD, transp.komp.</c:v>
                </c:pt>
                <c:pt idx="6">
                  <c:v>Uzturēšanas izdevumu transferti</c:v>
                </c:pt>
              </c:strCache>
            </c:strRef>
          </c:cat>
          <c:val>
            <c:numRef>
              <c:f>Lapa1!$B$2:$B$8</c:f>
              <c:numCache>
                <c:formatCode>#,##0</c:formatCode>
                <c:ptCount val="7"/>
                <c:pt idx="0">
                  <c:v>1886257</c:v>
                </c:pt>
                <c:pt idx="1">
                  <c:v>2133298</c:v>
                </c:pt>
                <c:pt idx="2">
                  <c:v>400</c:v>
                </c:pt>
                <c:pt idx="3">
                  <c:v>18340</c:v>
                </c:pt>
                <c:pt idx="4">
                  <c:v>778139</c:v>
                </c:pt>
                <c:pt idx="5">
                  <c:v>29945</c:v>
                </c:pt>
                <c:pt idx="6">
                  <c:v>1557</c:v>
                </c:pt>
              </c:numCache>
            </c:numRef>
          </c:val>
          <c:extLst>
            <c:ext xmlns:c16="http://schemas.microsoft.com/office/drawing/2014/chart" uri="{C3380CC4-5D6E-409C-BE32-E72D297353CC}">
              <c16:uniqueId val="{0000000E-57D0-4FBE-9BDD-68781A37DC03}"/>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18275314537553"/>
          <c:y val="5.4680956972574489E-2"/>
          <c:w val="0.76136518772648198"/>
          <c:h val="0.80858532267141936"/>
        </c:manualLayout>
      </c:layout>
      <c:barChart>
        <c:barDir val="bar"/>
        <c:grouping val="clustered"/>
        <c:varyColors val="0"/>
        <c:ser>
          <c:idx val="0"/>
          <c:order val="0"/>
          <c:tx>
            <c:strRef>
              <c:f>Lapa1!$B$1</c:f>
              <c:strCache>
                <c:ptCount val="1"/>
                <c:pt idx="0">
                  <c:v>2024.gada fakts</c:v>
                </c:pt>
              </c:strCache>
            </c:strRef>
          </c:tx>
          <c:spPr>
            <a:solidFill>
              <a:schemeClr val="accent1"/>
            </a:solidFill>
            <a:ln>
              <a:noFill/>
            </a:ln>
            <a:effectLst/>
          </c:spPr>
          <c:invertIfNegative val="0"/>
          <c:dLbls>
            <c:dLbl>
              <c:idx val="0"/>
              <c:layout>
                <c:manualLayout>
                  <c:x val="0"/>
                  <c:y val="4.84792405784213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1E7-4001-897E-4D73A3F5D2C8}"/>
                </c:ext>
              </c:extLst>
            </c:dLbl>
            <c:dLbl>
              <c:idx val="2"/>
              <c:layout>
                <c:manualLayout>
                  <c:x val="1.1619465257569723E-3"/>
                  <c:y val="4.84792405784213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E7-4001-897E-4D73A3F5D2C8}"/>
                </c:ext>
              </c:extLst>
            </c:dLbl>
            <c:dLbl>
              <c:idx val="3"/>
              <c:layout>
                <c:manualLayout>
                  <c:x val="2.3238930515140301E-3"/>
                  <c:y val="1.454377217352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E7-4001-897E-4D73A3F5D2C8}"/>
                </c:ext>
              </c:extLst>
            </c:dLbl>
            <c:dLbl>
              <c:idx val="4"/>
              <c:layout>
                <c:manualLayout>
                  <c:x val="0"/>
                  <c:y val="1.5562272884250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E7-4001-897E-4D73A3F5D2C8}"/>
                </c:ext>
              </c:extLst>
            </c:dLbl>
            <c:dLbl>
              <c:idx val="5"/>
              <c:layout>
                <c:manualLayout>
                  <c:x val="3.4858395772710449E-3"/>
                  <c:y val="1.454377217352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E7-4001-897E-4D73A3F5D2C8}"/>
                </c:ext>
              </c:extLst>
            </c:dLbl>
            <c:dLbl>
              <c:idx val="6"/>
              <c:layout>
                <c:manualLayout>
                  <c:x val="0"/>
                  <c:y val="7.78113644212537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E7-4001-897E-4D73A3F5D2C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Lapa1!$A$2:$A$8</c:f>
              <c:strCache>
                <c:ptCount val="7"/>
                <c:pt idx="0">
                  <c:v>Atlīdzība</c:v>
                </c:pt>
                <c:pt idx="1">
                  <c:v>Preces un pakalpojumi</c:v>
                </c:pt>
                <c:pt idx="2">
                  <c:v>Dotācijas</c:v>
                </c:pt>
                <c:pt idx="3">
                  <c:v>Procentu izdevumi</c:v>
                </c:pt>
                <c:pt idx="4">
                  <c:v>Pamatkapitāls</c:v>
                </c:pt>
                <c:pt idx="5">
                  <c:v>APSD, transp.komp.</c:v>
                </c:pt>
                <c:pt idx="6">
                  <c:v>Uzturēšanas izdevumu transferti</c:v>
                </c:pt>
              </c:strCache>
            </c:strRef>
          </c:cat>
          <c:val>
            <c:numRef>
              <c:f>Lapa1!$B$2:$B$8</c:f>
              <c:numCache>
                <c:formatCode>#,##0</c:formatCode>
                <c:ptCount val="7"/>
                <c:pt idx="0">
                  <c:v>1791537</c:v>
                </c:pt>
                <c:pt idx="1">
                  <c:v>1354478</c:v>
                </c:pt>
                <c:pt idx="2" formatCode="General">
                  <c:v>860</c:v>
                </c:pt>
                <c:pt idx="3">
                  <c:v>26827</c:v>
                </c:pt>
                <c:pt idx="4">
                  <c:v>256870</c:v>
                </c:pt>
                <c:pt idx="5">
                  <c:v>29896</c:v>
                </c:pt>
                <c:pt idx="6" formatCode="General">
                  <c:v>0</c:v>
                </c:pt>
              </c:numCache>
            </c:numRef>
          </c:val>
          <c:extLst>
            <c:ext xmlns:c16="http://schemas.microsoft.com/office/drawing/2014/chart" uri="{C3380CC4-5D6E-409C-BE32-E72D297353CC}">
              <c16:uniqueId val="{00000006-71E7-4001-897E-4D73A3F5D2C8}"/>
            </c:ext>
          </c:extLst>
        </c:ser>
        <c:ser>
          <c:idx val="1"/>
          <c:order val="1"/>
          <c:tx>
            <c:strRef>
              <c:f>Lapa1!$C$1</c:f>
              <c:strCache>
                <c:ptCount val="1"/>
                <c:pt idx="0">
                  <c:v>2025.gada plāns</c:v>
                </c:pt>
              </c:strCache>
            </c:strRef>
          </c:tx>
          <c:spPr>
            <a:solidFill>
              <a:schemeClr val="accent2"/>
            </a:solidFill>
            <a:ln>
              <a:noFill/>
            </a:ln>
            <a:effectLst/>
          </c:spPr>
          <c:invertIfNegative val="0"/>
          <c:dLbls>
            <c:dLbl>
              <c:idx val="5"/>
              <c:layout>
                <c:manualLayout>
                  <c:x val="1.161946525757015E-3"/>
                  <c:y val="-1.0184457784506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E7-4001-897E-4D73A3F5D2C8}"/>
                </c:ext>
              </c:extLst>
            </c:dLbl>
            <c:dLbl>
              <c:idx val="6"/>
              <c:layout>
                <c:manualLayout>
                  <c:x val="-2.4760440020915038E-3"/>
                  <c:y val="-5.86636983629285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1E7-4001-897E-4D73A3F5D2C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Lapa1!$A$2:$A$8</c:f>
              <c:strCache>
                <c:ptCount val="7"/>
                <c:pt idx="0">
                  <c:v>Atlīdzība</c:v>
                </c:pt>
                <c:pt idx="1">
                  <c:v>Preces un pakalpojumi</c:v>
                </c:pt>
                <c:pt idx="2">
                  <c:v>Dotācijas</c:v>
                </c:pt>
                <c:pt idx="3">
                  <c:v>Procentu izdevumi</c:v>
                </c:pt>
                <c:pt idx="4">
                  <c:v>Pamatkapitāls</c:v>
                </c:pt>
                <c:pt idx="5">
                  <c:v>APSD, transp.komp.</c:v>
                </c:pt>
                <c:pt idx="6">
                  <c:v>Uzturēšanas izdevumu transferti</c:v>
                </c:pt>
              </c:strCache>
            </c:strRef>
          </c:cat>
          <c:val>
            <c:numRef>
              <c:f>Lapa1!$C$2:$C$8</c:f>
              <c:numCache>
                <c:formatCode>#,##0</c:formatCode>
                <c:ptCount val="7"/>
                <c:pt idx="0">
                  <c:v>1886257</c:v>
                </c:pt>
                <c:pt idx="1">
                  <c:v>2133298</c:v>
                </c:pt>
                <c:pt idx="2" formatCode="General">
                  <c:v>400</c:v>
                </c:pt>
                <c:pt idx="3">
                  <c:v>18340</c:v>
                </c:pt>
                <c:pt idx="4">
                  <c:v>778139</c:v>
                </c:pt>
                <c:pt idx="5">
                  <c:v>29945</c:v>
                </c:pt>
                <c:pt idx="6">
                  <c:v>1557</c:v>
                </c:pt>
              </c:numCache>
            </c:numRef>
          </c:val>
          <c:extLst>
            <c:ext xmlns:c16="http://schemas.microsoft.com/office/drawing/2014/chart" uri="{C3380CC4-5D6E-409C-BE32-E72D297353CC}">
              <c16:uniqueId val="{00000009-71E7-4001-897E-4D73A3F5D2C8}"/>
            </c:ext>
          </c:extLst>
        </c:ser>
        <c:dLbls>
          <c:showLegendKey val="0"/>
          <c:showVal val="0"/>
          <c:showCatName val="0"/>
          <c:showSerName val="0"/>
          <c:showPercent val="0"/>
          <c:showBubbleSize val="0"/>
        </c:dLbls>
        <c:gapWidth val="182"/>
        <c:axId val="1467402560"/>
        <c:axId val="77160544"/>
      </c:barChart>
      <c:catAx>
        <c:axId val="146740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77160544"/>
        <c:crosses val="autoZero"/>
        <c:auto val="1"/>
        <c:lblAlgn val="ctr"/>
        <c:lblOffset val="100"/>
        <c:noMultiLvlLbl val="0"/>
      </c:catAx>
      <c:valAx>
        <c:axId val="77160544"/>
        <c:scaling>
          <c:orientation val="minMax"/>
          <c:max val="2500000"/>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467402560"/>
        <c:crosses val="autoZero"/>
        <c:crossBetween val="between"/>
      </c:valAx>
      <c:spPr>
        <a:noFill/>
        <a:ln>
          <a:noFill/>
        </a:ln>
        <a:effectLst/>
      </c:spPr>
    </c:plotArea>
    <c:legend>
      <c:legendPos val="b"/>
      <c:layout>
        <c:manualLayout>
          <c:xMode val="edge"/>
          <c:yMode val="edge"/>
          <c:x val="0.3602390133152667"/>
          <c:y val="0.91973250147537211"/>
          <c:w val="0.37365861932329147"/>
          <c:h val="4.449171483678829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963244498283868"/>
          <c:y val="3.8593539000936351E-2"/>
          <c:w val="0.83515606703008283"/>
          <c:h val="0.90987212091629266"/>
        </c:manualLayout>
      </c:layout>
      <c:bar3DChart>
        <c:barDir val="bar"/>
        <c:grouping val="stacked"/>
        <c:varyColors val="0"/>
        <c:ser>
          <c:idx val="0"/>
          <c:order val="0"/>
          <c:tx>
            <c:strRef>
              <c:f>Lapa1!$B$1</c:f>
              <c:strCache>
                <c:ptCount val="1"/>
                <c:pt idx="0">
                  <c:v>Sērija 1</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Lapa1!$A$2:$A$3</c:f>
              <c:strCache>
                <c:ptCount val="2"/>
                <c:pt idx="0">
                  <c:v>01.01.2024.</c:v>
                </c:pt>
                <c:pt idx="1">
                  <c:v>01.01.2025.</c:v>
                </c:pt>
              </c:strCache>
            </c:strRef>
          </c:cat>
          <c:val>
            <c:numRef>
              <c:f>Lapa1!$B$2:$B$3</c:f>
              <c:numCache>
                <c:formatCode>#,##0</c:formatCode>
                <c:ptCount val="2"/>
                <c:pt idx="0">
                  <c:v>887780</c:v>
                </c:pt>
                <c:pt idx="1">
                  <c:v>1021034</c:v>
                </c:pt>
              </c:numCache>
            </c:numRef>
          </c:val>
          <c:extLst>
            <c:ext xmlns:c16="http://schemas.microsoft.com/office/drawing/2014/chart" uri="{C3380CC4-5D6E-409C-BE32-E72D297353CC}">
              <c16:uniqueId val="{00000000-2809-4AFE-A902-B38876E2A8D9}"/>
            </c:ext>
          </c:extLst>
        </c:ser>
        <c:dLbls>
          <c:showLegendKey val="0"/>
          <c:showVal val="0"/>
          <c:showCatName val="0"/>
          <c:showSerName val="0"/>
          <c:showPercent val="0"/>
          <c:showBubbleSize val="0"/>
        </c:dLbls>
        <c:gapWidth val="150"/>
        <c:shape val="box"/>
        <c:axId val="1561732992"/>
        <c:axId val="77200224"/>
        <c:axId val="0"/>
      </c:bar3DChart>
      <c:catAx>
        <c:axId val="15617329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v-LV"/>
          </a:p>
        </c:txPr>
        <c:crossAx val="77200224"/>
        <c:crosses val="autoZero"/>
        <c:auto val="1"/>
        <c:lblAlgn val="ctr"/>
        <c:lblOffset val="100"/>
        <c:noMultiLvlLbl val="0"/>
      </c:catAx>
      <c:valAx>
        <c:axId val="77200224"/>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v-LV"/>
          </a:p>
        </c:txPr>
        <c:crossAx val="156173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69573995558248E-2"/>
          <c:y val="5.5205352852020259E-2"/>
          <c:w val="0.91402220876236628"/>
          <c:h val="0.88746571291264653"/>
        </c:manualLayout>
      </c:layout>
      <c:bar3DChart>
        <c:barDir val="col"/>
        <c:grouping val="clustered"/>
        <c:varyColors val="0"/>
        <c:ser>
          <c:idx val="0"/>
          <c:order val="0"/>
          <c:tx>
            <c:strRef>
              <c:f>Lapa1!$B$1</c:f>
              <c:strCache>
                <c:ptCount val="1"/>
                <c:pt idx="0">
                  <c:v>2024.gads</c:v>
                </c:pt>
              </c:strCache>
            </c:strRef>
          </c:tx>
          <c:spPr>
            <a:solidFill>
              <a:schemeClr val="accent1"/>
            </a:solidFill>
            <a:ln>
              <a:noFill/>
            </a:ln>
            <a:effectLst/>
            <a:sp3d/>
          </c:spPr>
          <c:invertIfNegative val="0"/>
          <c:dLbls>
            <c:dLbl>
              <c:idx val="0"/>
              <c:layout>
                <c:manualLayout>
                  <c:x val="-2.5641025641026109E-3"/>
                  <c:y val="0.31455399061032857"/>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12-4712-AC86-1946801C379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Lapa1!$A$2</c:f>
              <c:numCache>
                <c:formatCode>General</c:formatCode>
                <c:ptCount val="1"/>
              </c:numCache>
            </c:numRef>
          </c:cat>
          <c:val>
            <c:numRef>
              <c:f>Lapa1!$B$2</c:f>
              <c:numCache>
                <c:formatCode>#,##0</c:formatCode>
                <c:ptCount val="1"/>
                <c:pt idx="0">
                  <c:v>131114</c:v>
                </c:pt>
              </c:numCache>
            </c:numRef>
          </c:val>
          <c:extLst>
            <c:ext xmlns:c16="http://schemas.microsoft.com/office/drawing/2014/chart" uri="{C3380CC4-5D6E-409C-BE32-E72D297353CC}">
              <c16:uniqueId val="{00000001-2C12-4712-AC86-1946801C379C}"/>
            </c:ext>
          </c:extLst>
        </c:ser>
        <c:ser>
          <c:idx val="1"/>
          <c:order val="1"/>
          <c:tx>
            <c:strRef>
              <c:f>Lapa1!$C$1</c:f>
              <c:strCache>
                <c:ptCount val="1"/>
                <c:pt idx="0">
                  <c:v>2025.gads</c:v>
                </c:pt>
              </c:strCache>
            </c:strRef>
          </c:tx>
          <c:spPr>
            <a:solidFill>
              <a:schemeClr val="accent2"/>
            </a:solidFill>
            <a:ln>
              <a:noFill/>
            </a:ln>
            <a:effectLst/>
            <a:sp3d/>
          </c:spPr>
          <c:invertIfNegative val="0"/>
          <c:dLbls>
            <c:dLbl>
              <c:idx val="0"/>
              <c:layout>
                <c:manualLayout>
                  <c:x val="7.6002461414811191E-3"/>
                  <c:y val="0.307625793007029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12-4712-AC86-1946801C379C}"/>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Lapa1!$A$2</c:f>
              <c:numCache>
                <c:formatCode>General</c:formatCode>
                <c:ptCount val="1"/>
              </c:numCache>
            </c:numRef>
          </c:cat>
          <c:val>
            <c:numRef>
              <c:f>Lapa1!$C$2</c:f>
              <c:numCache>
                <c:formatCode>#,##0</c:formatCode>
                <c:ptCount val="1"/>
                <c:pt idx="0">
                  <c:v>117950</c:v>
                </c:pt>
              </c:numCache>
            </c:numRef>
          </c:val>
          <c:extLst>
            <c:ext xmlns:c16="http://schemas.microsoft.com/office/drawing/2014/chart" uri="{C3380CC4-5D6E-409C-BE32-E72D297353CC}">
              <c16:uniqueId val="{00000003-2C12-4712-AC86-1946801C379C}"/>
            </c:ext>
          </c:extLst>
        </c:ser>
        <c:dLbls>
          <c:showLegendKey val="0"/>
          <c:showVal val="0"/>
          <c:showCatName val="0"/>
          <c:showSerName val="0"/>
          <c:showPercent val="0"/>
          <c:showBubbleSize val="0"/>
        </c:dLbls>
        <c:gapWidth val="150"/>
        <c:shape val="box"/>
        <c:axId val="1118797984"/>
        <c:axId val="1465324336"/>
        <c:axId val="0"/>
      </c:bar3DChart>
      <c:catAx>
        <c:axId val="1118797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465324336"/>
        <c:crosses val="autoZero"/>
        <c:auto val="1"/>
        <c:lblAlgn val="ctr"/>
        <c:lblOffset val="100"/>
        <c:noMultiLvlLbl val="0"/>
      </c:catAx>
      <c:valAx>
        <c:axId val="14653243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118797984"/>
        <c:crosses val="autoZero"/>
        <c:crossBetween val="between"/>
        <c:majorUnit val="25000"/>
      </c:valAx>
      <c:spPr>
        <a:noFill/>
        <a:ln>
          <a:noFill/>
        </a:ln>
        <a:effectLst/>
      </c:spPr>
    </c:plotArea>
    <c:legend>
      <c:legendPos val="b"/>
      <c:layout>
        <c:manualLayout>
          <c:xMode val="edge"/>
          <c:yMode val="edge"/>
          <c:x val="0.35801372905309914"/>
          <c:y val="0.93013862703781747"/>
          <c:w val="0.34551100343226326"/>
          <c:h val="4.169235887767550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112831996019164E-2"/>
          <c:y val="8.7598064230624967E-2"/>
          <c:w val="0.91402220876236628"/>
          <c:h val="0.88746571291264653"/>
        </c:manualLayout>
      </c:layout>
      <c:bar3DChart>
        <c:barDir val="col"/>
        <c:grouping val="clustered"/>
        <c:varyColors val="0"/>
        <c:ser>
          <c:idx val="0"/>
          <c:order val="0"/>
          <c:tx>
            <c:strRef>
              <c:f>Lapa1!$B$1</c:f>
              <c:strCache>
                <c:ptCount val="1"/>
                <c:pt idx="0">
                  <c:v>2024.gads</c:v>
                </c:pt>
              </c:strCache>
            </c:strRef>
          </c:tx>
          <c:spPr>
            <a:solidFill>
              <a:schemeClr val="accent1"/>
            </a:solidFill>
            <a:ln>
              <a:noFill/>
            </a:ln>
            <a:effectLst/>
            <a:sp3d/>
          </c:spPr>
          <c:invertIfNegative val="0"/>
          <c:dLbls>
            <c:dLbl>
              <c:idx val="0"/>
              <c:layout>
                <c:manualLayout>
                  <c:x val="3.6144091812434021E-3"/>
                  <c:y val="0.335569742977143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D3-4AB3-8015-303CFDA0C182}"/>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c:f>
              <c:strCache>
                <c:ptCount val="1"/>
                <c:pt idx="0">
                  <c:v>Kategorija 1</c:v>
                </c:pt>
              </c:strCache>
            </c:strRef>
          </c:cat>
          <c:val>
            <c:numRef>
              <c:f>Lapa1!$B$2</c:f>
              <c:numCache>
                <c:formatCode>General</c:formatCode>
                <c:ptCount val="1"/>
                <c:pt idx="0">
                  <c:v>791</c:v>
                </c:pt>
              </c:numCache>
            </c:numRef>
          </c:val>
          <c:extLst>
            <c:ext xmlns:c16="http://schemas.microsoft.com/office/drawing/2014/chart" uri="{C3380CC4-5D6E-409C-BE32-E72D297353CC}">
              <c16:uniqueId val="{00000001-5BD3-4AB3-8015-303CFDA0C182}"/>
            </c:ext>
          </c:extLst>
        </c:ser>
        <c:ser>
          <c:idx val="1"/>
          <c:order val="1"/>
          <c:tx>
            <c:strRef>
              <c:f>Lapa1!$C$1</c:f>
              <c:strCache>
                <c:ptCount val="1"/>
                <c:pt idx="0">
                  <c:v>2025.gads</c:v>
                </c:pt>
              </c:strCache>
            </c:strRef>
          </c:tx>
          <c:spPr>
            <a:solidFill>
              <a:schemeClr val="accent2"/>
            </a:solidFill>
            <a:ln>
              <a:noFill/>
            </a:ln>
            <a:effectLst/>
            <a:sp3d/>
          </c:spPr>
          <c:invertIfNegative val="0"/>
          <c:dLbls>
            <c:dLbl>
              <c:idx val="0"/>
              <c:layout>
                <c:manualLayout>
                  <c:x val="-5.1282061635789678E-3"/>
                  <c:y val="0.37740142707302293"/>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D3-4AB3-8015-303CFDA0C18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c:f>
              <c:strCache>
                <c:ptCount val="1"/>
                <c:pt idx="0">
                  <c:v>Kategorija 1</c:v>
                </c:pt>
              </c:strCache>
            </c:strRef>
          </c:cat>
          <c:val>
            <c:numRef>
              <c:f>Lapa1!$C$2</c:f>
              <c:numCache>
                <c:formatCode>General</c:formatCode>
                <c:ptCount val="1"/>
                <c:pt idx="0">
                  <c:v>847</c:v>
                </c:pt>
              </c:numCache>
            </c:numRef>
          </c:val>
          <c:extLst>
            <c:ext xmlns:c16="http://schemas.microsoft.com/office/drawing/2014/chart" uri="{C3380CC4-5D6E-409C-BE32-E72D297353CC}">
              <c16:uniqueId val="{00000003-5BD3-4AB3-8015-303CFDA0C182}"/>
            </c:ext>
          </c:extLst>
        </c:ser>
        <c:dLbls>
          <c:showLegendKey val="0"/>
          <c:showVal val="0"/>
          <c:showCatName val="0"/>
          <c:showSerName val="0"/>
          <c:showPercent val="0"/>
          <c:showBubbleSize val="0"/>
        </c:dLbls>
        <c:gapWidth val="150"/>
        <c:shape val="box"/>
        <c:axId val="1118797984"/>
        <c:axId val="1465324336"/>
        <c:axId val="0"/>
      </c:bar3DChart>
      <c:catAx>
        <c:axId val="1118797984"/>
        <c:scaling>
          <c:orientation val="minMax"/>
        </c:scaling>
        <c:delete val="1"/>
        <c:axPos val="b"/>
        <c:numFmt formatCode="General" sourceLinked="1"/>
        <c:majorTickMark val="none"/>
        <c:minorTickMark val="none"/>
        <c:tickLblPos val="nextTo"/>
        <c:crossAx val="1465324336"/>
        <c:crosses val="autoZero"/>
        <c:auto val="1"/>
        <c:lblAlgn val="ctr"/>
        <c:lblOffset val="100"/>
        <c:noMultiLvlLbl val="0"/>
      </c:catAx>
      <c:valAx>
        <c:axId val="14653243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118797984"/>
        <c:crosses val="autoZero"/>
        <c:crossBetween val="between"/>
      </c:valAx>
      <c:spPr>
        <a:noFill/>
        <a:ln>
          <a:noFill/>
        </a:ln>
        <a:effectLst/>
      </c:spPr>
    </c:plotArea>
    <c:legend>
      <c:legendPos val="b"/>
      <c:layout>
        <c:manualLayout>
          <c:xMode val="edge"/>
          <c:yMode val="edge"/>
          <c:x val="0.35801896866691474"/>
          <c:y val="0.93545019404178553"/>
          <c:w val="0.29228770442156271"/>
          <c:h val="4.437710251007356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469573995558248E-2"/>
          <c:y val="5.5205352852020259E-2"/>
          <c:w val="0.91402220876236628"/>
          <c:h val="0.88746571291264653"/>
        </c:manualLayout>
      </c:layout>
      <c:bar3DChart>
        <c:barDir val="col"/>
        <c:grouping val="clustered"/>
        <c:varyColors val="0"/>
        <c:ser>
          <c:idx val="0"/>
          <c:order val="0"/>
          <c:tx>
            <c:strRef>
              <c:f>Lapa1!$B$1</c:f>
              <c:strCache>
                <c:ptCount val="1"/>
                <c:pt idx="0">
                  <c:v>2024.gads</c:v>
                </c:pt>
              </c:strCache>
            </c:strRef>
          </c:tx>
          <c:spPr>
            <a:solidFill>
              <a:schemeClr val="accent1"/>
            </a:solidFill>
            <a:ln>
              <a:noFill/>
            </a:ln>
            <a:effectLst/>
            <a:sp3d/>
          </c:spPr>
          <c:invertIfNegative val="0"/>
          <c:dLbls>
            <c:dLbl>
              <c:idx val="0"/>
              <c:layout>
                <c:manualLayout>
                  <c:x val="1.2820515408946715E-3"/>
                  <c:y val="0.299544695749804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EC-46AE-9181-2E4CBBFA547C}"/>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c:f>
              <c:strCache>
                <c:ptCount val="1"/>
                <c:pt idx="0">
                  <c:v>Kategorija 1</c:v>
                </c:pt>
              </c:strCache>
            </c:strRef>
          </c:cat>
          <c:val>
            <c:numRef>
              <c:f>Lapa1!$B$2</c:f>
              <c:numCache>
                <c:formatCode>General</c:formatCode>
                <c:ptCount val="1"/>
                <c:pt idx="0">
                  <c:v>73</c:v>
                </c:pt>
              </c:numCache>
            </c:numRef>
          </c:val>
          <c:extLst>
            <c:ext xmlns:c16="http://schemas.microsoft.com/office/drawing/2014/chart" uri="{C3380CC4-5D6E-409C-BE32-E72D297353CC}">
              <c16:uniqueId val="{00000001-57EC-46AE-9181-2E4CBBFA547C}"/>
            </c:ext>
          </c:extLst>
        </c:ser>
        <c:ser>
          <c:idx val="1"/>
          <c:order val="1"/>
          <c:tx>
            <c:strRef>
              <c:f>Lapa1!$C$1</c:f>
              <c:strCache>
                <c:ptCount val="1"/>
                <c:pt idx="0">
                  <c:v>2025.gads</c:v>
                </c:pt>
              </c:strCache>
            </c:strRef>
          </c:tx>
          <c:spPr>
            <a:solidFill>
              <a:schemeClr val="accent2"/>
            </a:solidFill>
            <a:ln>
              <a:noFill/>
            </a:ln>
            <a:effectLst/>
            <a:sp3d/>
          </c:spPr>
          <c:invertIfNegative val="0"/>
          <c:dLbls>
            <c:dLbl>
              <c:idx val="0"/>
              <c:layout>
                <c:manualLayout>
                  <c:x val="-1.1538461538461539E-2"/>
                  <c:y val="0.30985915492957744"/>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EC-46AE-9181-2E4CBBFA547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c:f>
              <c:strCache>
                <c:ptCount val="1"/>
                <c:pt idx="0">
                  <c:v>Kategorija 1</c:v>
                </c:pt>
              </c:strCache>
            </c:strRef>
          </c:cat>
          <c:val>
            <c:numRef>
              <c:f>Lapa1!$C$2</c:f>
              <c:numCache>
                <c:formatCode>General</c:formatCode>
                <c:ptCount val="1"/>
                <c:pt idx="0">
                  <c:v>74</c:v>
                </c:pt>
              </c:numCache>
            </c:numRef>
          </c:val>
          <c:extLst>
            <c:ext xmlns:c16="http://schemas.microsoft.com/office/drawing/2014/chart" uri="{C3380CC4-5D6E-409C-BE32-E72D297353CC}">
              <c16:uniqueId val="{00000003-57EC-46AE-9181-2E4CBBFA547C}"/>
            </c:ext>
          </c:extLst>
        </c:ser>
        <c:dLbls>
          <c:showLegendKey val="0"/>
          <c:showVal val="0"/>
          <c:showCatName val="0"/>
          <c:showSerName val="0"/>
          <c:showPercent val="0"/>
          <c:showBubbleSize val="0"/>
        </c:dLbls>
        <c:gapWidth val="150"/>
        <c:shape val="box"/>
        <c:axId val="1118797984"/>
        <c:axId val="1465324336"/>
        <c:axId val="0"/>
      </c:bar3DChart>
      <c:catAx>
        <c:axId val="1118797984"/>
        <c:scaling>
          <c:orientation val="minMax"/>
        </c:scaling>
        <c:delete val="1"/>
        <c:axPos val="b"/>
        <c:numFmt formatCode="General" sourceLinked="1"/>
        <c:majorTickMark val="none"/>
        <c:minorTickMark val="none"/>
        <c:tickLblPos val="nextTo"/>
        <c:crossAx val="1465324336"/>
        <c:crosses val="autoZero"/>
        <c:auto val="1"/>
        <c:lblAlgn val="ctr"/>
        <c:lblOffset val="100"/>
        <c:noMultiLvlLbl val="0"/>
      </c:catAx>
      <c:valAx>
        <c:axId val="14653243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118797984"/>
        <c:crosses val="autoZero"/>
        <c:crossBetween val="between"/>
      </c:valAx>
      <c:spPr>
        <a:noFill/>
        <a:ln>
          <a:noFill/>
        </a:ln>
        <a:effectLst/>
      </c:spPr>
    </c:plotArea>
    <c:legend>
      <c:legendPos val="b"/>
      <c:layout>
        <c:manualLayout>
          <c:xMode val="edge"/>
          <c:yMode val="edge"/>
          <c:x val="0.3493689646721086"/>
          <c:y val="0.9282824603446308"/>
          <c:w val="0.37516469360626625"/>
          <c:h val="4.437710251007356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0217687842783092E-2"/>
          <c:y val="2.8114859317373224E-2"/>
          <c:w val="0.8918432059138216"/>
          <c:h val="0.77689225392334316"/>
        </c:manualLayout>
      </c:layout>
      <c:bar3DChart>
        <c:barDir val="col"/>
        <c:grouping val="clustered"/>
        <c:varyColors val="0"/>
        <c:ser>
          <c:idx val="0"/>
          <c:order val="0"/>
          <c:tx>
            <c:strRef>
              <c:f>Lapa1!$B$1</c:f>
              <c:strCache>
                <c:ptCount val="1"/>
                <c:pt idx="0">
                  <c:v>01.01.2023.</c:v>
                </c:pt>
              </c:strCache>
            </c:strRef>
          </c:tx>
          <c:spPr>
            <a:solidFill>
              <a:schemeClr val="accent1"/>
            </a:solidFill>
            <a:ln>
              <a:noFill/>
            </a:ln>
            <a:effectLst/>
            <a:sp3d/>
          </c:spPr>
          <c:invertIfNegative val="0"/>
          <c:dLbls>
            <c:dLbl>
              <c:idx val="0"/>
              <c:layout>
                <c:manualLayout>
                  <c:x val="-1.3771575376956115E-3"/>
                  <c:y val="0.135826411009271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B8-49C3-A8BD-9EAA4C7588C1}"/>
                </c:ext>
              </c:extLst>
            </c:dLbl>
            <c:dLbl>
              <c:idx val="1"/>
              <c:layout>
                <c:manualLayout>
                  <c:x val="1.4946712692546797E-3"/>
                  <c:y val="-2.3319766196100686E-2"/>
                </c:manualLayout>
              </c:layout>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B8-49C3-A8BD-9EAA4C7588C1}"/>
                </c:ext>
              </c:extLst>
            </c:dLbl>
            <c:dLbl>
              <c:idx val="2"/>
              <c:layout>
                <c:manualLayout>
                  <c:x val="7.1492921952299024E-3"/>
                  <c:y val="-2.315835017830566E-2"/>
                </c:manualLayout>
              </c:layout>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EB8-49C3-A8BD-9EAA4C7588C1}"/>
                </c:ext>
              </c:extLst>
            </c:dLbl>
            <c:dLbl>
              <c:idx val="3"/>
              <c:layout>
                <c:manualLayout>
                  <c:x val="-2.9893425385093594E-3"/>
                  <c:y val="-1.4825093820670369E-2"/>
                </c:manualLayout>
              </c:layout>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B8-49C3-A8BD-9EAA4C7588C1}"/>
                </c:ext>
              </c:extLst>
            </c:dLbl>
            <c:dLbl>
              <c:idx val="4"/>
              <c:layout>
                <c:manualLayout>
                  <c:x val="6.0810870596801738E-3"/>
                  <c:y val="-2.1189751815079882E-2"/>
                </c:manualLayout>
              </c:layout>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B8-49C3-A8BD-9EAA4C7588C1}"/>
                </c:ext>
              </c:extLst>
            </c:dLbl>
            <c:dLbl>
              <c:idx val="5"/>
              <c:layout>
                <c:manualLayout>
                  <c:x val="1.1012675999361387E-3"/>
                  <c:y val="-1.6835674273093872E-2"/>
                </c:manualLayout>
              </c:layout>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EB8-49C3-A8BD-9EAA4C7588C1}"/>
                </c:ext>
              </c:extLst>
            </c:dLbl>
            <c:dLbl>
              <c:idx val="6"/>
              <c:layout>
                <c:manualLayout>
                  <c:x val="-1.2626263881558089E-3"/>
                  <c:y val="0.197252625484050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B8-49C3-A8BD-9EAA4C7588C1}"/>
                </c:ext>
              </c:extLst>
            </c:dLbl>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Lapa1!$A$2:$A$8</c:f>
              <c:strCache>
                <c:ptCount val="7"/>
                <c:pt idx="0">
                  <c:v>Komunālie pakalpojumi</c:v>
                </c:pt>
                <c:pt idx="1">
                  <c:v>Ēdināšana PII</c:v>
                </c:pt>
                <c:pt idx="2">
                  <c:v>Ēdināšana skola</c:v>
                </c:pt>
                <c:pt idx="3">
                  <c:v>Zemes noma</c:v>
                </c:pt>
                <c:pt idx="4">
                  <c:v>Īres maksa</c:v>
                </c:pt>
                <c:pt idx="5">
                  <c:v>Pārējā noma</c:v>
                </c:pt>
                <c:pt idx="6">
                  <c:v>Kopā</c:v>
                </c:pt>
              </c:strCache>
            </c:strRef>
          </c:cat>
          <c:val>
            <c:numRef>
              <c:f>Lapa1!$B$2:$B$8</c:f>
              <c:numCache>
                <c:formatCode>General</c:formatCode>
                <c:ptCount val="7"/>
                <c:pt idx="0">
                  <c:v>63539</c:v>
                </c:pt>
                <c:pt idx="1">
                  <c:v>5412</c:v>
                </c:pt>
                <c:pt idx="2">
                  <c:v>2343</c:v>
                </c:pt>
                <c:pt idx="3">
                  <c:v>16402</c:v>
                </c:pt>
                <c:pt idx="4" formatCode="0">
                  <c:v>13374</c:v>
                </c:pt>
                <c:pt idx="5">
                  <c:v>3213</c:v>
                </c:pt>
                <c:pt idx="6" formatCode="0">
                  <c:v>104283</c:v>
                </c:pt>
              </c:numCache>
            </c:numRef>
          </c:val>
          <c:extLst>
            <c:ext xmlns:c16="http://schemas.microsoft.com/office/drawing/2014/chart" uri="{C3380CC4-5D6E-409C-BE32-E72D297353CC}">
              <c16:uniqueId val="{00000007-0EB8-49C3-A8BD-9EAA4C7588C1}"/>
            </c:ext>
          </c:extLst>
        </c:ser>
        <c:ser>
          <c:idx val="1"/>
          <c:order val="1"/>
          <c:tx>
            <c:strRef>
              <c:f>Lapa1!$C$1</c:f>
              <c:strCache>
                <c:ptCount val="1"/>
                <c:pt idx="0">
                  <c:v>01.01.2024.</c:v>
                </c:pt>
              </c:strCache>
            </c:strRef>
          </c:tx>
          <c:spPr>
            <a:solidFill>
              <a:schemeClr val="accent2"/>
            </a:solidFill>
            <a:ln>
              <a:noFill/>
            </a:ln>
            <a:effectLst/>
            <a:sp3d/>
          </c:spPr>
          <c:invertIfNegative val="0"/>
          <c:dLbls>
            <c:dLbl>
              <c:idx val="0"/>
              <c:layout>
                <c:manualLayout>
                  <c:x val="4.0329047717630037E-4"/>
                  <c:y val="0.191953496098846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EB8-49C3-A8BD-9EAA4C7588C1}"/>
                </c:ext>
              </c:extLst>
            </c:dLbl>
            <c:dLbl>
              <c:idx val="1"/>
              <c:layout>
                <c:manualLayout>
                  <c:x val="6.7771222835761435E-3"/>
                  <c:y val="-2.9150501031021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EB8-49C3-A8BD-9EAA4C7588C1}"/>
                </c:ext>
              </c:extLst>
            </c:dLbl>
            <c:dLbl>
              <c:idx val="2"/>
              <c:layout>
                <c:manualLayout>
                  <c:x val="4.4839143883633964E-3"/>
                  <c:y val="-2.4764715578615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EB8-49C3-A8BD-9EAA4C7588C1}"/>
                </c:ext>
              </c:extLst>
            </c:dLbl>
            <c:dLbl>
              <c:idx val="3"/>
              <c:layout>
                <c:manualLayout>
                  <c:x val="2.293207895212747E-3"/>
                  <c:y val="-1.4822755714873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EB8-49C3-A8BD-9EAA4C7588C1}"/>
                </c:ext>
              </c:extLst>
            </c:dLbl>
            <c:dLbl>
              <c:idx val="4"/>
              <c:layout>
                <c:manualLayout>
                  <c:x val="6.3131319407790445E-3"/>
                  <c:y val="-2.1187246701725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EB8-49C3-A8BD-9EAA4C7588C1}"/>
                </c:ext>
              </c:extLst>
            </c:dLbl>
            <c:dLbl>
              <c:idx val="5"/>
              <c:layout>
                <c:manualLayout>
                  <c:x val="5.0505064926720964E-3"/>
                  <c:y val="-2.2585125223075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EB8-49C3-A8BD-9EAA4C7588C1}"/>
                </c:ext>
              </c:extLst>
            </c:dLbl>
            <c:dLbl>
              <c:idx val="6"/>
              <c:layout>
                <c:manualLayout>
                  <c:x val="1.3574916038703444E-4"/>
                  <c:y val="0.29325436904591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EB8-49C3-A8BD-9EAA4C7588C1}"/>
                </c:ext>
              </c:extLst>
            </c:dLbl>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Lapa1!$A$2:$A$8</c:f>
              <c:strCache>
                <c:ptCount val="7"/>
                <c:pt idx="0">
                  <c:v>Komunālie pakalpojumi</c:v>
                </c:pt>
                <c:pt idx="1">
                  <c:v>Ēdināšana PII</c:v>
                </c:pt>
                <c:pt idx="2">
                  <c:v>Ēdināšana skola</c:v>
                </c:pt>
                <c:pt idx="3">
                  <c:v>Zemes noma</c:v>
                </c:pt>
                <c:pt idx="4">
                  <c:v>Īres maksa</c:v>
                </c:pt>
                <c:pt idx="5">
                  <c:v>Pārējā noma</c:v>
                </c:pt>
                <c:pt idx="6">
                  <c:v>Kopā</c:v>
                </c:pt>
              </c:strCache>
            </c:strRef>
          </c:cat>
          <c:val>
            <c:numRef>
              <c:f>Lapa1!$C$2:$C$8</c:f>
              <c:numCache>
                <c:formatCode>General</c:formatCode>
                <c:ptCount val="7"/>
                <c:pt idx="0">
                  <c:v>74812</c:v>
                </c:pt>
                <c:pt idx="1">
                  <c:v>5886</c:v>
                </c:pt>
                <c:pt idx="2">
                  <c:v>3161</c:v>
                </c:pt>
                <c:pt idx="3">
                  <c:v>24247</c:v>
                </c:pt>
                <c:pt idx="4" formatCode="0">
                  <c:v>12877</c:v>
                </c:pt>
                <c:pt idx="5">
                  <c:v>4131</c:v>
                </c:pt>
                <c:pt idx="6" formatCode="0">
                  <c:v>125114</c:v>
                </c:pt>
              </c:numCache>
            </c:numRef>
          </c:val>
          <c:extLst>
            <c:ext xmlns:c16="http://schemas.microsoft.com/office/drawing/2014/chart" uri="{C3380CC4-5D6E-409C-BE32-E72D297353CC}">
              <c16:uniqueId val="{0000000F-0EB8-49C3-A8BD-9EAA4C7588C1}"/>
            </c:ext>
          </c:extLst>
        </c:ser>
        <c:ser>
          <c:idx val="2"/>
          <c:order val="2"/>
          <c:tx>
            <c:strRef>
              <c:f>Lapa1!$D$1</c:f>
              <c:strCache>
                <c:ptCount val="1"/>
                <c:pt idx="0">
                  <c:v>01.01.2025.</c:v>
                </c:pt>
              </c:strCache>
            </c:strRef>
          </c:tx>
          <c:spPr>
            <a:solidFill>
              <a:schemeClr val="accent3"/>
            </a:solidFill>
            <a:ln>
              <a:noFill/>
            </a:ln>
            <a:effectLst/>
            <a:sp3d/>
          </c:spPr>
          <c:invertIfNegative val="0"/>
          <c:dLbls>
            <c:dLbl>
              <c:idx val="0"/>
              <c:layout>
                <c:manualLayout>
                  <c:x val="1.2088244182532266E-3"/>
                  <c:y val="0.216489662734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EB8-49C3-A8BD-9EAA4C7588C1}"/>
                </c:ext>
              </c:extLst>
            </c:dLbl>
            <c:dLbl>
              <c:idx val="1"/>
              <c:layout>
                <c:manualLayout>
                  <c:x val="3.5842293906809598E-3"/>
                  <c:y val="-1.4482035108753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EB8-49C3-A8BD-9EAA4C7588C1}"/>
                </c:ext>
              </c:extLst>
            </c:dLbl>
            <c:dLbl>
              <c:idx val="2"/>
              <c:layout>
                <c:manualLayout>
                  <c:x val="1.1947431302269573E-3"/>
                  <c:y val="-1.8619759425540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EB8-49C3-A8BD-9EAA4C7588C1}"/>
                </c:ext>
              </c:extLst>
            </c:dLbl>
            <c:dLbl>
              <c:idx val="3"/>
              <c:layout>
                <c:manualLayout>
                  <c:x val="9.6705953460259897E-3"/>
                  <c:y val="-9.84043921521954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EB8-49C3-A8BD-9EAA4C7588C1}"/>
                </c:ext>
              </c:extLst>
            </c:dLbl>
            <c:dLbl>
              <c:idx val="4"/>
              <c:layout>
                <c:manualLayout>
                  <c:x val="6.0441220912662436E-3"/>
                  <c:y val="-1.377661490130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EB8-49C3-A8BD-9EAA4C7588C1}"/>
                </c:ext>
              </c:extLst>
            </c:dLbl>
            <c:dLbl>
              <c:idx val="5"/>
              <c:layout>
                <c:manualLayout>
                  <c:x val="8.4617709277726525E-3"/>
                  <c:y val="-1.7712790587395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EB8-49C3-A8BD-9EAA4C7588C1}"/>
                </c:ext>
              </c:extLst>
            </c:dLbl>
            <c:dLbl>
              <c:idx val="6"/>
              <c:layout>
                <c:manualLayout>
                  <c:x val="2.3894862604540022E-3"/>
                  <c:y val="0.289640702175074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EB8-49C3-A8BD-9EAA4C7588C1}"/>
                </c:ext>
              </c:extLst>
            </c:dLbl>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Lapa1!$A$2:$A$8</c:f>
              <c:strCache>
                <c:ptCount val="7"/>
                <c:pt idx="0">
                  <c:v>Komunālie pakalpojumi</c:v>
                </c:pt>
                <c:pt idx="1">
                  <c:v>Ēdināšana PII</c:v>
                </c:pt>
                <c:pt idx="2">
                  <c:v>Ēdināšana skola</c:v>
                </c:pt>
                <c:pt idx="3">
                  <c:v>Zemes noma</c:v>
                </c:pt>
                <c:pt idx="4">
                  <c:v>Īres maksa</c:v>
                </c:pt>
                <c:pt idx="5">
                  <c:v>Pārējā noma</c:v>
                </c:pt>
                <c:pt idx="6">
                  <c:v>Kopā</c:v>
                </c:pt>
              </c:strCache>
            </c:strRef>
          </c:cat>
          <c:val>
            <c:numRef>
              <c:f>Lapa1!$D$2:$D$8</c:f>
              <c:numCache>
                <c:formatCode>General</c:formatCode>
                <c:ptCount val="7"/>
                <c:pt idx="0">
                  <c:v>79934</c:v>
                </c:pt>
                <c:pt idx="1">
                  <c:v>5771</c:v>
                </c:pt>
                <c:pt idx="2">
                  <c:v>3031</c:v>
                </c:pt>
                <c:pt idx="3">
                  <c:v>27331</c:v>
                </c:pt>
                <c:pt idx="4">
                  <c:v>11714</c:v>
                </c:pt>
                <c:pt idx="5">
                  <c:v>1824</c:v>
                </c:pt>
                <c:pt idx="6">
                  <c:v>129605</c:v>
                </c:pt>
              </c:numCache>
            </c:numRef>
          </c:val>
          <c:extLst>
            <c:ext xmlns:c16="http://schemas.microsoft.com/office/drawing/2014/chart" uri="{C3380CC4-5D6E-409C-BE32-E72D297353CC}">
              <c16:uniqueId val="{00000017-0EB8-49C3-A8BD-9EAA4C7588C1}"/>
            </c:ext>
          </c:extLst>
        </c:ser>
        <c:dLbls>
          <c:showLegendKey val="0"/>
          <c:showVal val="0"/>
          <c:showCatName val="0"/>
          <c:showSerName val="0"/>
          <c:showPercent val="0"/>
          <c:showBubbleSize val="0"/>
        </c:dLbls>
        <c:gapWidth val="150"/>
        <c:shape val="box"/>
        <c:axId val="618663120"/>
        <c:axId val="618668528"/>
        <c:axId val="0"/>
      </c:bar3DChart>
      <c:catAx>
        <c:axId val="618663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618668528"/>
        <c:crosses val="autoZero"/>
        <c:auto val="1"/>
        <c:lblAlgn val="ctr"/>
        <c:lblOffset val="100"/>
        <c:noMultiLvlLbl val="0"/>
      </c:catAx>
      <c:valAx>
        <c:axId val="618668528"/>
        <c:scaling>
          <c:orientation val="minMax"/>
          <c:max val="13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618663120"/>
        <c:crosses val="autoZero"/>
        <c:crossBetween val="between"/>
      </c:valAx>
      <c:spPr>
        <a:noFill/>
        <a:ln>
          <a:noFill/>
        </a:ln>
        <a:effectLst/>
      </c:spPr>
    </c:plotArea>
    <c:legend>
      <c:legendPos val="b"/>
      <c:layout>
        <c:manualLayout>
          <c:xMode val="edge"/>
          <c:yMode val="edge"/>
          <c:x val="0.29421537361593247"/>
          <c:y val="0.90670995529954512"/>
          <c:w val="0.41566622724195673"/>
          <c:h val="4.246066463000031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77993980510081"/>
          <c:y val="0.15508423086039991"/>
          <c:w val="0.72434612938164855"/>
          <c:h val="0.70054105908532327"/>
        </c:manualLayout>
      </c:layout>
      <c:pie3DChart>
        <c:varyColors val="1"/>
        <c:ser>
          <c:idx val="0"/>
          <c:order val="0"/>
          <c:tx>
            <c:strRef>
              <c:f>Lapa1!$B$1</c:f>
              <c:strCache>
                <c:ptCount val="1"/>
                <c:pt idx="0">
                  <c:v>Tirdzniecība</c:v>
                </c:pt>
              </c:strCache>
            </c:strRef>
          </c:tx>
          <c:explosion val="18"/>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7CE-4572-9FA4-442EB05F6B1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7CE-4572-9FA4-442EB05F6B16}"/>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7CE-4572-9FA4-442EB05F6B16}"/>
              </c:ext>
            </c:extLst>
          </c:dPt>
          <c:dLbls>
            <c:dLbl>
              <c:idx val="0"/>
              <c:layout>
                <c:manualLayout>
                  <c:x val="3.8611931372783001E-2"/>
                  <c:y val="0"/>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fld id="{F87D4E3B-A097-4AF3-A672-96B01B82CACF}" type="CATEGORYNAME">
                      <a:rPr lang="en-US" sz="1600"/>
                      <a:pPr>
                        <a:defRPr sz="1600" b="1">
                          <a:latin typeface="Times New Roman" panose="02020603050405020304" pitchFamily="18" charset="0"/>
                          <a:cs typeface="Times New Roman" panose="02020603050405020304" pitchFamily="18" charset="0"/>
                        </a:defRPr>
                      </a:pPr>
                      <a:t>[KATEGORIJAS NOSAUKUMS]</a:t>
                    </a:fld>
                    <a:r>
                      <a:rPr lang="en-US" sz="1600" baseline="0" dirty="0"/>
                      <a:t>;  </a:t>
                    </a:r>
                    <a:fld id="{A4711626-D8C6-4C21-A38C-BD54537A1A42}" type="VALUE">
                      <a:rPr lang="en-US" sz="1600" baseline="0" smtClean="0"/>
                      <a:pPr>
                        <a:defRPr sz="1600" b="1">
                          <a:latin typeface="Times New Roman" panose="02020603050405020304" pitchFamily="18" charset="0"/>
                          <a:cs typeface="Times New Roman" panose="02020603050405020304" pitchFamily="18" charset="0"/>
                        </a:defRPr>
                      </a:pPr>
                      <a:t>[VĒRTĪBA]</a:t>
                    </a:fld>
                    <a:r>
                      <a:rPr lang="en-US" sz="1600" baseline="0" dirty="0"/>
                      <a:t>; </a:t>
                    </a:r>
                    <a:fld id="{FDB2010C-A29C-4EB6-8B13-E9B5BE077244}" type="PERCENTAGE">
                      <a:rPr lang="en-US" sz="1600" baseline="0"/>
                      <a:pPr>
                        <a:defRPr sz="1600" b="1">
                          <a:latin typeface="Times New Roman" panose="02020603050405020304" pitchFamily="18" charset="0"/>
                          <a:cs typeface="Times New Roman" panose="02020603050405020304" pitchFamily="18" charset="0"/>
                        </a:defRPr>
                      </a:pPr>
                      <a:t>[PROCENTUĀLĀ VĒRTĪBA]</a:t>
                    </a:fld>
                    <a:endParaRPr lang="en-US" sz="1600" baseline="0" dirty="0"/>
                  </a:p>
                </c:rich>
              </c:t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4416496283522515"/>
                      <c:h val="0.21307958882238717"/>
                    </c:manualLayout>
                  </c15:layout>
                  <c15:dlblFieldTable/>
                  <c15:showDataLabelsRange val="0"/>
                </c:ext>
                <c:ext xmlns:c16="http://schemas.microsoft.com/office/drawing/2014/chart" uri="{C3380CC4-5D6E-409C-BE32-E72D297353CC}">
                  <c16:uniqueId val="{00000001-C7CE-4572-9FA4-442EB05F6B16}"/>
                </c:ext>
              </c:extLst>
            </c:dLbl>
            <c:dLbl>
              <c:idx val="1"/>
              <c:layout>
                <c:manualLayout>
                  <c:x val="1.0198297812968712E-2"/>
                  <c:y val="4.4406705496307458E-2"/>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layout>
                    <c:manualLayout>
                      <c:w val="0.19224395298821167"/>
                      <c:h val="0.20921684417394895"/>
                    </c:manualLayout>
                  </c15:layout>
                </c:ext>
                <c:ext xmlns:c16="http://schemas.microsoft.com/office/drawing/2014/chart" uri="{C3380CC4-5D6E-409C-BE32-E72D297353CC}">
                  <c16:uniqueId val="{00000003-C7CE-4572-9FA4-442EB05F6B16}"/>
                </c:ext>
              </c:extLst>
            </c:dLbl>
            <c:dLbl>
              <c:idx val="2"/>
              <c:layout>
                <c:manualLayout>
                  <c:x val="1.156463897895116E-2"/>
                  <c:y val="-8.5977761327998545E-2"/>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layout>
                    <c:manualLayout>
                      <c:w val="0.20012326216172699"/>
                      <c:h val="0.24721127767885964"/>
                    </c:manualLayout>
                  </c15:layout>
                </c:ext>
                <c:ext xmlns:c16="http://schemas.microsoft.com/office/drawing/2014/chart" uri="{C3380CC4-5D6E-409C-BE32-E72D297353CC}">
                  <c16:uniqueId val="{00000005-C7CE-4572-9FA4-442EB05F6B16}"/>
                </c:ext>
              </c:extLst>
            </c:dLbl>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Lapa1!$A$2:$A$4</c:f>
              <c:strCache>
                <c:ptCount val="3"/>
                <c:pt idx="0">
                  <c:v>Atlīdzība</c:v>
                </c:pt>
                <c:pt idx="1">
                  <c:v>Preces un pakalpojumi</c:v>
                </c:pt>
                <c:pt idx="2">
                  <c:v>Pamatkapitāla veidošana</c:v>
                </c:pt>
              </c:strCache>
            </c:strRef>
          </c:cat>
          <c:val>
            <c:numRef>
              <c:f>Lapa1!$B$2:$B$4</c:f>
              <c:numCache>
                <c:formatCode>#,##0</c:formatCode>
                <c:ptCount val="3"/>
                <c:pt idx="0">
                  <c:v>30113</c:v>
                </c:pt>
                <c:pt idx="1">
                  <c:v>419482</c:v>
                </c:pt>
                <c:pt idx="2">
                  <c:v>215000</c:v>
                </c:pt>
              </c:numCache>
            </c:numRef>
          </c:val>
          <c:extLst>
            <c:ext xmlns:c16="http://schemas.microsoft.com/office/drawing/2014/chart" uri="{C3380CC4-5D6E-409C-BE32-E72D297353CC}">
              <c16:uniqueId val="{00000006-C7CE-4572-9FA4-442EB05F6B16}"/>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25644841269838"/>
          <c:y val="4.9997876531477053E-2"/>
          <c:w val="0.79830198911086525"/>
          <c:h val="0.77592693932985224"/>
        </c:manualLayout>
      </c:layout>
      <c:barChart>
        <c:barDir val="bar"/>
        <c:grouping val="clustered"/>
        <c:varyColors val="0"/>
        <c:ser>
          <c:idx val="0"/>
          <c:order val="0"/>
          <c:tx>
            <c:strRef>
              <c:f>Lapa1!$B$1</c:f>
              <c:strCache>
                <c:ptCount val="1"/>
                <c:pt idx="0">
                  <c:v>Sērija 1</c:v>
                </c:pt>
              </c:strCache>
            </c:strRef>
          </c:tx>
          <c:spPr>
            <a:solidFill>
              <a:schemeClr val="accent1"/>
            </a:solidFill>
            <a:ln>
              <a:noFill/>
            </a:ln>
            <a:effectLst/>
          </c:spPr>
          <c:invertIfNegative val="0"/>
          <c:dLbls>
            <c:dLbl>
              <c:idx val="0"/>
              <c:layout>
                <c:manualLayout>
                  <c:x val="-0.2971900153035156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8D-42AD-AA5C-C85E9E8E1A00}"/>
                </c:ext>
              </c:extLst>
            </c:dLbl>
            <c:dLbl>
              <c:idx val="1"/>
              <c:layout>
                <c:manualLayout>
                  <c:x val="-0.2755992876959954"/>
                  <c:y val="-2.4966822967353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8D-42AD-AA5C-C85E9E8E1A00}"/>
                </c:ext>
              </c:extLst>
            </c:dLbl>
            <c:dLbl>
              <c:idx val="2"/>
              <c:layout>
                <c:manualLayout>
                  <c:x val="-0.21590724061909813"/>
                  <c:y val="3.1404390791470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8D-42AD-AA5C-C85E9E8E1A00}"/>
                </c:ext>
              </c:extLst>
            </c:dLbl>
            <c:dLbl>
              <c:idx val="3"/>
              <c:layout>
                <c:manualLayout>
                  <c:x val="-0.28956975850086147"/>
                  <c:y val="4.57755843883864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8D-42AD-AA5C-C85E9E8E1A00}"/>
                </c:ext>
              </c:extLst>
            </c:dLbl>
            <c:dLbl>
              <c:idx val="4"/>
              <c:layout>
                <c:manualLayout>
                  <c:x val="-0.15494522165396973"/>
                  <c:y val="9.1551168776772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68D-42AD-AA5C-C85E9E8E1A00}"/>
                </c:ext>
              </c:extLst>
            </c:dLbl>
            <c:dLbl>
              <c:idx val="5"/>
              <c:layout>
                <c:manualLayout>
                  <c:x val="-0.4407048517535041"/>
                  <c:y val="2.49687890137328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68D-42AD-AA5C-C85E9E8E1A00}"/>
                </c:ext>
              </c:extLst>
            </c:dLbl>
            <c:dLbl>
              <c:idx val="6"/>
              <c:layout>
                <c:manualLayout>
                  <c:x val="-0.14732496485131549"/>
                  <c:y val="9.1551168776772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68D-42AD-AA5C-C85E9E8E1A00}"/>
                </c:ext>
              </c:extLst>
            </c:dLbl>
            <c:dLbl>
              <c:idx val="7"/>
              <c:layout>
                <c:manualLayout>
                  <c:x val="-0.28702967289997672"/>
                  <c:y val="1.831023375535459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68D-42AD-AA5C-C85E9E8E1A0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Lapa1!$A$2:$A$9</c:f>
              <c:strCache>
                <c:ptCount val="8"/>
                <c:pt idx="0">
                  <c:v>Dricānu</c:v>
                </c:pt>
                <c:pt idx="1">
                  <c:v>Gaigalavas</c:v>
                </c:pt>
                <c:pt idx="2">
                  <c:v>Rikavas</c:v>
                </c:pt>
                <c:pt idx="3">
                  <c:v>Stružānu</c:v>
                </c:pt>
                <c:pt idx="4">
                  <c:v>Nagļu</c:v>
                </c:pt>
                <c:pt idx="5">
                  <c:v>Sakstagala </c:v>
                </c:pt>
                <c:pt idx="6">
                  <c:v>Kantinieku </c:v>
                </c:pt>
                <c:pt idx="7">
                  <c:v>Ozolmuižas </c:v>
                </c:pt>
              </c:strCache>
            </c:strRef>
          </c:cat>
          <c:val>
            <c:numRef>
              <c:f>Lapa1!$B$2:$B$9</c:f>
              <c:numCache>
                <c:formatCode>General</c:formatCode>
                <c:ptCount val="8"/>
                <c:pt idx="0">
                  <c:v>823</c:v>
                </c:pt>
                <c:pt idx="1">
                  <c:v>761</c:v>
                </c:pt>
                <c:pt idx="2">
                  <c:v>603</c:v>
                </c:pt>
                <c:pt idx="3">
                  <c:v>724</c:v>
                </c:pt>
                <c:pt idx="4">
                  <c:v>389</c:v>
                </c:pt>
                <c:pt idx="5">
                  <c:v>1178</c:v>
                </c:pt>
                <c:pt idx="6">
                  <c:v>403</c:v>
                </c:pt>
                <c:pt idx="7">
                  <c:v>840</c:v>
                </c:pt>
              </c:numCache>
            </c:numRef>
          </c:val>
          <c:extLst>
            <c:ext xmlns:c16="http://schemas.microsoft.com/office/drawing/2014/chart" uri="{C3380CC4-5D6E-409C-BE32-E72D297353CC}">
              <c16:uniqueId val="{00000008-168D-42AD-AA5C-C85E9E8E1A00}"/>
            </c:ext>
          </c:extLst>
        </c:ser>
        <c:dLbls>
          <c:showLegendKey val="0"/>
          <c:showVal val="0"/>
          <c:showCatName val="0"/>
          <c:showSerName val="0"/>
          <c:showPercent val="0"/>
          <c:showBubbleSize val="0"/>
        </c:dLbls>
        <c:gapWidth val="182"/>
        <c:axId val="1539889872"/>
        <c:axId val="1531037136"/>
      </c:barChart>
      <c:catAx>
        <c:axId val="1539889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1531037136"/>
        <c:crosses val="autoZero"/>
        <c:auto val="0"/>
        <c:lblAlgn val="ctr"/>
        <c:lblOffset val="100"/>
        <c:noMultiLvlLbl val="0"/>
      </c:catAx>
      <c:valAx>
        <c:axId val="1531037136"/>
        <c:scaling>
          <c:orientation val="minMax"/>
          <c:max val="125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v-LV"/>
          </a:p>
        </c:txPr>
        <c:crossAx val="1539889872"/>
        <c:crosses val="max"/>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6579066151764"/>
          <c:y val="8.3699453551912568E-3"/>
          <c:w val="0.79642630676949444"/>
          <c:h val="0.83698105646630239"/>
        </c:manualLayout>
      </c:layout>
      <c:barChart>
        <c:barDir val="bar"/>
        <c:grouping val="clustered"/>
        <c:varyColors val="0"/>
        <c:ser>
          <c:idx val="0"/>
          <c:order val="0"/>
          <c:tx>
            <c:strRef>
              <c:f>Lapa1!$B$1</c:f>
              <c:strCache>
                <c:ptCount val="1"/>
                <c:pt idx="0">
                  <c:v>01.01.2024.</c:v>
                </c:pt>
              </c:strCache>
            </c:strRef>
          </c:tx>
          <c:spPr>
            <a:solidFill>
              <a:schemeClr val="accent1"/>
            </a:solidFill>
            <a:ln>
              <a:noFill/>
            </a:ln>
            <a:effectLst/>
          </c:spPr>
          <c:invertIfNegative val="0"/>
          <c:dLbls>
            <c:dLbl>
              <c:idx val="0"/>
              <c:layout>
                <c:manualLayout>
                  <c:x val="-0.2576923076923077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8A-48D4-9787-C2094D2ED198}"/>
                </c:ext>
              </c:extLst>
            </c:dLbl>
            <c:dLbl>
              <c:idx val="1"/>
              <c:layout>
                <c:manualLayout>
                  <c:x val="-0.1730769230769230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8A-48D4-9787-C2094D2ED198}"/>
                </c:ext>
              </c:extLst>
            </c:dLbl>
            <c:dLbl>
              <c:idx val="2"/>
              <c:layout>
                <c:manualLayout>
                  <c:x val="-0.1487179487179487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8A-48D4-9787-C2094D2ED198}"/>
                </c:ext>
              </c:extLst>
            </c:dLbl>
            <c:dLbl>
              <c:idx val="3"/>
              <c:layout>
                <c:manualLayout>
                  <c:x val="-0.29195039406983136"/>
                  <c:y val="1.7961843839100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8A-48D4-9787-C2094D2ED198}"/>
                </c:ext>
              </c:extLst>
            </c:dLbl>
            <c:dLbl>
              <c:idx val="4"/>
              <c:layout>
                <c:manualLayout>
                  <c:x val="-8.333333333333332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8A-48D4-9787-C2094D2ED198}"/>
                </c:ext>
              </c:extLst>
            </c:dLbl>
            <c:dLbl>
              <c:idx val="5"/>
              <c:layout>
                <c:manualLayout>
                  <c:x val="-0.5141025641025640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8A-48D4-9787-C2094D2ED198}"/>
                </c:ext>
              </c:extLst>
            </c:dLbl>
            <c:dLbl>
              <c:idx val="6"/>
              <c:layout>
                <c:manualLayout>
                  <c:x val="-0.1576923076923078"/>
                  <c:y val="-2.1929824561403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8A-48D4-9787-C2094D2ED198}"/>
                </c:ext>
              </c:extLst>
            </c:dLbl>
            <c:dLbl>
              <c:idx val="7"/>
              <c:layout>
                <c:manualLayout>
                  <c:x val="-0.15384615384615388"/>
                  <c:y val="-2.19298245614035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8A-48D4-9787-C2094D2ED19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Lapa1!$A$2:$A$9</c:f>
              <c:strCache>
                <c:ptCount val="8"/>
                <c:pt idx="0">
                  <c:v>Dricānu</c:v>
                </c:pt>
                <c:pt idx="1">
                  <c:v>Gaigalavas</c:v>
                </c:pt>
                <c:pt idx="2">
                  <c:v>Rikavas</c:v>
                </c:pt>
                <c:pt idx="3">
                  <c:v>Stružānu</c:v>
                </c:pt>
                <c:pt idx="4">
                  <c:v>Nagļu</c:v>
                </c:pt>
                <c:pt idx="5">
                  <c:v>Sakstagala</c:v>
                </c:pt>
                <c:pt idx="6">
                  <c:v>Kantinieku</c:v>
                </c:pt>
                <c:pt idx="7">
                  <c:v>Ozolmuižas</c:v>
                </c:pt>
              </c:strCache>
            </c:strRef>
          </c:cat>
          <c:val>
            <c:numRef>
              <c:f>Lapa1!$B$2:$B$9</c:f>
              <c:numCache>
                <c:formatCode>General</c:formatCode>
                <c:ptCount val="8"/>
                <c:pt idx="0">
                  <c:v>62</c:v>
                </c:pt>
                <c:pt idx="1">
                  <c:v>44</c:v>
                </c:pt>
                <c:pt idx="2">
                  <c:v>60</c:v>
                </c:pt>
                <c:pt idx="3">
                  <c:v>60</c:v>
                </c:pt>
                <c:pt idx="4">
                  <c:v>29</c:v>
                </c:pt>
                <c:pt idx="5">
                  <c:v>100</c:v>
                </c:pt>
                <c:pt idx="6">
                  <c:v>36</c:v>
                </c:pt>
                <c:pt idx="7">
                  <c:v>43</c:v>
                </c:pt>
              </c:numCache>
            </c:numRef>
          </c:val>
          <c:extLst>
            <c:ext xmlns:c16="http://schemas.microsoft.com/office/drawing/2014/chart" uri="{C3380CC4-5D6E-409C-BE32-E72D297353CC}">
              <c16:uniqueId val="{00000008-AC8A-48D4-9787-C2094D2ED198}"/>
            </c:ext>
          </c:extLst>
        </c:ser>
        <c:ser>
          <c:idx val="1"/>
          <c:order val="1"/>
          <c:tx>
            <c:strRef>
              <c:f>Lapa1!$C$1</c:f>
              <c:strCache>
                <c:ptCount val="1"/>
                <c:pt idx="0">
                  <c:v>01.01.2025.</c:v>
                </c:pt>
              </c:strCache>
            </c:strRef>
          </c:tx>
          <c:spPr>
            <a:solidFill>
              <a:schemeClr val="accent2"/>
            </a:solidFill>
            <a:ln>
              <a:noFill/>
            </a:ln>
            <a:effectLst/>
          </c:spPr>
          <c:invertIfNegative val="0"/>
          <c:dLbls>
            <c:dLbl>
              <c:idx val="0"/>
              <c:layout>
                <c:manualLayout>
                  <c:x val="-0.2038461538461539"/>
                  <c:y val="-2.19298245614051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8A-48D4-9787-C2094D2ED198}"/>
                </c:ext>
              </c:extLst>
            </c:dLbl>
            <c:dLbl>
              <c:idx val="1"/>
              <c:layout>
                <c:manualLayout>
                  <c:x val="-0.13589743589743589"/>
                  <c:y val="-2.19298245614043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C8A-48D4-9787-C2094D2ED198}"/>
                </c:ext>
              </c:extLst>
            </c:dLbl>
            <c:dLbl>
              <c:idx val="2"/>
              <c:layout>
                <c:manualLayout>
                  <c:x val="-0.21538462423191607"/>
                  <c:y val="-6.57897957746452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8A-48D4-9787-C2094D2ED198}"/>
                </c:ext>
              </c:extLst>
            </c:dLbl>
            <c:dLbl>
              <c:idx val="3"/>
              <c:layout>
                <c:manualLayout>
                  <c:x val="-0.17674444549874777"/>
                  <c:y val="5.952132128671501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8A-48D4-9787-C2094D2ED198}"/>
                </c:ext>
              </c:extLst>
            </c:dLbl>
            <c:dLbl>
              <c:idx val="4"/>
              <c:layout>
                <c:manualLayout>
                  <c:x val="-0.1087957076436033"/>
                  <c:y val="-1.7961843839100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C8A-48D4-9787-C2094D2ED198}"/>
                </c:ext>
              </c:extLst>
            </c:dLbl>
            <c:dLbl>
              <c:idx val="5"/>
              <c:layout>
                <c:manualLayout>
                  <c:x val="-0.37799488758730354"/>
                  <c:y val="-3.98911481005712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C8A-48D4-9787-C2094D2ED198}"/>
                </c:ext>
              </c:extLst>
            </c:dLbl>
            <c:dLbl>
              <c:idx val="6"/>
              <c:layout>
                <c:manualLayout>
                  <c:x val="-0.12710171055923131"/>
                  <c:y val="2.788143639014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C8A-48D4-9787-C2094D2ED198}"/>
                </c:ext>
              </c:extLst>
            </c:dLbl>
            <c:dLbl>
              <c:idx val="7"/>
              <c:layout>
                <c:manualLayout>
                  <c:x val="-0.16410256410256416"/>
                  <c:y val="-5.0255267400078922E-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C8A-48D4-9787-C2094D2ED19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Lapa1!$A$2:$A$9</c:f>
              <c:strCache>
                <c:ptCount val="8"/>
                <c:pt idx="0">
                  <c:v>Dricānu</c:v>
                </c:pt>
                <c:pt idx="1">
                  <c:v>Gaigalavas</c:v>
                </c:pt>
                <c:pt idx="2">
                  <c:v>Rikavas</c:v>
                </c:pt>
                <c:pt idx="3">
                  <c:v>Stružānu</c:v>
                </c:pt>
                <c:pt idx="4">
                  <c:v>Nagļu</c:v>
                </c:pt>
                <c:pt idx="5">
                  <c:v>Sakstagala</c:v>
                </c:pt>
                <c:pt idx="6">
                  <c:v>Kantinieku</c:v>
                </c:pt>
                <c:pt idx="7">
                  <c:v>Ozolmuižas</c:v>
                </c:pt>
              </c:strCache>
            </c:strRef>
          </c:cat>
          <c:val>
            <c:numRef>
              <c:f>Lapa1!$C$2:$C$9</c:f>
              <c:numCache>
                <c:formatCode>General</c:formatCode>
                <c:ptCount val="8"/>
                <c:pt idx="0">
                  <c:v>41</c:v>
                </c:pt>
                <c:pt idx="1">
                  <c:v>48</c:v>
                </c:pt>
                <c:pt idx="2">
                  <c:v>48</c:v>
                </c:pt>
                <c:pt idx="3">
                  <c:v>43</c:v>
                </c:pt>
                <c:pt idx="4">
                  <c:v>24</c:v>
                </c:pt>
                <c:pt idx="5">
                  <c:v>81</c:v>
                </c:pt>
                <c:pt idx="6">
                  <c:v>24</c:v>
                </c:pt>
                <c:pt idx="7">
                  <c:v>37</c:v>
                </c:pt>
              </c:numCache>
            </c:numRef>
          </c:val>
          <c:extLst>
            <c:ext xmlns:c16="http://schemas.microsoft.com/office/drawing/2014/chart" uri="{C3380CC4-5D6E-409C-BE32-E72D297353CC}">
              <c16:uniqueId val="{00000011-AC8A-48D4-9787-C2094D2ED198}"/>
            </c:ext>
          </c:extLst>
        </c:ser>
        <c:dLbls>
          <c:showLegendKey val="0"/>
          <c:showVal val="0"/>
          <c:showCatName val="0"/>
          <c:showSerName val="0"/>
          <c:showPercent val="0"/>
          <c:showBubbleSize val="0"/>
        </c:dLbls>
        <c:gapWidth val="182"/>
        <c:axId val="1471199280"/>
        <c:axId val="1405694928"/>
      </c:barChart>
      <c:catAx>
        <c:axId val="1471199280"/>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1405694928"/>
        <c:crosses val="autoZero"/>
        <c:auto val="1"/>
        <c:lblAlgn val="ctr"/>
        <c:lblOffset val="100"/>
        <c:noMultiLvlLbl val="0"/>
      </c:catAx>
      <c:valAx>
        <c:axId val="1405694928"/>
        <c:scaling>
          <c:orientation val="minMax"/>
          <c:max val="11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1471199280"/>
        <c:crosses val="autoZero"/>
        <c:crossBetween val="between"/>
      </c:valAx>
      <c:spPr>
        <a:noFill/>
        <a:ln>
          <a:noFill/>
        </a:ln>
        <a:effectLst/>
      </c:spPr>
    </c:plotArea>
    <c:legend>
      <c:legendPos val="b"/>
      <c:layout>
        <c:manualLayout>
          <c:xMode val="edge"/>
          <c:yMode val="edge"/>
          <c:x val="0.3561454676111282"/>
          <c:y val="0.92471912568306014"/>
          <c:w val="0.28770896211887897"/>
          <c:h val="5.446120218579234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Lapa1!$B$1</c:f>
              <c:strCache>
                <c:ptCount val="1"/>
                <c:pt idx="0">
                  <c:v>Sērija 1</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dLbl>
              <c:idx val="1"/>
              <c:tx>
                <c:rich>
                  <a:bodyPr/>
                  <a:lstStyle/>
                  <a:p>
                    <a:r>
                      <a:rPr lang="en-US" dirty="0"/>
                      <a:t>3 724 833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6C2-420D-976B-680EDA776C7C}"/>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Lapa1!$A$2:$A$3</c:f>
              <c:strCache>
                <c:ptCount val="2"/>
                <c:pt idx="0">
                  <c:v>Plāns</c:v>
                </c:pt>
                <c:pt idx="1">
                  <c:v>Fakts</c:v>
                </c:pt>
              </c:strCache>
            </c:strRef>
          </c:cat>
          <c:val>
            <c:numRef>
              <c:f>Lapa1!$B$2:$B$3</c:f>
              <c:numCache>
                <c:formatCode>#,##0</c:formatCode>
                <c:ptCount val="2"/>
                <c:pt idx="0">
                  <c:v>4071862</c:v>
                </c:pt>
                <c:pt idx="1">
                  <c:v>3724833</c:v>
                </c:pt>
              </c:numCache>
            </c:numRef>
          </c:val>
          <c:extLst>
            <c:ext xmlns:c16="http://schemas.microsoft.com/office/drawing/2014/chart" uri="{C3380CC4-5D6E-409C-BE32-E72D297353CC}">
              <c16:uniqueId val="{00000001-06C2-420D-976B-680EDA776C7C}"/>
            </c:ext>
          </c:extLst>
        </c:ser>
        <c:dLbls>
          <c:showLegendKey val="0"/>
          <c:showVal val="0"/>
          <c:showCatName val="0"/>
          <c:showSerName val="0"/>
          <c:showPercent val="0"/>
          <c:showBubbleSize val="0"/>
        </c:dLbls>
        <c:gapWidth val="150"/>
        <c:shape val="box"/>
        <c:axId val="1561732992"/>
        <c:axId val="77200224"/>
        <c:axId val="0"/>
      </c:bar3DChart>
      <c:catAx>
        <c:axId val="15617329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77200224"/>
        <c:crosses val="autoZero"/>
        <c:auto val="1"/>
        <c:lblAlgn val="ctr"/>
        <c:lblOffset val="100"/>
        <c:noMultiLvlLbl val="0"/>
      </c:catAx>
      <c:valAx>
        <c:axId val="77200224"/>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56173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Lapa1!$B$1</c:f>
              <c:strCache>
                <c:ptCount val="1"/>
                <c:pt idx="0">
                  <c:v>Sērija 1</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dLbl>
              <c:idx val="1"/>
              <c:tx>
                <c:rich>
                  <a:bodyPr/>
                  <a:lstStyle/>
                  <a:p>
                    <a:r>
                      <a:rPr lang="en-US" dirty="0"/>
                      <a:t> 3 460 468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980-4CA7-B254-5D6040E1A9B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Lapa1!$A$2:$A$3</c:f>
              <c:strCache>
                <c:ptCount val="2"/>
                <c:pt idx="0">
                  <c:v>Plāns</c:v>
                </c:pt>
                <c:pt idx="1">
                  <c:v>Fakts</c:v>
                </c:pt>
              </c:strCache>
            </c:strRef>
          </c:cat>
          <c:val>
            <c:numRef>
              <c:f>Lapa1!$B$2:$B$3</c:f>
              <c:numCache>
                <c:formatCode>General</c:formatCode>
                <c:ptCount val="2"/>
                <c:pt idx="0" formatCode="#,##0">
                  <c:v>4828528</c:v>
                </c:pt>
                <c:pt idx="1">
                  <c:v>3460468</c:v>
                </c:pt>
              </c:numCache>
            </c:numRef>
          </c:val>
          <c:extLst>
            <c:ext xmlns:c16="http://schemas.microsoft.com/office/drawing/2014/chart" uri="{C3380CC4-5D6E-409C-BE32-E72D297353CC}">
              <c16:uniqueId val="{00000001-5980-4CA7-B254-5D6040E1A9B2}"/>
            </c:ext>
          </c:extLst>
        </c:ser>
        <c:dLbls>
          <c:showLegendKey val="0"/>
          <c:showVal val="0"/>
          <c:showCatName val="0"/>
          <c:showSerName val="0"/>
          <c:showPercent val="0"/>
          <c:showBubbleSize val="0"/>
        </c:dLbls>
        <c:gapWidth val="150"/>
        <c:shape val="box"/>
        <c:axId val="300095392"/>
        <c:axId val="1187939984"/>
        <c:axId val="0"/>
      </c:bar3DChart>
      <c:catAx>
        <c:axId val="3000953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lv-LV"/>
          </a:p>
        </c:txPr>
        <c:crossAx val="1187939984"/>
        <c:crosses val="autoZero"/>
        <c:auto val="1"/>
        <c:lblAlgn val="ctr"/>
        <c:lblOffset val="100"/>
        <c:noMultiLvlLbl val="0"/>
      </c:catAx>
      <c:valAx>
        <c:axId val="11879399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lv-LV"/>
          </a:p>
        </c:txPr>
        <c:crossAx val="300095392"/>
        <c:crosses val="autoZero"/>
        <c:crossBetween val="between"/>
        <c:majorUnit val="1000000"/>
        <c:minorUnit val="5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981672595576237E-2"/>
          <c:y val="0.14618054785405346"/>
          <c:w val="0.96220669913600865"/>
          <c:h val="0.82565043806143945"/>
        </c:manualLayout>
      </c:layout>
      <c:pie3DChart>
        <c:varyColors val="1"/>
        <c:ser>
          <c:idx val="0"/>
          <c:order val="0"/>
          <c:tx>
            <c:strRef>
              <c:f>Lapa1!$B$1</c:f>
              <c:strCache>
                <c:ptCount val="1"/>
                <c:pt idx="0">
                  <c:v>Kolonna2</c:v>
                </c:pt>
              </c:strCache>
            </c:strRef>
          </c:tx>
          <c:dPt>
            <c:idx val="0"/>
            <c:bubble3D val="0"/>
            <c:explosion val="14"/>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6A9-4600-83DF-A69B4F52EDB8}"/>
              </c:ext>
            </c:extLst>
          </c:dPt>
          <c:dPt>
            <c:idx val="1"/>
            <c:bubble3D val="0"/>
            <c:explosion val="16"/>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6A9-4600-83DF-A69B4F52EDB8}"/>
              </c:ext>
            </c:extLst>
          </c:dPt>
          <c:dPt>
            <c:idx val="2"/>
            <c:bubble3D val="0"/>
            <c:explosion val="25"/>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6A9-4600-83DF-A69B4F52EDB8}"/>
              </c:ext>
            </c:extLst>
          </c:dPt>
          <c:dPt>
            <c:idx val="3"/>
            <c:bubble3D val="0"/>
            <c:explosion val="34"/>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6A9-4600-83DF-A69B4F52EDB8}"/>
              </c:ext>
            </c:extLst>
          </c:dPt>
          <c:dPt>
            <c:idx val="4"/>
            <c:bubble3D val="0"/>
            <c:explosion val="5"/>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6A9-4600-83DF-A69B4F52EDB8}"/>
              </c:ext>
            </c:extLst>
          </c:dPt>
          <c:dLbls>
            <c:dLbl>
              <c:idx val="0"/>
              <c:layout>
                <c:manualLayout>
                  <c:x val="-0.61119162393476234"/>
                  <c:y val="3.3291375549887078E-2"/>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layout>
                    <c:manualLayout>
                      <c:w val="0.23629668850609054"/>
                      <c:h val="0.15281690140845069"/>
                    </c:manualLayout>
                  </c15:layout>
                </c:ext>
                <c:ext xmlns:c16="http://schemas.microsoft.com/office/drawing/2014/chart" uri="{C3380CC4-5D6E-409C-BE32-E72D297353CC}">
                  <c16:uniqueId val="{00000001-66A9-4600-83DF-A69B4F52EDB8}"/>
                </c:ext>
              </c:extLst>
            </c:dLbl>
            <c:dLbl>
              <c:idx val="1"/>
              <c:layout>
                <c:manualLayout>
                  <c:x val="-5.379677390270874E-2"/>
                  <c:y val="3.0499369397007193E-2"/>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6A9-4600-83DF-A69B4F52EDB8}"/>
                </c:ext>
              </c:extLst>
            </c:dLbl>
            <c:dLbl>
              <c:idx val="2"/>
              <c:layout>
                <c:manualLayout>
                  <c:x val="-3.672265103305191E-2"/>
                  <c:y val="-6.5745998299508335E-2"/>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layout>
                    <c:manualLayout>
                      <c:w val="0.23319813658821353"/>
                      <c:h val="0.15281690140845069"/>
                    </c:manualLayout>
                  </c15:layout>
                </c:ext>
                <c:ext xmlns:c16="http://schemas.microsoft.com/office/drawing/2014/chart" uri="{C3380CC4-5D6E-409C-BE32-E72D297353CC}">
                  <c16:uniqueId val="{00000005-66A9-4600-83DF-A69B4F52EDB8}"/>
                </c:ext>
              </c:extLst>
            </c:dLbl>
            <c:dLbl>
              <c:idx val="3"/>
              <c:layout>
                <c:manualLayout>
                  <c:x val="2.0956078095549061E-2"/>
                  <c:y val="-2.0869843597152399E-3"/>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15:layout>
                    <c:manualLayout>
                      <c:w val="0.19019325990341274"/>
                      <c:h val="0.15281690140845069"/>
                    </c:manualLayout>
                  </c15:layout>
                </c:ext>
                <c:ext xmlns:c16="http://schemas.microsoft.com/office/drawing/2014/chart" uri="{C3380CC4-5D6E-409C-BE32-E72D297353CC}">
                  <c16:uniqueId val="{00000007-66A9-4600-83DF-A69B4F52EDB8}"/>
                </c:ext>
              </c:extLst>
            </c:dLbl>
            <c:dLbl>
              <c:idx val="4"/>
              <c:layout>
                <c:manualLayout>
                  <c:x val="0.19207454024506188"/>
                  <c:y val="-7.0847442770952326E-2"/>
                </c:manualLayout>
              </c:layou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6A9-4600-83DF-A69B4F52EDB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Lapa1!$A$2:$A$6</c:f>
              <c:strCache>
                <c:ptCount val="5"/>
                <c:pt idx="0">
                  <c:v>Transferti no novada</c:v>
                </c:pt>
                <c:pt idx="1">
                  <c:v>Valsts transfert</c:v>
                </c:pt>
                <c:pt idx="2">
                  <c:v>Maksas pakalpojumi</c:v>
                </c:pt>
                <c:pt idx="3">
                  <c:v>Ieņēmumi no īp.atsavināšanas</c:v>
                </c:pt>
                <c:pt idx="4">
                  <c:v>Citi ieņēmumi</c:v>
                </c:pt>
              </c:strCache>
            </c:strRef>
          </c:cat>
          <c:val>
            <c:numRef>
              <c:f>Lapa1!$B$2:$B$6</c:f>
              <c:numCache>
                <c:formatCode>#,##0</c:formatCode>
                <c:ptCount val="5"/>
                <c:pt idx="0">
                  <c:v>3065812</c:v>
                </c:pt>
                <c:pt idx="1">
                  <c:v>131624</c:v>
                </c:pt>
                <c:pt idx="2">
                  <c:v>451066</c:v>
                </c:pt>
                <c:pt idx="3">
                  <c:v>287880</c:v>
                </c:pt>
                <c:pt idx="4">
                  <c:v>8470</c:v>
                </c:pt>
              </c:numCache>
            </c:numRef>
          </c:val>
          <c:extLst>
            <c:ext xmlns:c16="http://schemas.microsoft.com/office/drawing/2014/chart" uri="{C3380CC4-5D6E-409C-BE32-E72D297353CC}">
              <c16:uniqueId val="{0000000A-66A9-4600-83DF-A69B4F52EDB8}"/>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70406367250961"/>
          <c:y val="2.0940079495356909E-2"/>
          <c:w val="0.77261954345998618"/>
          <c:h val="0.80858532267141936"/>
        </c:manualLayout>
      </c:layout>
      <c:barChart>
        <c:barDir val="bar"/>
        <c:grouping val="clustered"/>
        <c:varyColors val="0"/>
        <c:ser>
          <c:idx val="0"/>
          <c:order val="0"/>
          <c:tx>
            <c:strRef>
              <c:f>Lapa1!$B$1</c:f>
              <c:strCache>
                <c:ptCount val="1"/>
                <c:pt idx="0">
                  <c:v>2024.gada fakts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Lapa1!$A$2:$A$6</c:f>
              <c:strCache>
                <c:ptCount val="5"/>
                <c:pt idx="0">
                  <c:v>Transferti no novada</c:v>
                </c:pt>
                <c:pt idx="1">
                  <c:v>Valsts transfert</c:v>
                </c:pt>
                <c:pt idx="2">
                  <c:v>Maksas pakalpojumi</c:v>
                </c:pt>
                <c:pt idx="3">
                  <c:v>Ieņēmumi no īp.atsavināšanas</c:v>
                </c:pt>
                <c:pt idx="4">
                  <c:v>Citi ieņēmumi</c:v>
                </c:pt>
              </c:strCache>
            </c:strRef>
          </c:cat>
          <c:val>
            <c:numRef>
              <c:f>Lapa1!$B$2:$B$6</c:f>
              <c:numCache>
                <c:formatCode>#,##0</c:formatCode>
                <c:ptCount val="5"/>
                <c:pt idx="0">
                  <c:v>2982044</c:v>
                </c:pt>
                <c:pt idx="1">
                  <c:v>139235</c:v>
                </c:pt>
                <c:pt idx="2">
                  <c:v>448434</c:v>
                </c:pt>
                <c:pt idx="3">
                  <c:v>144668</c:v>
                </c:pt>
                <c:pt idx="4">
                  <c:v>10452</c:v>
                </c:pt>
              </c:numCache>
            </c:numRef>
          </c:val>
          <c:extLst>
            <c:ext xmlns:c16="http://schemas.microsoft.com/office/drawing/2014/chart" uri="{C3380CC4-5D6E-409C-BE32-E72D297353CC}">
              <c16:uniqueId val="{00000000-B20B-4599-A5E5-B06A3D890670}"/>
            </c:ext>
          </c:extLst>
        </c:ser>
        <c:ser>
          <c:idx val="1"/>
          <c:order val="1"/>
          <c:tx>
            <c:strRef>
              <c:f>Lapa1!$C$1</c:f>
              <c:strCache>
                <c:ptCount val="1"/>
                <c:pt idx="0">
                  <c:v>2025.gada plāns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Lapa1!$A$2:$A$6</c:f>
              <c:strCache>
                <c:ptCount val="5"/>
                <c:pt idx="0">
                  <c:v>Transferti no novada</c:v>
                </c:pt>
                <c:pt idx="1">
                  <c:v>Valsts transfert</c:v>
                </c:pt>
                <c:pt idx="2">
                  <c:v>Maksas pakalpojumi</c:v>
                </c:pt>
                <c:pt idx="3">
                  <c:v>Ieņēmumi no īp.atsavināšanas</c:v>
                </c:pt>
                <c:pt idx="4">
                  <c:v>Citi ieņēmumi</c:v>
                </c:pt>
              </c:strCache>
            </c:strRef>
          </c:cat>
          <c:val>
            <c:numRef>
              <c:f>Lapa1!$C$2:$C$6</c:f>
              <c:numCache>
                <c:formatCode>#,##0</c:formatCode>
                <c:ptCount val="5"/>
                <c:pt idx="0">
                  <c:v>3065812</c:v>
                </c:pt>
                <c:pt idx="1">
                  <c:v>131624</c:v>
                </c:pt>
                <c:pt idx="2">
                  <c:v>451066</c:v>
                </c:pt>
                <c:pt idx="3">
                  <c:v>287880</c:v>
                </c:pt>
                <c:pt idx="4">
                  <c:v>8470</c:v>
                </c:pt>
              </c:numCache>
            </c:numRef>
          </c:val>
          <c:extLst>
            <c:ext xmlns:c16="http://schemas.microsoft.com/office/drawing/2014/chart" uri="{C3380CC4-5D6E-409C-BE32-E72D297353CC}">
              <c16:uniqueId val="{00000001-B20B-4599-A5E5-B06A3D890670}"/>
            </c:ext>
          </c:extLst>
        </c:ser>
        <c:dLbls>
          <c:showLegendKey val="0"/>
          <c:showVal val="0"/>
          <c:showCatName val="0"/>
          <c:showSerName val="0"/>
          <c:showPercent val="0"/>
          <c:showBubbleSize val="0"/>
        </c:dLbls>
        <c:gapWidth val="182"/>
        <c:axId val="1467402560"/>
        <c:axId val="77160544"/>
      </c:barChart>
      <c:catAx>
        <c:axId val="146740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77160544"/>
        <c:crosses val="autoZero"/>
        <c:auto val="1"/>
        <c:lblAlgn val="ctr"/>
        <c:lblOffset val="100"/>
        <c:noMultiLvlLbl val="0"/>
      </c:catAx>
      <c:valAx>
        <c:axId val="771605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467402560"/>
        <c:crosses val="autoZero"/>
        <c:crossBetween val="between"/>
      </c:valAx>
      <c:spPr>
        <a:noFill/>
        <a:ln>
          <a:noFill/>
        </a:ln>
        <a:effectLst/>
      </c:spPr>
    </c:plotArea>
    <c:legend>
      <c:legendPos val="b"/>
      <c:layout>
        <c:manualLayout>
          <c:xMode val="edge"/>
          <c:yMode val="edge"/>
          <c:x val="0.36585865199159429"/>
          <c:y val="0.91362812617249789"/>
          <c:w val="0.37365861932329147"/>
          <c:h val="4.449171483678829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4212080735952455E-2"/>
          <c:y val="0.108599129009258"/>
          <c:w val="0.84816678402660206"/>
          <c:h val="0.81865674395793708"/>
        </c:manualLayout>
      </c:layout>
      <c:pie3DChart>
        <c:varyColors val="1"/>
        <c:ser>
          <c:idx val="0"/>
          <c:order val="0"/>
          <c:tx>
            <c:strRef>
              <c:f>Lapa1!$B$1</c:f>
              <c:strCache>
                <c:ptCount val="1"/>
                <c:pt idx="0">
                  <c:v>Tirdzniecība</c:v>
                </c:pt>
              </c:strCache>
            </c:strRef>
          </c:tx>
          <c:explosion val="13"/>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626-4446-9467-3DCCA05A559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626-4446-9467-3DCCA05A559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626-4446-9467-3DCCA05A559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1626-4446-9467-3DCCA05A559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1626-4446-9467-3DCCA05A559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1626-4446-9467-3DCCA05A559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1626-4446-9467-3DCCA05A559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1626-4446-9467-3DCCA05A5597}"/>
              </c:ext>
            </c:extLst>
          </c:dPt>
          <c:dLbls>
            <c:dLbl>
              <c:idx val="0"/>
              <c:layout>
                <c:manualLayout>
                  <c:x val="-5.1518322555811277E-3"/>
                  <c:y val="-2.441171648402129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626-4446-9467-3DCCA05A5597}"/>
                </c:ext>
              </c:extLst>
            </c:dLbl>
            <c:dLbl>
              <c:idx val="1"/>
              <c:layout>
                <c:manualLayout>
                  <c:x val="-2.0896695213366689E-2"/>
                  <c:y val="-9.199262642484007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626-4446-9467-3DCCA05A5597}"/>
                </c:ext>
              </c:extLst>
            </c:dLbl>
            <c:dLbl>
              <c:idx val="2"/>
              <c:layout>
                <c:manualLayout>
                  <c:x val="2.2818284996261734E-2"/>
                  <c:y val="-8.017841574523891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626-4446-9467-3DCCA05A5597}"/>
                </c:ext>
              </c:extLst>
            </c:dLbl>
            <c:dLbl>
              <c:idx val="3"/>
              <c:layout>
                <c:manualLayout>
                  <c:x val="-9.413905327668258E-2"/>
                  <c:y val="-7.936092388928550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626-4446-9467-3DCCA05A5597}"/>
                </c:ext>
              </c:extLst>
            </c:dLbl>
            <c:dLbl>
              <c:idx val="4"/>
              <c:layout>
                <c:manualLayout>
                  <c:x val="1.3275598391611835E-2"/>
                  <c:y val="-2.330877997991877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626-4446-9467-3DCCA05A5597}"/>
                </c:ext>
              </c:extLst>
            </c:dLbl>
            <c:dLbl>
              <c:idx val="5"/>
              <c:layout>
                <c:manualLayout>
                  <c:x val="2.3546321447902741E-2"/>
                  <c:y val="-0.13100851183366513"/>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1626-4446-9467-3DCCA05A5597}"/>
                </c:ext>
              </c:extLst>
            </c:dLbl>
            <c:dLbl>
              <c:idx val="6"/>
              <c:layout>
                <c:manualLayout>
                  <c:x val="5.6120282217030984E-2"/>
                  <c:y val="-4.84038572567369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626-4446-9467-3DCCA05A5597}"/>
                </c:ext>
              </c:extLst>
            </c:dLbl>
            <c:dLbl>
              <c:idx val="7"/>
              <c:layout>
                <c:manualLayout>
                  <c:x val="2.1300059966893357E-2"/>
                  <c:y val="-1.748212888330004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1626-4446-9467-3DCCA05A5597}"/>
                </c:ext>
              </c:extLst>
            </c:dLbl>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Lapa1!$A$2:$A$9</c:f>
              <c:strCache>
                <c:ptCount val="8"/>
                <c:pt idx="0">
                  <c:v>Vispārējie valdības dienesti</c:v>
                </c:pt>
                <c:pt idx="1">
                  <c:v>Ekonom. darbība</c:v>
                </c:pt>
                <c:pt idx="2">
                  <c:v>Vides aizsardzība</c:v>
                </c:pt>
                <c:pt idx="3">
                  <c:v>Teritoriju un mājokļu aps.</c:v>
                </c:pt>
                <c:pt idx="4">
                  <c:v>Veselība</c:v>
                </c:pt>
                <c:pt idx="5">
                  <c:v>Atpūta un kultūra</c:v>
                </c:pt>
                <c:pt idx="6">
                  <c:v>Izglītība</c:v>
                </c:pt>
                <c:pt idx="7">
                  <c:v>Sociālā aizsardzība</c:v>
                </c:pt>
              </c:strCache>
            </c:strRef>
          </c:cat>
          <c:val>
            <c:numRef>
              <c:f>Lapa1!$B$2:$B$9</c:f>
              <c:numCache>
                <c:formatCode>#,##0</c:formatCode>
                <c:ptCount val="8"/>
                <c:pt idx="0">
                  <c:v>671521</c:v>
                </c:pt>
                <c:pt idx="1">
                  <c:v>698040</c:v>
                </c:pt>
                <c:pt idx="2">
                  <c:v>80020</c:v>
                </c:pt>
                <c:pt idx="3">
                  <c:v>1146582</c:v>
                </c:pt>
                <c:pt idx="4">
                  <c:v>250217</c:v>
                </c:pt>
                <c:pt idx="5">
                  <c:v>475467</c:v>
                </c:pt>
                <c:pt idx="6">
                  <c:v>1500235</c:v>
                </c:pt>
                <c:pt idx="7">
                  <c:v>25854</c:v>
                </c:pt>
              </c:numCache>
            </c:numRef>
          </c:val>
          <c:extLst>
            <c:ext xmlns:c16="http://schemas.microsoft.com/office/drawing/2014/chart" uri="{C3380CC4-5D6E-409C-BE32-E72D297353CC}">
              <c16:uniqueId val="{00000010-1626-4446-9467-3DCCA05A5597}"/>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83057645082336"/>
          <c:y val="2.5593430494325109E-2"/>
          <c:w val="0.76136518772648198"/>
          <c:h val="0.80858532267141936"/>
        </c:manualLayout>
      </c:layout>
      <c:barChart>
        <c:barDir val="bar"/>
        <c:grouping val="clustered"/>
        <c:varyColors val="0"/>
        <c:ser>
          <c:idx val="0"/>
          <c:order val="0"/>
          <c:tx>
            <c:strRef>
              <c:f>Lapa1!$B$1</c:f>
              <c:strCache>
                <c:ptCount val="1"/>
                <c:pt idx="0">
                  <c:v>2024.gada fakts</c:v>
                </c:pt>
              </c:strCache>
            </c:strRef>
          </c:tx>
          <c:spPr>
            <a:solidFill>
              <a:schemeClr val="accent1"/>
            </a:solidFill>
            <a:ln>
              <a:noFill/>
            </a:ln>
            <a:effectLst/>
          </c:spPr>
          <c:invertIfNegative val="0"/>
          <c:dLbls>
            <c:dLbl>
              <c:idx val="4"/>
              <c:layout>
                <c:manualLayout>
                  <c:x val="0"/>
                  <c:y val="1.5562272884250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97-48B0-9544-5E350AB4F839}"/>
                </c:ext>
              </c:extLst>
            </c:dLbl>
            <c:dLbl>
              <c:idx val="6"/>
              <c:layout>
                <c:manualLayout>
                  <c:x val="0"/>
                  <c:y val="7.78113644212537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97-48B0-9544-5E350AB4F83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Lapa1!$A$2:$A$9</c:f>
              <c:strCache>
                <c:ptCount val="8"/>
                <c:pt idx="0">
                  <c:v>Visp.vald.dienesti</c:v>
                </c:pt>
                <c:pt idx="1">
                  <c:v>Ekonom. darbība</c:v>
                </c:pt>
                <c:pt idx="2">
                  <c:v>Vides aizsardzība</c:v>
                </c:pt>
                <c:pt idx="3">
                  <c:v>Terit. un mājokļu aps.</c:v>
                </c:pt>
                <c:pt idx="4">
                  <c:v>Veselība</c:v>
                </c:pt>
                <c:pt idx="5">
                  <c:v>Atpūta un kultūra</c:v>
                </c:pt>
                <c:pt idx="6">
                  <c:v>Izglītība</c:v>
                </c:pt>
                <c:pt idx="7">
                  <c:v>Sociālā aizsardzība</c:v>
                </c:pt>
              </c:strCache>
            </c:strRef>
          </c:cat>
          <c:val>
            <c:numRef>
              <c:f>Lapa1!$B$2:$B$9</c:f>
              <c:numCache>
                <c:formatCode>#,##0</c:formatCode>
                <c:ptCount val="8"/>
                <c:pt idx="0">
                  <c:v>735125</c:v>
                </c:pt>
                <c:pt idx="1">
                  <c:v>189848</c:v>
                </c:pt>
                <c:pt idx="2">
                  <c:v>29030</c:v>
                </c:pt>
                <c:pt idx="3">
                  <c:v>787889</c:v>
                </c:pt>
                <c:pt idx="4">
                  <c:v>49300</c:v>
                </c:pt>
                <c:pt idx="5">
                  <c:v>314142</c:v>
                </c:pt>
                <c:pt idx="6">
                  <c:v>1343700</c:v>
                </c:pt>
                <c:pt idx="7">
                  <c:v>11434</c:v>
                </c:pt>
              </c:numCache>
            </c:numRef>
          </c:val>
          <c:extLst>
            <c:ext xmlns:c16="http://schemas.microsoft.com/office/drawing/2014/chart" uri="{C3380CC4-5D6E-409C-BE32-E72D297353CC}">
              <c16:uniqueId val="{00000002-A497-48B0-9544-5E350AB4F839}"/>
            </c:ext>
          </c:extLst>
        </c:ser>
        <c:ser>
          <c:idx val="1"/>
          <c:order val="1"/>
          <c:tx>
            <c:strRef>
              <c:f>Lapa1!$C$1</c:f>
              <c:strCache>
                <c:ptCount val="1"/>
                <c:pt idx="0">
                  <c:v>2025.gada plāns</c:v>
                </c:pt>
              </c:strCache>
            </c:strRef>
          </c:tx>
          <c:spPr>
            <a:solidFill>
              <a:schemeClr val="accent2"/>
            </a:solidFill>
            <a:ln>
              <a:noFill/>
            </a:ln>
            <a:effectLst/>
          </c:spPr>
          <c:invertIfNegative val="0"/>
          <c:dLbls>
            <c:dLbl>
              <c:idx val="5"/>
              <c:layout>
                <c:manualLayout>
                  <c:x val="0"/>
                  <c:y val="-1.5562272884250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97-48B0-9544-5E350AB4F839}"/>
                </c:ext>
              </c:extLst>
            </c:dLbl>
            <c:dLbl>
              <c:idx val="6"/>
              <c:layout>
                <c:manualLayout>
                  <c:x val="-3.6380181490319255E-3"/>
                  <c:y val="-1.556227288425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97-48B0-9544-5E350AB4F839}"/>
                </c:ext>
              </c:extLst>
            </c:dLbl>
            <c:dLbl>
              <c:idx val="7"/>
              <c:layout>
                <c:manualLayout>
                  <c:x val="0"/>
                  <c:y val="-1.0374848589500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97-48B0-9544-5E350AB4F83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Lapa1!$A$2:$A$9</c:f>
              <c:strCache>
                <c:ptCount val="8"/>
                <c:pt idx="0">
                  <c:v>Visp.vald.dienesti</c:v>
                </c:pt>
                <c:pt idx="1">
                  <c:v>Ekonom. darbība</c:v>
                </c:pt>
                <c:pt idx="2">
                  <c:v>Vides aizsardzība</c:v>
                </c:pt>
                <c:pt idx="3">
                  <c:v>Terit. un mājokļu aps.</c:v>
                </c:pt>
                <c:pt idx="4">
                  <c:v>Veselība</c:v>
                </c:pt>
                <c:pt idx="5">
                  <c:v>Atpūta un kultūra</c:v>
                </c:pt>
                <c:pt idx="6">
                  <c:v>Izglītība</c:v>
                </c:pt>
                <c:pt idx="7">
                  <c:v>Sociālā aizsardzība</c:v>
                </c:pt>
              </c:strCache>
            </c:strRef>
          </c:cat>
          <c:val>
            <c:numRef>
              <c:f>Lapa1!$C$2:$C$9</c:f>
              <c:numCache>
                <c:formatCode>#,##0</c:formatCode>
                <c:ptCount val="8"/>
                <c:pt idx="0">
                  <c:v>671521</c:v>
                </c:pt>
                <c:pt idx="1">
                  <c:v>698040</c:v>
                </c:pt>
                <c:pt idx="2">
                  <c:v>80020</c:v>
                </c:pt>
                <c:pt idx="3">
                  <c:v>1146582</c:v>
                </c:pt>
                <c:pt idx="4">
                  <c:v>250217</c:v>
                </c:pt>
                <c:pt idx="5">
                  <c:v>475467</c:v>
                </c:pt>
                <c:pt idx="6">
                  <c:v>1500235</c:v>
                </c:pt>
                <c:pt idx="7">
                  <c:v>25854</c:v>
                </c:pt>
              </c:numCache>
            </c:numRef>
          </c:val>
          <c:extLst>
            <c:ext xmlns:c16="http://schemas.microsoft.com/office/drawing/2014/chart" uri="{C3380CC4-5D6E-409C-BE32-E72D297353CC}">
              <c16:uniqueId val="{00000006-A497-48B0-9544-5E350AB4F839}"/>
            </c:ext>
          </c:extLst>
        </c:ser>
        <c:dLbls>
          <c:showLegendKey val="0"/>
          <c:showVal val="0"/>
          <c:showCatName val="0"/>
          <c:showSerName val="0"/>
          <c:showPercent val="0"/>
          <c:showBubbleSize val="0"/>
        </c:dLbls>
        <c:gapWidth val="182"/>
        <c:axId val="1467402560"/>
        <c:axId val="77160544"/>
      </c:barChart>
      <c:catAx>
        <c:axId val="146740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77160544"/>
        <c:crosses val="autoZero"/>
        <c:auto val="1"/>
        <c:lblAlgn val="ctr"/>
        <c:lblOffset val="100"/>
        <c:noMultiLvlLbl val="0"/>
      </c:catAx>
      <c:valAx>
        <c:axId val="771605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467402560"/>
        <c:crosses val="autoZero"/>
        <c:crossBetween val="between"/>
      </c:valAx>
      <c:spPr>
        <a:noFill/>
        <a:ln>
          <a:noFill/>
        </a:ln>
        <a:effectLst/>
      </c:spPr>
    </c:plotArea>
    <c:legend>
      <c:legendPos val="b"/>
      <c:layout>
        <c:manualLayout>
          <c:xMode val="edge"/>
          <c:yMode val="edge"/>
          <c:x val="0.35326733416072464"/>
          <c:y val="0.91558375662821234"/>
          <c:w val="0.37365861932329147"/>
          <c:h val="4.449171483678829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5-01-21T16:34:11.595" idx="1">
    <p:pos x="2991" y="972"/>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0B590C-1A97-495B-B571-52D6B2505F66}" type="datetimeFigureOut">
              <a:rPr lang="en-US" smtClean="0"/>
              <a:t>2/26/2025</a:t>
            </a:fld>
            <a:endParaRPr lang="en-US"/>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E74382-9553-42E4-9668-3D4C949DE275}" type="slidenum">
              <a:rPr lang="en-US" smtClean="0"/>
              <a:t>‹#›</a:t>
            </a:fld>
            <a:endParaRPr lang="en-US"/>
          </a:p>
        </p:txBody>
      </p:sp>
    </p:spTree>
    <p:extLst>
      <p:ext uri="{BB962C8B-B14F-4D97-AF65-F5344CB8AC3E}">
        <p14:creationId xmlns:p14="http://schemas.microsoft.com/office/powerpoint/2010/main" val="368180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52515-EB5C-4E08-AD36-6B2DFE4F433A}" type="datetimeFigureOut">
              <a:rPr lang="lv-LV" smtClean="0"/>
              <a:t>26.02.2025</a:t>
            </a:fld>
            <a:endParaRPr lang="lv-LV"/>
          </a:p>
        </p:txBody>
      </p:sp>
      <p:sp>
        <p:nvSpPr>
          <p:cNvPr id="4" name="Slaida attēla vietturi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B4A7F-4603-42CF-AB03-79EFD6341253}" type="slidenum">
              <a:rPr lang="lv-LV" smtClean="0"/>
              <a:t>‹#›</a:t>
            </a:fld>
            <a:endParaRPr lang="lv-LV"/>
          </a:p>
        </p:txBody>
      </p:sp>
    </p:spTree>
    <p:extLst>
      <p:ext uri="{BB962C8B-B14F-4D97-AF65-F5344CB8AC3E}">
        <p14:creationId xmlns:p14="http://schemas.microsoft.com/office/powerpoint/2010/main" val="194547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la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7790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88766"/>
      </p:ext>
    </p:extLst>
  </p:cSld>
  <p:clrMap bg1="lt1" tx1="dk1" bg2="lt2" tx2="dk2" accent1="accent1" accent2="accent2" accent3="accent3" accent4="accent4" accent5="accent5" accent6="accent6" hlink="hlink" folHlink="folHlink"/>
  <p:sldLayoutIdLst>
    <p:sldLayoutId id="214748364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emf"/></Relationships>
</file>

<file path=ppt/slides/_rels/slide4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4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5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emf"/></Relationships>
</file>

<file path=ppt/slides/_rels/slide5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5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5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31.emf"/></Relationships>
</file>

<file path=ppt/slides/_rels/slide5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emf"/></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mailto:andrejs.tarauds@rikava.lv"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hyperlink" Target="mailto:dricanuapvieniba@rezeknesnovads.lv" TargetMode="External"/><Relationship Id="rId4" Type="http://schemas.openxmlformats.org/officeDocument/2006/relationships/hyperlink" Target="mailto:valentina.puste@gaigalava.lv"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 y="710848"/>
            <a:ext cx="12068883" cy="5454301"/>
          </a:xfrm>
          <a:prstGeom prst="rect">
            <a:avLst/>
          </a:prstGeom>
        </p:spPr>
      </p:pic>
      <p:sp>
        <p:nvSpPr>
          <p:cNvPr id="2" name="Заголовок 1"/>
          <p:cNvSpPr txBox="1">
            <a:spLocks/>
          </p:cNvSpPr>
          <p:nvPr/>
        </p:nvSpPr>
        <p:spPr>
          <a:xfrm>
            <a:off x="1011000" y="1134000"/>
            <a:ext cx="2250000" cy="67500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lv-LV" sz="4500" dirty="0">
                <a:solidFill>
                  <a:schemeClr val="tx2"/>
                </a:solidFill>
                <a:latin typeface="Geogrotesque SemiBold" panose="020B0700000000000000" pitchFamily="34" charset="0"/>
              </a:rPr>
              <a:t>Dricānu</a:t>
            </a:r>
            <a:endParaRPr lang="en-US" sz="4500" dirty="0">
              <a:solidFill>
                <a:schemeClr val="tx2"/>
              </a:solidFill>
              <a:latin typeface="Geogrotesque SemiBold" panose="020B0700000000000000" pitchFamily="34" charset="0"/>
            </a:endParaRPr>
          </a:p>
        </p:txBody>
      </p:sp>
      <p:sp>
        <p:nvSpPr>
          <p:cNvPr id="4" name="Заголовок 1"/>
          <p:cNvSpPr txBox="1">
            <a:spLocks/>
          </p:cNvSpPr>
          <p:nvPr/>
        </p:nvSpPr>
        <p:spPr>
          <a:xfrm>
            <a:off x="1011000" y="1629000"/>
            <a:ext cx="2745000" cy="67500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lv-LV" sz="4500" dirty="0">
                <a:solidFill>
                  <a:schemeClr val="tx2"/>
                </a:solidFill>
                <a:latin typeface="Geogrotesque SemiBold" panose="020B0700000000000000" pitchFamily="34" charset="0"/>
              </a:rPr>
              <a:t>apvienības</a:t>
            </a:r>
            <a:endParaRPr lang="en-US" sz="4500" dirty="0">
              <a:solidFill>
                <a:schemeClr val="tx2"/>
              </a:solidFill>
              <a:latin typeface="Geogrotesque SemiBold" panose="020B0700000000000000" pitchFamily="34" charset="0"/>
            </a:endParaRPr>
          </a:p>
        </p:txBody>
      </p:sp>
      <p:sp>
        <p:nvSpPr>
          <p:cNvPr id="5" name="Заголовок 1"/>
          <p:cNvSpPr txBox="1">
            <a:spLocks/>
          </p:cNvSpPr>
          <p:nvPr/>
        </p:nvSpPr>
        <p:spPr>
          <a:xfrm>
            <a:off x="1011000" y="2169000"/>
            <a:ext cx="2340000" cy="67500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lv-LV" sz="4500" dirty="0">
                <a:solidFill>
                  <a:schemeClr val="tx2"/>
                </a:solidFill>
                <a:latin typeface="Geogrotesque SemiBold" panose="020B0700000000000000" pitchFamily="34" charset="0"/>
              </a:rPr>
              <a:t>pārvalde</a:t>
            </a:r>
            <a:endParaRPr lang="en-US" sz="4500" dirty="0">
              <a:solidFill>
                <a:schemeClr val="tx2"/>
              </a:solidFill>
              <a:latin typeface="Geogrotesque SemiBold" panose="020B0700000000000000"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000" y="9000"/>
            <a:ext cx="5736336" cy="6857999"/>
          </a:xfrm>
          <a:prstGeom prst="rect">
            <a:avLst/>
          </a:prstGeom>
        </p:spPr>
      </p:pic>
      <p:sp>
        <p:nvSpPr>
          <p:cNvPr id="12" name="Прямоугольник 11"/>
          <p:cNvSpPr/>
          <p:nvPr/>
        </p:nvSpPr>
        <p:spPr>
          <a:xfrm>
            <a:off x="9921000" y="3879000"/>
            <a:ext cx="1755000" cy="1200329"/>
          </a:xfrm>
          <a:prstGeom prst="rect">
            <a:avLst/>
          </a:prstGeom>
        </p:spPr>
        <p:txBody>
          <a:bodyPr wrap="square">
            <a:spAutoFit/>
          </a:bodyPr>
          <a:lstStyle/>
          <a:p>
            <a:pPr>
              <a:spcBef>
                <a:spcPts val="0"/>
              </a:spcBef>
            </a:pPr>
            <a:r>
              <a:rPr lang="lv-LV" sz="1600" dirty="0">
                <a:solidFill>
                  <a:schemeClr val="bg1"/>
                </a:solidFill>
                <a:latin typeface="+mj-lt"/>
              </a:rPr>
              <a:t>Iedzīvotāju skaits</a:t>
            </a:r>
          </a:p>
          <a:p>
            <a:pPr>
              <a:spcBef>
                <a:spcPts val="0"/>
              </a:spcBef>
            </a:pPr>
            <a:r>
              <a:rPr lang="lv-LV" sz="4000" dirty="0">
                <a:solidFill>
                  <a:schemeClr val="bg1"/>
                </a:solidFill>
                <a:latin typeface="Geogrotesque SemiBold" panose="020B0700000000000000" pitchFamily="34" charset="0"/>
              </a:rPr>
              <a:t>5 721</a:t>
            </a:r>
          </a:p>
          <a:p>
            <a:pPr>
              <a:spcBef>
                <a:spcPts val="0"/>
              </a:spcBef>
            </a:pPr>
            <a:r>
              <a:rPr lang="en-US" sz="1600" dirty="0" err="1">
                <a:solidFill>
                  <a:schemeClr val="bg1"/>
                </a:solidFill>
                <a:latin typeface="+mj-lt"/>
              </a:rPr>
              <a:t>uz</a:t>
            </a:r>
            <a:r>
              <a:rPr lang="en-US" sz="1600" dirty="0">
                <a:solidFill>
                  <a:schemeClr val="bg1"/>
                </a:solidFill>
                <a:latin typeface="+mj-lt"/>
              </a:rPr>
              <a:t> 01.01.202</a:t>
            </a:r>
            <a:r>
              <a:rPr lang="lv-LV" sz="1600" dirty="0">
                <a:solidFill>
                  <a:schemeClr val="bg1"/>
                </a:solidFill>
                <a:latin typeface="+mj-lt"/>
              </a:rPr>
              <a:t>5</a:t>
            </a:r>
            <a:endParaRPr lang="en-US" sz="1600" dirty="0">
              <a:solidFill>
                <a:schemeClr val="bg1"/>
              </a:solidFill>
              <a:latin typeface="+mj-lt"/>
            </a:endParaRPr>
          </a:p>
        </p:txBody>
      </p:sp>
      <p:pic>
        <p:nvPicPr>
          <p:cNvPr id="6" name="Рисунок 3">
            <a:extLst>
              <a:ext uri="{FF2B5EF4-FFF2-40B4-BE49-F238E27FC236}">
                <a16:creationId xmlns:a16="http://schemas.microsoft.com/office/drawing/2014/main" id="{DA51D615-B353-7F7A-8C82-9228DFFA83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2" y="4868999"/>
            <a:ext cx="695236" cy="1160699"/>
          </a:xfrm>
          <a:prstGeom prst="rect">
            <a:avLst/>
          </a:prstGeom>
        </p:spPr>
      </p:pic>
      <p:sp>
        <p:nvSpPr>
          <p:cNvPr id="7" name="Satura vietturis 2">
            <a:extLst>
              <a:ext uri="{FF2B5EF4-FFF2-40B4-BE49-F238E27FC236}">
                <a16:creationId xmlns:a16="http://schemas.microsoft.com/office/drawing/2014/main" id="{0EC9AA76-549B-1EE5-83B6-3C39839D93FB}"/>
              </a:ext>
            </a:extLst>
          </p:cNvPr>
          <p:cNvSpPr txBox="1">
            <a:spLocks/>
          </p:cNvSpPr>
          <p:nvPr/>
        </p:nvSpPr>
        <p:spPr>
          <a:xfrm>
            <a:off x="651000" y="4211340"/>
            <a:ext cx="5866506" cy="1044415"/>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lv-LV" sz="3600" b="1" i="1" dirty="0">
                <a:solidFill>
                  <a:schemeClr val="accent3">
                    <a:lumMod val="25000"/>
                  </a:schemeClr>
                </a:solidFill>
                <a:latin typeface="Times New Roman" panose="02020603050405020304" pitchFamily="18" charset="0"/>
                <a:cs typeface="Times New Roman" panose="02020603050405020304" pitchFamily="18" charset="0"/>
              </a:rPr>
              <a:t>Budžeta  ieņēmumu un izdevumu  </a:t>
            </a:r>
          </a:p>
          <a:p>
            <a:pPr marL="0" indent="0" algn="ctr">
              <a:buFont typeface="Arial" panose="020B0604020202020204" pitchFamily="34" charset="0"/>
              <a:buNone/>
            </a:pPr>
            <a:r>
              <a:rPr lang="lv-LV" sz="3600" b="1" i="1" dirty="0">
                <a:solidFill>
                  <a:schemeClr val="accent3">
                    <a:lumMod val="25000"/>
                  </a:schemeClr>
                </a:solidFill>
                <a:latin typeface="Times New Roman" panose="02020603050405020304" pitchFamily="18" charset="0"/>
                <a:cs typeface="Times New Roman" panose="02020603050405020304" pitchFamily="18" charset="0"/>
              </a:rPr>
              <a:t> plāns 2025.gadam</a:t>
            </a:r>
            <a:endParaRPr lang="lv-LV" sz="3600" b="1" dirty="0">
              <a:solidFill>
                <a:schemeClr val="accent3">
                  <a:lumMod val="25000"/>
                </a:schemeClr>
              </a:solidFill>
            </a:endParaRPr>
          </a:p>
        </p:txBody>
      </p:sp>
    </p:spTree>
    <p:extLst>
      <p:ext uri="{BB962C8B-B14F-4D97-AF65-F5344CB8AC3E}">
        <p14:creationId xmlns:p14="http://schemas.microsoft.com/office/powerpoint/2010/main" val="67899513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8B1C-9A7C-D8B6-2126-B81F1FA4A60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55D4950-D97E-F65E-8CF4-BC3D028D1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946000" cy="6858000"/>
          </a:xfrm>
          <a:prstGeom prst="rect">
            <a:avLst/>
          </a:prstGeom>
        </p:spPr>
      </p:pic>
      <p:sp>
        <p:nvSpPr>
          <p:cNvPr id="4" name="Virsraksts 1">
            <a:extLst>
              <a:ext uri="{FF2B5EF4-FFF2-40B4-BE49-F238E27FC236}">
                <a16:creationId xmlns:a16="http://schemas.microsoft.com/office/drawing/2014/main" id="{A43B7067-8E6E-BA57-43B0-927EA5CA3FBA}"/>
              </a:ext>
            </a:extLst>
          </p:cNvPr>
          <p:cNvSpPr txBox="1">
            <a:spLocks/>
          </p:cNvSpPr>
          <p:nvPr/>
        </p:nvSpPr>
        <p:spPr>
          <a:xfrm>
            <a:off x="-561975" y="0"/>
            <a:ext cx="10523536" cy="10382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Virsraksts 1">
            <a:extLst>
              <a:ext uri="{FF2B5EF4-FFF2-40B4-BE49-F238E27FC236}">
                <a16:creationId xmlns:a16="http://schemas.microsoft.com/office/drawing/2014/main" id="{A0A39D80-E9FE-596D-9C58-FBF0678E99A8}"/>
              </a:ext>
            </a:extLst>
          </p:cNvPr>
          <p:cNvSpPr txBox="1">
            <a:spLocks/>
          </p:cNvSpPr>
          <p:nvPr/>
        </p:nvSpPr>
        <p:spPr>
          <a:xfrm>
            <a:off x="-204000" y="230894"/>
            <a:ext cx="6582961" cy="5764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 apvienības pārvaldes objekti (</a:t>
            </a:r>
            <a:r>
              <a:rPr lang="lv-LV" sz="2600" b="1" i="1" dirty="0">
                <a:solidFill>
                  <a:schemeClr val="accent3">
                    <a:lumMod val="50000"/>
                  </a:schemeClr>
                </a:solidFill>
                <a:latin typeface="Times New Roman" panose="02020603050405020304" pitchFamily="18" charset="0"/>
                <a:cs typeface="Times New Roman" panose="02020603050405020304" pitchFamily="18" charset="0"/>
              </a:rPr>
              <a:t>4</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a:t>
            </a: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6" name="Satura vietturis 6">
            <a:extLst>
              <a:ext uri="{FF2B5EF4-FFF2-40B4-BE49-F238E27FC236}">
                <a16:creationId xmlns:a16="http://schemas.microsoft.com/office/drawing/2014/main" id="{DB4F6C86-F50E-A107-9120-E96562185BC6}"/>
              </a:ext>
            </a:extLst>
          </p:cNvPr>
          <p:cNvGraphicFramePr>
            <a:graphicFrameLocks/>
          </p:cNvGraphicFramePr>
          <p:nvPr>
            <p:extLst>
              <p:ext uri="{D42A27DB-BD31-4B8C-83A1-F6EECF244321}">
                <p14:modId xmlns:p14="http://schemas.microsoft.com/office/powerpoint/2010/main" val="521931717"/>
              </p:ext>
            </p:extLst>
          </p:nvPr>
        </p:nvGraphicFramePr>
        <p:xfrm>
          <a:off x="246000" y="953999"/>
          <a:ext cx="10277534" cy="5680168"/>
        </p:xfrm>
        <a:graphic>
          <a:graphicData uri="http://schemas.openxmlformats.org/drawingml/2006/table">
            <a:tbl>
              <a:tblPr firstRow="1" bandRow="1">
                <a:tableStyleId>{5C22544A-7EE6-4342-B048-85BDC9FD1C3A}</a:tableStyleId>
              </a:tblPr>
              <a:tblGrid>
                <a:gridCol w="1372847">
                  <a:extLst>
                    <a:ext uri="{9D8B030D-6E8A-4147-A177-3AD203B41FA5}">
                      <a16:colId xmlns:a16="http://schemas.microsoft.com/office/drawing/2014/main" val="921791588"/>
                    </a:ext>
                  </a:extLst>
                </a:gridCol>
                <a:gridCol w="3495949">
                  <a:extLst>
                    <a:ext uri="{9D8B030D-6E8A-4147-A177-3AD203B41FA5}">
                      <a16:colId xmlns:a16="http://schemas.microsoft.com/office/drawing/2014/main" val="3647249765"/>
                    </a:ext>
                  </a:extLst>
                </a:gridCol>
                <a:gridCol w="4035892">
                  <a:extLst>
                    <a:ext uri="{9D8B030D-6E8A-4147-A177-3AD203B41FA5}">
                      <a16:colId xmlns:a16="http://schemas.microsoft.com/office/drawing/2014/main" val="39972658"/>
                    </a:ext>
                  </a:extLst>
                </a:gridCol>
                <a:gridCol w="1372846">
                  <a:extLst>
                    <a:ext uri="{9D8B030D-6E8A-4147-A177-3AD203B41FA5}">
                      <a16:colId xmlns:a16="http://schemas.microsoft.com/office/drawing/2014/main" val="3196045050"/>
                    </a:ext>
                  </a:extLst>
                </a:gridCol>
              </a:tblGrid>
              <a:tr h="492468">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Pagasts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Objekta nosaukums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Objekta adrese</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Darbinieku skaits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70259506"/>
                  </a:ext>
                </a:extLst>
              </a:tr>
              <a:tr h="734913">
                <a:tc rowSpan="3">
                  <a:txBody>
                    <a:bodyPr/>
                    <a:lstStyle/>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r>
                        <a:rPr lang="lv-LV" sz="1600" dirty="0">
                          <a:latin typeface="Times New Roman" panose="02020603050405020304" pitchFamily="18" charset="0"/>
                          <a:cs typeface="Times New Roman" panose="02020603050405020304" pitchFamily="18" charset="0"/>
                        </a:rPr>
                        <a:t>Nagļu pagasts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Tautas nams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"Tautas nams", Nagļi, Nagļu pag., Rēzeknes nov., </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67395597"/>
                  </a:ext>
                </a:extLst>
              </a:tr>
              <a:tr h="575398">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Pagastmāja (Nagļu PII)</a:t>
                      </a:r>
                    </a:p>
                    <a:p>
                      <a:pPr algn="l" fontAlgn="b"/>
                      <a:r>
                        <a:rPr lang="lv-LV" sz="1600" b="1" i="0" u="none" strike="noStrike" dirty="0">
                          <a:solidFill>
                            <a:srgbClr val="000000"/>
                          </a:solidFill>
                          <a:effectLst/>
                          <a:latin typeface="Times New Roman" panose="02020603050405020304" pitchFamily="18" charset="0"/>
                          <a:cs typeface="Times New Roman" panose="02020603050405020304" pitchFamily="18" charset="0"/>
                        </a:rPr>
                        <a:t>Izglītojamo skaits - 11</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"Pagastmāja", Nagļi, Nagļu pag., Rēzeknes nov.,</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86566397"/>
                  </a:ext>
                </a:extLst>
              </a:tr>
              <a:tr h="644935">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Nagļu pagasta Garāžas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Nagļi, Nagļu pag., Rēzeknes nov.,</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9749856"/>
                  </a:ext>
                </a:extLst>
              </a:tr>
              <a:tr h="594943">
                <a:tc rowSpan="5">
                  <a:txBody>
                    <a:bodyPr/>
                    <a:lstStyle/>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r>
                        <a:rPr lang="lv-LV" sz="1600" dirty="0">
                          <a:latin typeface="Times New Roman" panose="02020603050405020304" pitchFamily="18" charset="0"/>
                          <a:cs typeface="Times New Roman" panose="02020603050405020304" pitchFamily="18" charset="0"/>
                        </a:rPr>
                        <a:t>Gaigalavas  pagasts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Gaigalavas pamatskola</a:t>
                      </a:r>
                    </a:p>
                    <a:p>
                      <a:pPr algn="l" fontAlgn="b"/>
                      <a:r>
                        <a:rPr lang="lv-LV" sz="1600" b="1" i="0" u="none" strike="noStrike" dirty="0">
                          <a:solidFill>
                            <a:srgbClr val="000000"/>
                          </a:solidFill>
                          <a:effectLst/>
                          <a:latin typeface="Times New Roman" panose="02020603050405020304" pitchFamily="18" charset="0"/>
                          <a:cs typeface="Times New Roman" panose="02020603050405020304" pitchFamily="18" charset="0"/>
                        </a:rPr>
                        <a:t> Izglītojamo skaits - 57</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pt-BR" sz="1600" b="0" i="0" u="none" strike="noStrike" dirty="0">
                          <a:solidFill>
                            <a:srgbClr val="000000"/>
                          </a:solidFill>
                          <a:effectLst/>
                          <a:latin typeface="Times New Roman" panose="02020603050405020304" pitchFamily="18" charset="0"/>
                          <a:cs typeface="Times New Roman" panose="02020603050405020304" pitchFamily="18" charset="0"/>
                        </a:rPr>
                        <a:t>Skolas iela 5, Gaigalava, Gaigalavas pag., Rēzeknes nov.</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94699599"/>
                  </a:ext>
                </a:extLst>
              </a:tr>
              <a:tr h="739828">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Internāts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pt-BR" sz="1600" b="0" i="0" u="none" strike="noStrike" dirty="0">
                          <a:solidFill>
                            <a:srgbClr val="000000"/>
                          </a:solidFill>
                          <a:effectLst/>
                          <a:latin typeface="Times New Roman" panose="02020603050405020304" pitchFamily="18" charset="0"/>
                          <a:cs typeface="Times New Roman" panose="02020603050405020304" pitchFamily="18" charset="0"/>
                        </a:rPr>
                        <a:t>Skolas iela 5, Gaigalava, Gaigalavas pag., Rēzeknes nov.</a:t>
                      </a:r>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37832137"/>
                  </a:ext>
                </a:extLst>
              </a:tr>
              <a:tr h="739828">
                <a:tc vMerge="1">
                  <a:txBody>
                    <a:bodyPr/>
                    <a:lstStyle/>
                    <a:p>
                      <a:endParaRPr lang="lv-LV" dirty="0">
                        <a:latin typeface="Times New Roman" panose="02020603050405020304" pitchFamily="18" charset="0"/>
                        <a:cs typeface="Times New Roman" panose="02020603050405020304" pitchFamily="18" charset="0"/>
                      </a:endParaRPr>
                    </a:p>
                  </a:txBody>
                  <a:tcPr/>
                </a:tc>
                <a:tc>
                  <a:txBody>
                    <a:bodyPr/>
                    <a:lstStyle/>
                    <a:p>
                      <a:pPr algn="l" fontAlgn="b"/>
                      <a:r>
                        <a:rPr lang="es-ES" sz="1600" b="0" i="0" u="none" strike="noStrike" dirty="0" err="1">
                          <a:solidFill>
                            <a:srgbClr val="000000"/>
                          </a:solidFill>
                          <a:effectLst/>
                          <a:latin typeface="Times New Roman" panose="02020603050405020304" pitchFamily="18" charset="0"/>
                          <a:cs typeface="Times New Roman" panose="02020603050405020304" pitchFamily="18" charset="0"/>
                        </a:rPr>
                        <a:t>Gaigalavas</a:t>
                      </a:r>
                      <a:r>
                        <a:rPr lang="es-ES" sz="1600" b="0" i="0" u="none" strike="noStrike" dirty="0">
                          <a:solidFill>
                            <a:srgbClr val="000000"/>
                          </a:solidFill>
                          <a:effectLst/>
                          <a:latin typeface="Times New Roman" panose="02020603050405020304" pitchFamily="18" charset="0"/>
                          <a:cs typeface="Times New Roman" panose="02020603050405020304" pitchFamily="18" charset="0"/>
                        </a:rPr>
                        <a:t> PII un </a:t>
                      </a:r>
                      <a:r>
                        <a:rPr lang="es-ES" sz="1600" b="0" i="0" u="none" strike="noStrike" dirty="0" err="1">
                          <a:solidFill>
                            <a:srgbClr val="000000"/>
                          </a:solidFill>
                          <a:effectLst/>
                          <a:latin typeface="Times New Roman" panose="02020603050405020304" pitchFamily="18" charset="0"/>
                          <a:cs typeface="Times New Roman" panose="02020603050405020304" pitchFamily="18" charset="0"/>
                        </a:rPr>
                        <a:t>skolas</a:t>
                      </a:r>
                      <a:r>
                        <a:rPr lang="es-ES"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s-ES" sz="1600" b="0" i="0" u="none" strike="noStrike" dirty="0" err="1">
                          <a:solidFill>
                            <a:srgbClr val="000000"/>
                          </a:solidFill>
                          <a:effectLst/>
                          <a:latin typeface="Times New Roman" panose="02020603050405020304" pitchFamily="18" charset="0"/>
                          <a:cs typeface="Times New Roman" panose="02020603050405020304" pitchFamily="18" charset="0"/>
                        </a:rPr>
                        <a:t>virtuve</a:t>
                      </a:r>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r>
                        <a:rPr lang="es-ES" sz="1600" b="1" i="0" u="none" strike="noStrike" dirty="0">
                          <a:solidFill>
                            <a:srgbClr val="000000"/>
                          </a:solidFill>
                          <a:effectLst/>
                          <a:latin typeface="Times New Roman" panose="02020603050405020304" pitchFamily="18" charset="0"/>
                          <a:cs typeface="Times New Roman" panose="02020603050405020304" pitchFamily="18" charset="0"/>
                        </a:rPr>
                        <a:t> </a:t>
                      </a:r>
                      <a:r>
                        <a:rPr lang="es-ES" sz="1600" b="1" i="0" u="none" strike="noStrike" dirty="0" err="1">
                          <a:solidFill>
                            <a:srgbClr val="000000"/>
                          </a:solidFill>
                          <a:effectLst/>
                          <a:latin typeface="Times New Roman" panose="02020603050405020304" pitchFamily="18" charset="0"/>
                          <a:cs typeface="Times New Roman" panose="02020603050405020304" pitchFamily="18" charset="0"/>
                        </a:rPr>
                        <a:t>Izglītojamo</a:t>
                      </a:r>
                      <a:r>
                        <a:rPr lang="es-ES" sz="1600" b="1" i="0" u="none" strike="noStrike" dirty="0">
                          <a:solidFill>
                            <a:srgbClr val="000000"/>
                          </a:solidFill>
                          <a:effectLst/>
                          <a:latin typeface="Times New Roman" panose="02020603050405020304" pitchFamily="18" charset="0"/>
                          <a:cs typeface="Times New Roman" panose="02020603050405020304" pitchFamily="18" charset="0"/>
                        </a:rPr>
                        <a:t> </a:t>
                      </a:r>
                      <a:r>
                        <a:rPr lang="es-ES" sz="1600" b="1" i="0" u="none" strike="noStrike" dirty="0" err="1">
                          <a:solidFill>
                            <a:srgbClr val="000000"/>
                          </a:solidFill>
                          <a:effectLst/>
                          <a:latin typeface="Times New Roman" panose="02020603050405020304" pitchFamily="18" charset="0"/>
                          <a:cs typeface="Times New Roman" panose="02020603050405020304" pitchFamily="18" charset="0"/>
                        </a:rPr>
                        <a:t>skaits</a:t>
                      </a:r>
                      <a:r>
                        <a:rPr lang="es-ES" sz="1600" b="1" i="0" u="none" strike="noStrike" dirty="0">
                          <a:solidFill>
                            <a:srgbClr val="000000"/>
                          </a:solidFill>
                          <a:effectLst/>
                          <a:latin typeface="Times New Roman" panose="02020603050405020304" pitchFamily="18" charset="0"/>
                          <a:cs typeface="Times New Roman" panose="02020603050405020304" pitchFamily="18" charset="0"/>
                        </a:rPr>
                        <a:t> – </a:t>
                      </a:r>
                      <a:r>
                        <a:rPr lang="lv-LV" sz="1600" b="1" i="0" u="none" strike="noStrike" dirty="0">
                          <a:solidFill>
                            <a:srgbClr val="000000"/>
                          </a:solidFill>
                          <a:effectLst/>
                          <a:latin typeface="Times New Roman" panose="02020603050405020304" pitchFamily="18" charset="0"/>
                          <a:cs typeface="Times New Roman" panose="02020603050405020304" pitchFamily="18" charset="0"/>
                        </a:rPr>
                        <a:t>33</a:t>
                      </a:r>
                    </a:p>
                    <a:p>
                      <a:pPr algn="l" fontAlgn="b"/>
                      <a:endParaRPr lang="es-E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pt-BR" sz="1600" b="0" i="0" u="none" strike="noStrike" dirty="0">
                          <a:solidFill>
                            <a:srgbClr val="000000"/>
                          </a:solidFill>
                          <a:effectLst/>
                          <a:latin typeface="Times New Roman" panose="02020603050405020304" pitchFamily="18" charset="0"/>
                          <a:cs typeface="Times New Roman" panose="02020603050405020304" pitchFamily="18" charset="0"/>
                        </a:rPr>
                        <a:t>Skolas iela 1, Gaigalava, Gaigalavas pag., Rēzeknes nov.</a:t>
                      </a:r>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endParaRPr lang="pt-B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07403655"/>
                  </a:ext>
                </a:extLst>
              </a:tr>
              <a:tr h="575398">
                <a:tc vMerge="1">
                  <a:txBody>
                    <a:bodyPr/>
                    <a:lstStyle/>
                    <a:p>
                      <a:pPr algn="ctr"/>
                      <a:endParaRPr lang="lv-LV" dirty="0">
                        <a:latin typeface="Times New Roman" panose="02020603050405020304" pitchFamily="18" charset="0"/>
                        <a:cs typeface="Times New Roman" panose="02020603050405020304" pitchFamily="18" charset="0"/>
                      </a:endParaRPr>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Gaigalavas pagasta administratīvā ēka</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Rēzeknes iela 2, Gaigalava, Gaigalavas pag., Rēzeknes nov.</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16</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75473876"/>
                  </a:ext>
                </a:extLst>
              </a:tr>
              <a:tr h="575398">
                <a:tc vMerge="1">
                  <a:txBody>
                    <a:bodyPr/>
                    <a:lstStyle/>
                    <a:p>
                      <a:endParaRPr lang="lv-LV"/>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SAC "Strūžānu skola«</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Strūžānu skola, Strūžāni, Gaigalavas pag., Rēzeknes nov.</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62706624"/>
                  </a:ext>
                </a:extLst>
              </a:tr>
            </a:tbl>
          </a:graphicData>
        </a:graphic>
      </p:graphicFrame>
    </p:spTree>
    <p:extLst>
      <p:ext uri="{BB962C8B-B14F-4D97-AF65-F5344CB8AC3E}">
        <p14:creationId xmlns:p14="http://schemas.microsoft.com/office/powerpoint/2010/main" val="298230773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EB50-D2BF-D89E-5DD7-B47F46D693E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2921CED-A38D-81A1-95BD-010D1ADAC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000" y="306881"/>
            <a:ext cx="12192000" cy="6246784"/>
          </a:xfrm>
          <a:prstGeom prst="rect">
            <a:avLst/>
          </a:prstGeom>
        </p:spPr>
      </p:pic>
      <p:sp>
        <p:nvSpPr>
          <p:cNvPr id="2" name="Satura vietturis 2">
            <a:extLst>
              <a:ext uri="{FF2B5EF4-FFF2-40B4-BE49-F238E27FC236}">
                <a16:creationId xmlns:a16="http://schemas.microsoft.com/office/drawing/2014/main" id="{72E5867A-9F16-164C-0781-3429455D2D1E}"/>
              </a:ext>
            </a:extLst>
          </p:cNvPr>
          <p:cNvSpPr txBox="1">
            <a:spLocks/>
          </p:cNvSpPr>
          <p:nvPr/>
        </p:nvSpPr>
        <p:spPr>
          <a:xfrm>
            <a:off x="381000" y="1605204"/>
            <a:ext cx="8753476" cy="49484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400" dirty="0">
                <a:latin typeface="Times New Roman" panose="02020603050405020304" pitchFamily="18" charset="0"/>
                <a:cs typeface="Times New Roman" panose="02020603050405020304" pitchFamily="18" charset="0"/>
              </a:rPr>
              <a:t>Pašvaldības un tai piekritīgās zemes:</a:t>
            </a:r>
          </a:p>
          <a:p>
            <a:pPr marL="0" indent="0">
              <a:buFont typeface="Arial" panose="020B0604020202020204" pitchFamily="34" charset="0"/>
              <a:buNone/>
            </a:pPr>
            <a:endParaRPr lang="lv-LV" sz="3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Lauksaimniecībā izmantojamā zeme (LIZ) - 3409,45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Meža zeme - 928,49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Krūmāji - 381,49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Purvi - 325,07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Ūdens objektu zeme - 1262,59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Zem ēkām - 155,09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Zem ceļiem - 395,10 ha;</a:t>
            </a:r>
          </a:p>
          <a:p>
            <a:pPr>
              <a:buFont typeface="Wingdings" panose="05000000000000000000" pitchFamily="2" charset="2"/>
              <a:buChar char="Ø"/>
            </a:pPr>
            <a:r>
              <a:rPr lang="lv-LV" sz="2400" dirty="0">
                <a:latin typeface="Times New Roman" panose="02020603050405020304" pitchFamily="18" charset="0"/>
                <a:cs typeface="Times New Roman" panose="02020603050405020304" pitchFamily="18" charset="0"/>
              </a:rPr>
              <a:t>Citas zemes - 498,34 ha.</a:t>
            </a:r>
          </a:p>
          <a:p>
            <a:pPr>
              <a:buFont typeface="Wingdings" panose="05000000000000000000" pitchFamily="2" charset="2"/>
              <a:buChar char="q"/>
            </a:pPr>
            <a:endParaRPr lang="lv-LV" sz="2400" dirty="0">
              <a:latin typeface="Times New Roman" panose="02020603050405020304" pitchFamily="18" charset="0"/>
              <a:cs typeface="Times New Roman" panose="02020603050405020304" pitchFamily="18" charset="0"/>
            </a:endParaRPr>
          </a:p>
          <a:p>
            <a:endParaRPr lang="lv-LV" dirty="0"/>
          </a:p>
        </p:txBody>
      </p:sp>
      <p:sp>
        <p:nvSpPr>
          <p:cNvPr id="4" name="Virsraksts 1">
            <a:extLst>
              <a:ext uri="{FF2B5EF4-FFF2-40B4-BE49-F238E27FC236}">
                <a16:creationId xmlns:a16="http://schemas.microsoft.com/office/drawing/2014/main" id="{48C0DC92-8E42-9BA4-D734-CCB9DD7A36CC}"/>
              </a:ext>
            </a:extLst>
          </p:cNvPr>
          <p:cNvSpPr txBox="1">
            <a:spLocks/>
          </p:cNvSpPr>
          <p:nvPr/>
        </p:nvSpPr>
        <p:spPr>
          <a:xfrm>
            <a:off x="-114000" y="463754"/>
            <a:ext cx="5400001" cy="9820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 apvienības pārvaldes</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nekustāmo īpašumu resursi </a:t>
            </a:r>
          </a:p>
        </p:txBody>
      </p:sp>
      <p:sp>
        <p:nvSpPr>
          <p:cNvPr id="5" name="Прямоугольник 7">
            <a:extLst>
              <a:ext uri="{FF2B5EF4-FFF2-40B4-BE49-F238E27FC236}">
                <a16:creationId xmlns:a16="http://schemas.microsoft.com/office/drawing/2014/main" id="{DF822E8F-F42A-495F-5F4B-AD38FFA15DB7}"/>
              </a:ext>
            </a:extLst>
          </p:cNvPr>
          <p:cNvSpPr/>
          <p:nvPr/>
        </p:nvSpPr>
        <p:spPr>
          <a:xfrm>
            <a:off x="9729222" y="1445785"/>
            <a:ext cx="2370572" cy="1031051"/>
          </a:xfrm>
          <a:prstGeom prst="rect">
            <a:avLst/>
          </a:prstGeom>
        </p:spPr>
        <p:txBody>
          <a:bodyPr wrap="square">
            <a:spAutoFit/>
          </a:bodyPr>
          <a:lstStyle/>
          <a:p>
            <a:pPr>
              <a:spcBef>
                <a:spcPts val="0"/>
              </a:spcBef>
            </a:pPr>
            <a:r>
              <a:rPr lang="lv-LV" b="1" dirty="0">
                <a:solidFill>
                  <a:schemeClr val="bg1"/>
                </a:solidFill>
                <a:latin typeface="Times New Roman" panose="02020603050405020304" pitchFamily="18" charset="0"/>
                <a:cs typeface="Times New Roman" panose="02020603050405020304" pitchFamily="18" charset="0"/>
              </a:rPr>
              <a:t>Kopējā platība</a:t>
            </a:r>
          </a:p>
          <a:p>
            <a:pPr>
              <a:spcBef>
                <a:spcPts val="0"/>
              </a:spcBef>
            </a:pPr>
            <a:r>
              <a:rPr lang="lv-LV" sz="4300" dirty="0">
                <a:solidFill>
                  <a:schemeClr val="bg1"/>
                </a:solidFill>
                <a:latin typeface="Times New Roman" panose="02020603050405020304" pitchFamily="18" charset="0"/>
                <a:cs typeface="Times New Roman" panose="02020603050405020304" pitchFamily="18" charset="0"/>
              </a:rPr>
              <a:t>7355,62</a:t>
            </a:r>
          </a:p>
        </p:txBody>
      </p:sp>
    </p:spTree>
    <p:extLst>
      <p:ext uri="{BB962C8B-B14F-4D97-AF65-F5344CB8AC3E}">
        <p14:creationId xmlns:p14="http://schemas.microsoft.com/office/powerpoint/2010/main" val="103034148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828F3-B238-CF22-77AA-3CC24E432C2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BCD6507-8103-6BD7-E94B-541837F48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graphicFrame>
        <p:nvGraphicFramePr>
          <p:cNvPr id="5" name="Satura vietturis 3">
            <a:extLst>
              <a:ext uri="{FF2B5EF4-FFF2-40B4-BE49-F238E27FC236}">
                <a16:creationId xmlns:a16="http://schemas.microsoft.com/office/drawing/2014/main" id="{8C296567-88D8-083B-8227-32446E26BA5F}"/>
              </a:ext>
            </a:extLst>
          </p:cNvPr>
          <p:cNvGraphicFramePr>
            <a:graphicFrameLocks/>
          </p:cNvGraphicFramePr>
          <p:nvPr>
            <p:extLst>
              <p:ext uri="{D42A27DB-BD31-4B8C-83A1-F6EECF244321}">
                <p14:modId xmlns:p14="http://schemas.microsoft.com/office/powerpoint/2010/main" val="3688060583"/>
              </p:ext>
            </p:extLst>
          </p:nvPr>
        </p:nvGraphicFramePr>
        <p:xfrm>
          <a:off x="201000" y="1279923"/>
          <a:ext cx="10125001" cy="5312422"/>
        </p:xfrm>
        <a:graphic>
          <a:graphicData uri="http://schemas.openxmlformats.org/drawingml/2006/table">
            <a:tbl>
              <a:tblPr firstRow="1" bandRow="1">
                <a:tableStyleId>{5C22544A-7EE6-4342-B048-85BDC9FD1C3A}</a:tableStyleId>
              </a:tblPr>
              <a:tblGrid>
                <a:gridCol w="1735715">
                  <a:extLst>
                    <a:ext uri="{9D8B030D-6E8A-4147-A177-3AD203B41FA5}">
                      <a16:colId xmlns:a16="http://schemas.microsoft.com/office/drawing/2014/main" val="2612482228"/>
                    </a:ext>
                  </a:extLst>
                </a:gridCol>
                <a:gridCol w="1006835">
                  <a:extLst>
                    <a:ext uri="{9D8B030D-6E8A-4147-A177-3AD203B41FA5}">
                      <a16:colId xmlns:a16="http://schemas.microsoft.com/office/drawing/2014/main" val="1757009203"/>
                    </a:ext>
                  </a:extLst>
                </a:gridCol>
                <a:gridCol w="1017675">
                  <a:extLst>
                    <a:ext uri="{9D8B030D-6E8A-4147-A177-3AD203B41FA5}">
                      <a16:colId xmlns:a16="http://schemas.microsoft.com/office/drawing/2014/main" val="25335440"/>
                    </a:ext>
                  </a:extLst>
                </a:gridCol>
                <a:gridCol w="1017675">
                  <a:extLst>
                    <a:ext uri="{9D8B030D-6E8A-4147-A177-3AD203B41FA5}">
                      <a16:colId xmlns:a16="http://schemas.microsoft.com/office/drawing/2014/main" val="624015432"/>
                    </a:ext>
                  </a:extLst>
                </a:gridCol>
                <a:gridCol w="1000428">
                  <a:extLst>
                    <a:ext uri="{9D8B030D-6E8A-4147-A177-3AD203B41FA5}">
                      <a16:colId xmlns:a16="http://schemas.microsoft.com/office/drawing/2014/main" val="2011290579"/>
                    </a:ext>
                  </a:extLst>
                </a:gridCol>
                <a:gridCol w="1060795">
                  <a:extLst>
                    <a:ext uri="{9D8B030D-6E8A-4147-A177-3AD203B41FA5}">
                      <a16:colId xmlns:a16="http://schemas.microsoft.com/office/drawing/2014/main" val="1495726527"/>
                    </a:ext>
                  </a:extLst>
                </a:gridCol>
                <a:gridCol w="1129791">
                  <a:extLst>
                    <a:ext uri="{9D8B030D-6E8A-4147-A177-3AD203B41FA5}">
                      <a16:colId xmlns:a16="http://schemas.microsoft.com/office/drawing/2014/main" val="3283845011"/>
                    </a:ext>
                  </a:extLst>
                </a:gridCol>
                <a:gridCol w="1069421">
                  <a:extLst>
                    <a:ext uri="{9D8B030D-6E8A-4147-A177-3AD203B41FA5}">
                      <a16:colId xmlns:a16="http://schemas.microsoft.com/office/drawing/2014/main" val="3516348200"/>
                    </a:ext>
                  </a:extLst>
                </a:gridCol>
                <a:gridCol w="1086666">
                  <a:extLst>
                    <a:ext uri="{9D8B030D-6E8A-4147-A177-3AD203B41FA5}">
                      <a16:colId xmlns:a16="http://schemas.microsoft.com/office/drawing/2014/main" val="1360552378"/>
                    </a:ext>
                  </a:extLst>
                </a:gridCol>
              </a:tblGrid>
              <a:tr h="567624">
                <a:tc>
                  <a:txBody>
                    <a:bodyPr/>
                    <a:lstStyle/>
                    <a:p>
                      <a:pPr algn="l" fontAlgn="b"/>
                      <a:r>
                        <a:rPr lang="lv-LV" sz="15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Dricāni</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Stružāni</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Rikava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Sakstagals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a:solidFill>
                            <a:srgbClr val="000000"/>
                          </a:solidFill>
                          <a:effectLst/>
                          <a:latin typeface="Times New Roman" panose="02020603050405020304" pitchFamily="18" charset="0"/>
                          <a:cs typeface="Times New Roman" panose="02020603050405020304" pitchFamily="18" charset="0"/>
                        </a:rPr>
                        <a:t>Kantinieki</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a:solidFill>
                            <a:srgbClr val="000000"/>
                          </a:solidFill>
                          <a:effectLst/>
                          <a:latin typeface="Times New Roman" panose="02020603050405020304" pitchFamily="18" charset="0"/>
                          <a:cs typeface="Times New Roman" panose="02020603050405020304" pitchFamily="18" charset="0"/>
                        </a:rPr>
                        <a:t>Ozolmuiža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Nagļi </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Gaigalava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81912875"/>
                  </a:ext>
                </a:extLst>
              </a:tr>
              <a:tr h="567624">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Dzīvokļu skaits kopā</a:t>
                      </a:r>
                    </a:p>
                    <a:p>
                      <a:pPr algn="ctr"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24</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261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9</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98006299"/>
                  </a:ext>
                </a:extLst>
              </a:tr>
              <a:tr h="567624">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Izīrēts</a:t>
                      </a:r>
                    </a:p>
                    <a:p>
                      <a:pPr algn="ctr"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25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202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4</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888484278"/>
                  </a:ext>
                </a:extLst>
              </a:tr>
              <a:tr h="635649">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Brīvs </a:t>
                      </a:r>
                    </a:p>
                    <a:p>
                      <a:pPr algn="ctr"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59</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65787356"/>
                  </a:ext>
                </a:extLst>
              </a:tr>
              <a:tr h="567624">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brīvie dzīvokli, kurus plānots remontēt</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068252713"/>
                  </a:ext>
                </a:extLst>
              </a:tr>
              <a:tr h="567624">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brīvie dzīvokli, kurus plānots atsavināt</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34581710"/>
                  </a:ext>
                </a:extLst>
              </a:tr>
              <a:tr h="567624">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izīrētie dzīvokli, kurus atsavina</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800617996"/>
                  </a:ext>
                </a:extLst>
              </a:tr>
              <a:tr h="703405">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brīvie dzīvokli sociālajām vajadzībām</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82198137"/>
                  </a:ext>
                </a:extLst>
              </a:tr>
              <a:tr h="567624">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izīrētie dzīvokli soc. vajadzībām</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 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Calibri" panose="020F0502020204030204" pitchFamily="34" charset="0"/>
                        </a:rPr>
                        <a:t>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903595997"/>
                  </a:ext>
                </a:extLst>
              </a:tr>
            </a:tbl>
          </a:graphicData>
        </a:graphic>
      </p:graphicFrame>
      <p:sp>
        <p:nvSpPr>
          <p:cNvPr id="6" name="Virsraksts 1">
            <a:extLst>
              <a:ext uri="{FF2B5EF4-FFF2-40B4-BE49-F238E27FC236}">
                <a16:creationId xmlns:a16="http://schemas.microsoft.com/office/drawing/2014/main" id="{07B4E0AF-CCFA-DDDE-4E4E-5858B9CA5018}"/>
              </a:ext>
            </a:extLst>
          </p:cNvPr>
          <p:cNvSpPr txBox="1">
            <a:spLocks/>
          </p:cNvSpPr>
          <p:nvPr/>
        </p:nvSpPr>
        <p:spPr>
          <a:xfrm>
            <a:off x="-789000" y="345561"/>
            <a:ext cx="7607862" cy="81899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 apvienības dzīvojamais fonds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(Kopā – 309 dzīvokļi)</a:t>
            </a:r>
          </a:p>
        </p:txBody>
      </p:sp>
    </p:spTree>
    <p:extLst>
      <p:ext uri="{BB962C8B-B14F-4D97-AF65-F5344CB8AC3E}">
        <p14:creationId xmlns:p14="http://schemas.microsoft.com/office/powerpoint/2010/main" val="100150849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930C-9F19-A1AB-5C30-3E87634DF71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39E7272-6326-E9F3-FACB-68484B414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graphicFrame>
        <p:nvGraphicFramePr>
          <p:cNvPr id="2" name="Satura vietturis 5">
            <a:extLst>
              <a:ext uri="{FF2B5EF4-FFF2-40B4-BE49-F238E27FC236}">
                <a16:creationId xmlns:a16="http://schemas.microsoft.com/office/drawing/2014/main" id="{88DC64C2-581B-0389-A29C-ED231B4A2164}"/>
              </a:ext>
            </a:extLst>
          </p:cNvPr>
          <p:cNvGraphicFramePr>
            <a:graphicFrameLocks/>
          </p:cNvGraphicFramePr>
          <p:nvPr>
            <p:extLst>
              <p:ext uri="{D42A27DB-BD31-4B8C-83A1-F6EECF244321}">
                <p14:modId xmlns:p14="http://schemas.microsoft.com/office/powerpoint/2010/main" val="1966583125"/>
              </p:ext>
            </p:extLst>
          </p:nvPr>
        </p:nvGraphicFramePr>
        <p:xfrm>
          <a:off x="66000" y="1205864"/>
          <a:ext cx="9906000" cy="5265130"/>
        </p:xfrm>
        <a:graphic>
          <a:graphicData uri="http://schemas.openxmlformats.org/drawingml/2006/chart">
            <c:chart xmlns:c="http://schemas.openxmlformats.org/drawingml/2006/chart" xmlns:r="http://schemas.openxmlformats.org/officeDocument/2006/relationships" r:id="rId3"/>
          </a:graphicData>
        </a:graphic>
      </p:graphicFrame>
      <p:sp>
        <p:nvSpPr>
          <p:cNvPr id="4" name="Virsraksts 1">
            <a:extLst>
              <a:ext uri="{FF2B5EF4-FFF2-40B4-BE49-F238E27FC236}">
                <a16:creationId xmlns:a16="http://schemas.microsoft.com/office/drawing/2014/main" id="{75D495AB-FFAF-4545-0357-41C7791F71E5}"/>
              </a:ext>
            </a:extLst>
          </p:cNvPr>
          <p:cNvSpPr txBox="1">
            <a:spLocks/>
          </p:cNvSpPr>
          <p:nvPr/>
        </p:nvSpPr>
        <p:spPr>
          <a:xfrm>
            <a:off x="-294000" y="447738"/>
            <a:ext cx="6623113" cy="10023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2024.gada</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ieņēmumu plāna izpilde (EUR) 91,48%</a:t>
            </a:r>
          </a:p>
        </p:txBody>
      </p:sp>
    </p:spTree>
    <p:extLst>
      <p:ext uri="{BB962C8B-B14F-4D97-AF65-F5344CB8AC3E}">
        <p14:creationId xmlns:p14="http://schemas.microsoft.com/office/powerpoint/2010/main" val="304484850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5154-45E0-4FD5-76E0-69D32A2AF1F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CEC3EE5-5DD2-14DD-256D-430E993CF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6" y="305608"/>
            <a:ext cx="12192000" cy="6246784"/>
          </a:xfrm>
          <a:prstGeom prst="rect">
            <a:avLst/>
          </a:prstGeom>
        </p:spPr>
      </p:pic>
      <p:sp>
        <p:nvSpPr>
          <p:cNvPr id="4" name="Virsraksts 1">
            <a:extLst>
              <a:ext uri="{FF2B5EF4-FFF2-40B4-BE49-F238E27FC236}">
                <a16:creationId xmlns:a16="http://schemas.microsoft.com/office/drawing/2014/main" id="{2959AF6E-DB64-3CB8-D17F-3C335AEF5A65}"/>
              </a:ext>
            </a:extLst>
          </p:cNvPr>
          <p:cNvSpPr txBox="1">
            <a:spLocks/>
          </p:cNvSpPr>
          <p:nvPr/>
        </p:nvSpPr>
        <p:spPr>
          <a:xfrm>
            <a:off x="-294000" y="447738"/>
            <a:ext cx="6623113" cy="10023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2024.gada izdevumu plāna</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izpilde (EUR) 71,67%</a:t>
            </a:r>
          </a:p>
        </p:txBody>
      </p:sp>
      <p:graphicFrame>
        <p:nvGraphicFramePr>
          <p:cNvPr id="5" name="Satura vietturis 5">
            <a:extLst>
              <a:ext uri="{FF2B5EF4-FFF2-40B4-BE49-F238E27FC236}">
                <a16:creationId xmlns:a16="http://schemas.microsoft.com/office/drawing/2014/main" id="{A445DD2C-510F-34CD-7F2D-258C5E75FD2D}"/>
              </a:ext>
            </a:extLst>
          </p:cNvPr>
          <p:cNvGraphicFramePr>
            <a:graphicFrameLocks/>
          </p:cNvGraphicFramePr>
          <p:nvPr>
            <p:extLst>
              <p:ext uri="{D42A27DB-BD31-4B8C-83A1-F6EECF244321}">
                <p14:modId xmlns:p14="http://schemas.microsoft.com/office/powerpoint/2010/main" val="1389472187"/>
              </p:ext>
            </p:extLst>
          </p:nvPr>
        </p:nvGraphicFramePr>
        <p:xfrm>
          <a:off x="156000" y="1309161"/>
          <a:ext cx="9855000" cy="51011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1140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4606F-8DE4-49C3-89EA-9BB4A2E5E33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B514FFC-85B1-4EEB-F1B4-0D38E2B18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3" y="305608"/>
            <a:ext cx="12192000" cy="6246784"/>
          </a:xfrm>
          <a:prstGeom prst="rect">
            <a:avLst/>
          </a:prstGeom>
        </p:spPr>
      </p:pic>
      <p:sp>
        <p:nvSpPr>
          <p:cNvPr id="5" name="Satura vietturis 3">
            <a:extLst>
              <a:ext uri="{FF2B5EF4-FFF2-40B4-BE49-F238E27FC236}">
                <a16:creationId xmlns:a16="http://schemas.microsoft.com/office/drawing/2014/main" id="{102087AF-048E-F8F2-F8A4-98414A4F3958}"/>
              </a:ext>
            </a:extLst>
          </p:cNvPr>
          <p:cNvSpPr txBox="1">
            <a:spLocks/>
          </p:cNvSpPr>
          <p:nvPr/>
        </p:nvSpPr>
        <p:spPr>
          <a:xfrm>
            <a:off x="246063" y="1543776"/>
            <a:ext cx="4502637" cy="2965224"/>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lv-LV" sz="2000" b="1" u="sng"/>
              <a:t>01.012024.</a:t>
            </a:r>
          </a:p>
          <a:p>
            <a:pPr algn="ctr"/>
            <a:endParaRPr lang="lv-LV" u="sng"/>
          </a:p>
          <a:p>
            <a:pPr algn="ctr"/>
            <a:r>
              <a:rPr lang="lv-LV" sz="2000" u="sng"/>
              <a:t>185 darbinieki</a:t>
            </a:r>
          </a:p>
          <a:p>
            <a:pPr algn="ctr"/>
            <a:endParaRPr lang="lv-LV" sz="2000" u="sng"/>
          </a:p>
          <a:p>
            <a:pPr algn="ctr"/>
            <a:r>
              <a:rPr lang="lv-LV" sz="2000" u="sng"/>
              <a:t>(155,85 likmes)</a:t>
            </a:r>
            <a:endParaRPr lang="lv-LV" sz="2000" u="sng" dirty="0"/>
          </a:p>
        </p:txBody>
      </p:sp>
      <p:sp>
        <p:nvSpPr>
          <p:cNvPr id="6" name="Satura vietturis 3">
            <a:extLst>
              <a:ext uri="{FF2B5EF4-FFF2-40B4-BE49-F238E27FC236}">
                <a16:creationId xmlns:a16="http://schemas.microsoft.com/office/drawing/2014/main" id="{9890D2F4-A442-6AAF-EB23-BE1703D167C8}"/>
              </a:ext>
            </a:extLst>
          </p:cNvPr>
          <p:cNvSpPr txBox="1">
            <a:spLocks/>
          </p:cNvSpPr>
          <p:nvPr/>
        </p:nvSpPr>
        <p:spPr>
          <a:xfrm>
            <a:off x="5004266" y="3294000"/>
            <a:ext cx="4391550" cy="2787313"/>
          </a:xfrm>
          <a:prstGeom prst="ribb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lt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lt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lt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lt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lt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9pPr>
          </a:lstStyle>
          <a:p>
            <a:pPr algn="ctr"/>
            <a:r>
              <a:rPr lang="lv-LV" sz="2000" b="1" u="sng" dirty="0"/>
              <a:t>01.012025.</a:t>
            </a:r>
          </a:p>
          <a:p>
            <a:pPr algn="ctr"/>
            <a:endParaRPr lang="lv-LV" u="sng" dirty="0"/>
          </a:p>
          <a:p>
            <a:pPr algn="ctr"/>
            <a:r>
              <a:rPr lang="lv-LV" sz="2000" u="sng" dirty="0"/>
              <a:t>180 darbinieki</a:t>
            </a:r>
          </a:p>
          <a:p>
            <a:pPr algn="ctr"/>
            <a:endParaRPr lang="lv-LV" sz="2000" u="sng" dirty="0"/>
          </a:p>
          <a:p>
            <a:pPr algn="ctr"/>
            <a:r>
              <a:rPr lang="lv-LV" sz="2000" u="sng" dirty="0"/>
              <a:t>(150,3 likmes)</a:t>
            </a:r>
          </a:p>
        </p:txBody>
      </p:sp>
      <p:sp>
        <p:nvSpPr>
          <p:cNvPr id="7" name="Virsraksts 1">
            <a:extLst>
              <a:ext uri="{FF2B5EF4-FFF2-40B4-BE49-F238E27FC236}">
                <a16:creationId xmlns:a16="http://schemas.microsoft.com/office/drawing/2014/main" id="{9317403E-F926-BF32-7CBF-F8AC270D3A1B}"/>
              </a:ext>
            </a:extLst>
          </p:cNvPr>
          <p:cNvSpPr txBox="1">
            <a:spLocks/>
          </p:cNvSpPr>
          <p:nvPr/>
        </p:nvSpPr>
        <p:spPr>
          <a:xfrm>
            <a:off x="246063" y="555917"/>
            <a:ext cx="4502637" cy="7375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darbinieku skaits</a:t>
            </a:r>
          </a:p>
        </p:txBody>
      </p:sp>
    </p:spTree>
    <p:extLst>
      <p:ext uri="{BB962C8B-B14F-4D97-AF65-F5344CB8AC3E}">
        <p14:creationId xmlns:p14="http://schemas.microsoft.com/office/powerpoint/2010/main" val="350945442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A4AA-DE08-824C-DA38-8E77393C215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CDFA03E-F714-F27A-B0F4-91C902F3D3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graphicFrame>
        <p:nvGraphicFramePr>
          <p:cNvPr id="5" name="Satura vietturis 5">
            <a:extLst>
              <a:ext uri="{FF2B5EF4-FFF2-40B4-BE49-F238E27FC236}">
                <a16:creationId xmlns:a16="http://schemas.microsoft.com/office/drawing/2014/main" id="{B027EACE-724D-B8A6-877A-C393C38E0810}"/>
              </a:ext>
            </a:extLst>
          </p:cNvPr>
          <p:cNvGraphicFramePr>
            <a:graphicFrameLocks/>
          </p:cNvGraphicFramePr>
          <p:nvPr>
            <p:extLst>
              <p:ext uri="{D42A27DB-BD31-4B8C-83A1-F6EECF244321}">
                <p14:modId xmlns:p14="http://schemas.microsoft.com/office/powerpoint/2010/main" val="2227858947"/>
              </p:ext>
            </p:extLst>
          </p:nvPr>
        </p:nvGraphicFramePr>
        <p:xfrm>
          <a:off x="111000" y="1483475"/>
          <a:ext cx="9902032" cy="5158814"/>
        </p:xfrm>
        <a:graphic>
          <a:graphicData uri="http://schemas.openxmlformats.org/drawingml/2006/chart">
            <c:chart xmlns:c="http://schemas.openxmlformats.org/drawingml/2006/chart" xmlns:r="http://schemas.openxmlformats.org/officeDocument/2006/relationships" r:id="rId3"/>
          </a:graphicData>
        </a:graphic>
      </p:graphicFrame>
      <p:sp>
        <p:nvSpPr>
          <p:cNvPr id="6" name="Virsraksts 1">
            <a:extLst>
              <a:ext uri="{FF2B5EF4-FFF2-40B4-BE49-F238E27FC236}">
                <a16:creationId xmlns:a16="http://schemas.microsoft.com/office/drawing/2014/main" id="{27DC97AE-9429-53C7-9C46-F1110E7EC43E}"/>
              </a:ext>
            </a:extLst>
          </p:cNvPr>
          <p:cNvSpPr txBox="1">
            <a:spLocks/>
          </p:cNvSpPr>
          <p:nvPr/>
        </p:nvSpPr>
        <p:spPr>
          <a:xfrm>
            <a:off x="111000" y="486285"/>
            <a:ext cx="6231000" cy="79732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2025. gada plānotie budžeta ieņēmumi</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Kopā 3 944 852 EUR</a:t>
            </a:r>
          </a:p>
        </p:txBody>
      </p:sp>
    </p:spTree>
    <p:extLst>
      <p:ext uri="{BB962C8B-B14F-4D97-AF65-F5344CB8AC3E}">
        <p14:creationId xmlns:p14="http://schemas.microsoft.com/office/powerpoint/2010/main" val="202544736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A85E0-FD6C-4614-2B3B-2B659246B30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3EA4661-9A90-E2A3-4103-0A1EBA962B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6" name="Virsraksts 1">
            <a:extLst>
              <a:ext uri="{FF2B5EF4-FFF2-40B4-BE49-F238E27FC236}">
                <a16:creationId xmlns:a16="http://schemas.microsoft.com/office/drawing/2014/main" id="{8750946B-ADA0-046D-939F-8643659B9D50}"/>
              </a:ext>
            </a:extLst>
          </p:cNvPr>
          <p:cNvSpPr txBox="1">
            <a:spLocks/>
          </p:cNvSpPr>
          <p:nvPr/>
        </p:nvSpPr>
        <p:spPr>
          <a:xfrm>
            <a:off x="0" y="414755"/>
            <a:ext cx="7650000" cy="740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2024. gada faktiskie ieņēmumi (3 724 833 EUR) </a:t>
            </a:r>
          </a:p>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un 2025. gada plānotie ieņēmumi (3 944 852 EUR)</a:t>
            </a:r>
          </a:p>
        </p:txBody>
      </p:sp>
      <p:graphicFrame>
        <p:nvGraphicFramePr>
          <p:cNvPr id="2" name="Satura vietturis 5">
            <a:extLst>
              <a:ext uri="{FF2B5EF4-FFF2-40B4-BE49-F238E27FC236}">
                <a16:creationId xmlns:a16="http://schemas.microsoft.com/office/drawing/2014/main" id="{94E8FF54-6135-BE99-BFCF-2B2036877D58}"/>
              </a:ext>
            </a:extLst>
          </p:cNvPr>
          <p:cNvGraphicFramePr>
            <a:graphicFrameLocks/>
          </p:cNvGraphicFramePr>
          <p:nvPr>
            <p:extLst>
              <p:ext uri="{D42A27DB-BD31-4B8C-83A1-F6EECF244321}">
                <p14:modId xmlns:p14="http://schemas.microsoft.com/office/powerpoint/2010/main" val="4029493731"/>
              </p:ext>
            </p:extLst>
          </p:nvPr>
        </p:nvGraphicFramePr>
        <p:xfrm>
          <a:off x="-294000" y="1264813"/>
          <a:ext cx="9809999" cy="54584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295548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37655-E395-FDE4-74C9-97693CBCC88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91450ED-EB22-B186-E663-0E29545FE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6" name="Virsraksts 1">
            <a:extLst>
              <a:ext uri="{FF2B5EF4-FFF2-40B4-BE49-F238E27FC236}">
                <a16:creationId xmlns:a16="http://schemas.microsoft.com/office/drawing/2014/main" id="{3E9F2A7F-722C-4B6F-B457-84FEA16B41F3}"/>
              </a:ext>
            </a:extLst>
          </p:cNvPr>
          <p:cNvSpPr txBox="1">
            <a:spLocks/>
          </p:cNvSpPr>
          <p:nvPr/>
        </p:nvSpPr>
        <p:spPr>
          <a:xfrm>
            <a:off x="0" y="414755"/>
            <a:ext cx="7650000" cy="7409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2025. gada plānotie budžeta izdevumi atbilstoši funkcionālajām kategorijām (4 847 936 EUR)</a:t>
            </a:r>
          </a:p>
        </p:txBody>
      </p:sp>
      <p:graphicFrame>
        <p:nvGraphicFramePr>
          <p:cNvPr id="4" name="Satura vietturis 5">
            <a:extLst>
              <a:ext uri="{FF2B5EF4-FFF2-40B4-BE49-F238E27FC236}">
                <a16:creationId xmlns:a16="http://schemas.microsoft.com/office/drawing/2014/main" id="{A92774E4-4B22-411B-6C22-14074F0B0C17}"/>
              </a:ext>
            </a:extLst>
          </p:cNvPr>
          <p:cNvGraphicFramePr>
            <a:graphicFrameLocks/>
          </p:cNvGraphicFramePr>
          <p:nvPr>
            <p:extLst>
              <p:ext uri="{D42A27DB-BD31-4B8C-83A1-F6EECF244321}">
                <p14:modId xmlns:p14="http://schemas.microsoft.com/office/powerpoint/2010/main" val="167948793"/>
              </p:ext>
            </p:extLst>
          </p:nvPr>
        </p:nvGraphicFramePr>
        <p:xfrm>
          <a:off x="-564000" y="1494001"/>
          <a:ext cx="10395000" cy="5265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48121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C0CA-7867-34A8-8D20-A496DC357A0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EA4C8C-8465-99EC-4499-3B0965DB20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6" name="Virsraksts 1">
            <a:extLst>
              <a:ext uri="{FF2B5EF4-FFF2-40B4-BE49-F238E27FC236}">
                <a16:creationId xmlns:a16="http://schemas.microsoft.com/office/drawing/2014/main" id="{E06FC35A-3776-13D5-33C7-E5D0DFE1DBF2}"/>
              </a:ext>
            </a:extLst>
          </p:cNvPr>
          <p:cNvSpPr txBox="1">
            <a:spLocks/>
          </p:cNvSpPr>
          <p:nvPr/>
        </p:nvSpPr>
        <p:spPr>
          <a:xfrm>
            <a:off x="246000" y="414755"/>
            <a:ext cx="7785000" cy="10792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2024.gada faktiskie izdevumi (3 460 468 EUR) un 2025.gada plānotie izdevumi (4 847 936 EUR) atbilstoši funkcionālajām kategorijām</a:t>
            </a:r>
          </a:p>
        </p:txBody>
      </p:sp>
      <p:graphicFrame>
        <p:nvGraphicFramePr>
          <p:cNvPr id="2" name="Satura vietturis 5">
            <a:extLst>
              <a:ext uri="{FF2B5EF4-FFF2-40B4-BE49-F238E27FC236}">
                <a16:creationId xmlns:a16="http://schemas.microsoft.com/office/drawing/2014/main" id="{86DA574B-6AB0-D745-FA08-71A2FD028F0B}"/>
              </a:ext>
            </a:extLst>
          </p:cNvPr>
          <p:cNvGraphicFramePr>
            <a:graphicFrameLocks/>
          </p:cNvGraphicFramePr>
          <p:nvPr>
            <p:extLst>
              <p:ext uri="{D42A27DB-BD31-4B8C-83A1-F6EECF244321}">
                <p14:modId xmlns:p14="http://schemas.microsoft.com/office/powerpoint/2010/main" val="3211418830"/>
              </p:ext>
            </p:extLst>
          </p:nvPr>
        </p:nvGraphicFramePr>
        <p:xfrm>
          <a:off x="-248999" y="1493999"/>
          <a:ext cx="10125000" cy="51418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6577695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7256"/>
            <a:ext cx="12192001" cy="6390000"/>
          </a:xfrm>
          <a:prstGeom prst="rect">
            <a:avLst/>
          </a:prstGeom>
        </p:spPr>
      </p:pic>
      <p:sp>
        <p:nvSpPr>
          <p:cNvPr id="2" name="Заголовок 1"/>
          <p:cNvSpPr txBox="1">
            <a:spLocks/>
          </p:cNvSpPr>
          <p:nvPr/>
        </p:nvSpPr>
        <p:spPr>
          <a:xfrm>
            <a:off x="336000" y="889231"/>
            <a:ext cx="2250000" cy="67500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lv-LV" sz="4500" dirty="0">
                <a:solidFill>
                  <a:schemeClr val="tx2"/>
                </a:solidFill>
                <a:latin typeface="Times New Roman" panose="02020603050405020304" pitchFamily="18" charset="0"/>
                <a:cs typeface="Times New Roman" panose="02020603050405020304" pitchFamily="18" charset="0"/>
              </a:rPr>
              <a:t>Dricānu</a:t>
            </a:r>
            <a:endParaRPr lang="en-US" sz="4500" dirty="0">
              <a:solidFill>
                <a:schemeClr val="tx2"/>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486000" y="4645330"/>
            <a:ext cx="3825000" cy="1323439"/>
          </a:xfrm>
          <a:prstGeom prst="rect">
            <a:avLst/>
          </a:prstGeom>
        </p:spPr>
        <p:txBody>
          <a:bodyPr wrap="square">
            <a:spAutoFit/>
          </a:bodyPr>
          <a:lstStyle/>
          <a:p>
            <a:pPr>
              <a:spcBef>
                <a:spcPts val="0"/>
              </a:spcBef>
            </a:pPr>
            <a:r>
              <a:rPr lang="lv-LV" sz="1600" dirty="0">
                <a:solidFill>
                  <a:schemeClr val="tx1">
                    <a:lumMod val="50000"/>
                    <a:lumOff val="50000"/>
                  </a:schemeClr>
                </a:solidFill>
                <a:latin typeface="Geogrotesque SemiBold" panose="020B0700000000000000" pitchFamily="34" charset="0"/>
              </a:rPr>
              <a:t>1 vadītājs</a:t>
            </a:r>
          </a:p>
          <a:p>
            <a:pPr>
              <a:spcBef>
                <a:spcPts val="0"/>
              </a:spcBef>
            </a:pPr>
            <a:r>
              <a:rPr lang="lv-LV" sz="1600" dirty="0">
                <a:solidFill>
                  <a:schemeClr val="tx1">
                    <a:lumMod val="50000"/>
                    <a:lumOff val="50000"/>
                  </a:schemeClr>
                </a:solidFill>
                <a:latin typeface="Geogrotesque SemiBold" panose="020B0700000000000000" pitchFamily="34" charset="0"/>
              </a:rPr>
              <a:t>2 vietnieki</a:t>
            </a:r>
          </a:p>
          <a:p>
            <a:pPr>
              <a:spcBef>
                <a:spcPts val="0"/>
              </a:spcBef>
            </a:pPr>
            <a:r>
              <a:rPr lang="lv-LV" sz="1600" dirty="0">
                <a:solidFill>
                  <a:schemeClr val="tx1">
                    <a:lumMod val="50000"/>
                    <a:lumOff val="50000"/>
                  </a:schemeClr>
                </a:solidFill>
                <a:latin typeface="Geogrotesque Medium" panose="020B0600000000000000" pitchFamily="34" charset="0"/>
              </a:rPr>
              <a:t>vietnieks saimnieciskajos jautājumos un</a:t>
            </a:r>
          </a:p>
          <a:p>
            <a:pPr>
              <a:spcBef>
                <a:spcPts val="0"/>
              </a:spcBef>
            </a:pPr>
            <a:r>
              <a:rPr lang="lv-LV" sz="1600" dirty="0">
                <a:solidFill>
                  <a:schemeClr val="tx1">
                    <a:lumMod val="50000"/>
                    <a:lumOff val="50000"/>
                  </a:schemeClr>
                </a:solidFill>
                <a:latin typeface="Geogrotesque Medium" panose="020B0600000000000000" pitchFamily="34" charset="0"/>
              </a:rPr>
              <a:t>vietnieks plānošanas un īpašumu</a:t>
            </a:r>
          </a:p>
          <a:p>
            <a:pPr>
              <a:spcBef>
                <a:spcPts val="0"/>
              </a:spcBef>
            </a:pPr>
            <a:r>
              <a:rPr lang="lv-LV" sz="1600" dirty="0">
                <a:solidFill>
                  <a:schemeClr val="tx1">
                    <a:lumMod val="50000"/>
                    <a:lumOff val="50000"/>
                  </a:schemeClr>
                </a:solidFill>
                <a:latin typeface="Geogrotesque Medium" panose="020B0600000000000000" pitchFamily="34" charset="0"/>
              </a:rPr>
              <a:t>apsaimniekošanas jautājumos</a:t>
            </a:r>
            <a:endParaRPr lang="en-US" sz="1600" dirty="0">
              <a:solidFill>
                <a:schemeClr val="tx1">
                  <a:lumMod val="50000"/>
                  <a:lumOff val="50000"/>
                </a:schemeClr>
              </a:solidFill>
              <a:latin typeface="Geogrotesque Medium" panose="020B0600000000000000" pitchFamily="34" charset="0"/>
            </a:endParaRPr>
          </a:p>
        </p:txBody>
      </p:sp>
      <p:sp>
        <p:nvSpPr>
          <p:cNvPr id="4" name="Заголовок 1"/>
          <p:cNvSpPr txBox="1">
            <a:spLocks/>
          </p:cNvSpPr>
          <p:nvPr/>
        </p:nvSpPr>
        <p:spPr>
          <a:xfrm>
            <a:off x="2349750" y="889231"/>
            <a:ext cx="2745000" cy="67500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lv-LV" sz="4500" dirty="0">
                <a:solidFill>
                  <a:schemeClr val="tx2"/>
                </a:solidFill>
                <a:latin typeface="Times New Roman" panose="02020603050405020304" pitchFamily="18" charset="0"/>
                <a:cs typeface="Times New Roman" panose="02020603050405020304" pitchFamily="18" charset="0"/>
              </a:rPr>
              <a:t>apvienības</a:t>
            </a:r>
            <a:endParaRPr lang="en-US" sz="4500" dirty="0">
              <a:solidFill>
                <a:schemeClr val="tx2"/>
              </a:solidFill>
              <a:latin typeface="Times New Roman" panose="02020603050405020304" pitchFamily="18" charset="0"/>
              <a:cs typeface="Times New Roman" panose="02020603050405020304" pitchFamily="18" charset="0"/>
            </a:endParaRPr>
          </a:p>
        </p:txBody>
      </p:sp>
      <p:sp>
        <p:nvSpPr>
          <p:cNvPr id="5" name="Заголовок 1"/>
          <p:cNvSpPr txBox="1">
            <a:spLocks/>
          </p:cNvSpPr>
          <p:nvPr/>
        </p:nvSpPr>
        <p:spPr>
          <a:xfrm>
            <a:off x="1416000" y="1521868"/>
            <a:ext cx="2340000" cy="675000"/>
          </a:xfrm>
          <a:prstGeom prst="rect">
            <a:avLst/>
          </a:prstGeom>
        </p:spPr>
        <p:txBody>
          <a:bodyPr lIns="0" tIns="0" rIns="0" bIns="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lv-LV" sz="4500" dirty="0">
                <a:solidFill>
                  <a:schemeClr val="tx2"/>
                </a:solidFill>
                <a:latin typeface="Times New Roman" panose="02020603050405020304" pitchFamily="18" charset="0"/>
                <a:cs typeface="Times New Roman" panose="02020603050405020304" pitchFamily="18" charset="0"/>
              </a:rPr>
              <a:t>pārvalde</a:t>
            </a:r>
            <a:endParaRPr lang="en-US" sz="4500" dirty="0">
              <a:solidFill>
                <a:schemeClr val="tx2"/>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16000" y="2529000"/>
            <a:ext cx="3960000" cy="3939540"/>
          </a:xfrm>
          <a:prstGeom prst="rect">
            <a:avLst/>
          </a:prstGeom>
        </p:spPr>
        <p:txBody>
          <a:bodyPr wrap="square">
            <a:spAutoFit/>
          </a:bodyPr>
          <a:lstStyle/>
          <a:p>
            <a:r>
              <a:rPr lang="lv-LV" b="1" dirty="0">
                <a:solidFill>
                  <a:schemeClr val="accent3">
                    <a:lumMod val="50000"/>
                  </a:schemeClr>
                </a:solidFill>
                <a:latin typeface="Times New Roman" panose="02020603050405020304" pitchFamily="18" charset="0"/>
                <a:cs typeface="Times New Roman" panose="02020603050405020304" pitchFamily="18" charset="0"/>
              </a:rPr>
              <a:t>8 pagasti – kopējā platība 7355,62 km</a:t>
            </a:r>
            <a:r>
              <a:rPr lang="lv-LV" b="1" baseline="30000" dirty="0">
                <a:solidFill>
                  <a:schemeClr val="accent3">
                    <a:lumMod val="50000"/>
                  </a:schemeClr>
                </a:solidFill>
                <a:latin typeface="Times New Roman" panose="02020603050405020304" pitchFamily="18" charset="0"/>
                <a:cs typeface="Times New Roman" panose="02020603050405020304" pitchFamily="18" charset="0"/>
              </a:rPr>
              <a:t>2</a:t>
            </a:r>
            <a:endParaRPr lang="lv-LV" b="1" dirty="0">
              <a:solidFill>
                <a:schemeClr val="accent3">
                  <a:lumMod val="50000"/>
                </a:schemeClr>
              </a:solidFill>
              <a:latin typeface="Times New Roman" panose="02020603050405020304" pitchFamily="18" charset="0"/>
              <a:cs typeface="Times New Roman" panose="02020603050405020304" pitchFamily="18" charset="0"/>
            </a:endParaRP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Dricāni </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Stružāni </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Rikava </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Gaigalava </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Nagļi </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Ozolmuiža</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Sakstagals</a:t>
            </a:r>
          </a:p>
          <a:p>
            <a:pPr marL="285750" indent="-285750">
              <a:lnSpc>
                <a:spcPct val="150000"/>
              </a:lnSpc>
              <a:spcBef>
                <a:spcPts val="0"/>
              </a:spcBef>
              <a:buFont typeface="Wingdings" panose="05000000000000000000" pitchFamily="2" charset="2"/>
              <a:buChar char="Ø"/>
            </a:pPr>
            <a:r>
              <a:rPr lang="lv-LV" b="1" dirty="0">
                <a:solidFill>
                  <a:schemeClr val="accent3">
                    <a:lumMod val="50000"/>
                  </a:schemeClr>
                </a:solidFill>
                <a:latin typeface="Times New Roman" panose="02020603050405020304" pitchFamily="18" charset="0"/>
                <a:cs typeface="Times New Roman" panose="02020603050405020304" pitchFamily="18" charset="0"/>
              </a:rPr>
              <a:t>Kantinieki</a:t>
            </a:r>
          </a:p>
          <a:p>
            <a:pPr>
              <a:spcBef>
                <a:spcPts val="0"/>
              </a:spcBef>
            </a:pPr>
            <a:endParaRPr lang="en-US" sz="1600" dirty="0">
              <a:solidFill>
                <a:schemeClr val="tx2"/>
              </a:solidFill>
              <a:latin typeface="+mj-lt"/>
            </a:endParaRPr>
          </a:p>
        </p:txBody>
      </p:sp>
      <p:pic>
        <p:nvPicPr>
          <p:cNvPr id="8" name="Рисунок 39">
            <a:extLst>
              <a:ext uri="{FF2B5EF4-FFF2-40B4-BE49-F238E27FC236}">
                <a16:creationId xmlns:a16="http://schemas.microsoft.com/office/drawing/2014/main" id="{8A1A08B3-B4F6-E083-4A58-573F27DAB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6000" y="673150"/>
            <a:ext cx="810000" cy="1282418"/>
          </a:xfrm>
          <a:prstGeom prst="rect">
            <a:avLst/>
          </a:prstGeom>
        </p:spPr>
      </p:pic>
    </p:spTree>
    <p:extLst>
      <p:ext uri="{BB962C8B-B14F-4D97-AF65-F5344CB8AC3E}">
        <p14:creationId xmlns:p14="http://schemas.microsoft.com/office/powerpoint/2010/main" val="114642308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9067B-4A83-68D4-80BB-94A9C6ED3DE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E3A9582-9A40-FF16-72A7-D616D9ECA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FDEB4ECC-5F0A-4CAD-D059-342976128AB9}"/>
              </a:ext>
            </a:extLst>
          </p:cNvPr>
          <p:cNvSpPr txBox="1">
            <a:spLocks/>
          </p:cNvSpPr>
          <p:nvPr/>
        </p:nvSpPr>
        <p:spPr>
          <a:xfrm>
            <a:off x="201000" y="468373"/>
            <a:ext cx="6885000" cy="10023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2025. gada plānotie budžeta izdevumi atbilstoši ekonomiskajām kategorijām (4 847 936 EUR)</a:t>
            </a:r>
          </a:p>
        </p:txBody>
      </p:sp>
      <p:graphicFrame>
        <p:nvGraphicFramePr>
          <p:cNvPr id="5" name="Satura vietturis 5">
            <a:extLst>
              <a:ext uri="{FF2B5EF4-FFF2-40B4-BE49-F238E27FC236}">
                <a16:creationId xmlns:a16="http://schemas.microsoft.com/office/drawing/2014/main" id="{8B7ED4B5-97D0-9EC4-06EF-B2543347ED7D}"/>
              </a:ext>
            </a:extLst>
          </p:cNvPr>
          <p:cNvGraphicFramePr>
            <a:graphicFrameLocks/>
          </p:cNvGraphicFramePr>
          <p:nvPr>
            <p:extLst>
              <p:ext uri="{D42A27DB-BD31-4B8C-83A1-F6EECF244321}">
                <p14:modId xmlns:p14="http://schemas.microsoft.com/office/powerpoint/2010/main" val="756765134"/>
              </p:ext>
            </p:extLst>
          </p:nvPr>
        </p:nvGraphicFramePr>
        <p:xfrm>
          <a:off x="-611189" y="1485901"/>
          <a:ext cx="10712189" cy="5372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287939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29F0-5C5C-022C-330D-CC3BC79E487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3B65432-580F-5A9A-8DC6-B7FC611A66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ACE6B666-BB30-7093-39C3-35D08C37D77B}"/>
              </a:ext>
            </a:extLst>
          </p:cNvPr>
          <p:cNvSpPr txBox="1">
            <a:spLocks/>
          </p:cNvSpPr>
          <p:nvPr/>
        </p:nvSpPr>
        <p:spPr>
          <a:xfrm>
            <a:off x="201000" y="451316"/>
            <a:ext cx="7830000" cy="10023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2024.gada faktiskie izdevumi (3 460 468 EUR) un 2025.gada plānotie izdevumi (4 847 936 EUR) atbilstoši ekonomiskajām kategorijām</a:t>
            </a:r>
          </a:p>
        </p:txBody>
      </p:sp>
      <p:graphicFrame>
        <p:nvGraphicFramePr>
          <p:cNvPr id="2" name="Satura vietturis 5">
            <a:extLst>
              <a:ext uri="{FF2B5EF4-FFF2-40B4-BE49-F238E27FC236}">
                <a16:creationId xmlns:a16="http://schemas.microsoft.com/office/drawing/2014/main" id="{73C59B3C-ED84-C375-89A6-065908AB8031}"/>
              </a:ext>
            </a:extLst>
          </p:cNvPr>
          <p:cNvGraphicFramePr>
            <a:graphicFrameLocks/>
          </p:cNvGraphicFramePr>
          <p:nvPr>
            <p:extLst>
              <p:ext uri="{D42A27DB-BD31-4B8C-83A1-F6EECF244321}">
                <p14:modId xmlns:p14="http://schemas.microsoft.com/office/powerpoint/2010/main" val="1793256788"/>
              </p:ext>
            </p:extLst>
          </p:nvPr>
        </p:nvGraphicFramePr>
        <p:xfrm>
          <a:off x="-113999" y="1314000"/>
          <a:ext cx="10305000" cy="53789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578696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C27CB-B61E-1848-AEEC-82A52AD5C5E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88BEEA7-0862-1A81-AC6D-51A2DAD6B2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763D8CB4-FF8A-F175-2149-03D4F499054E}"/>
              </a:ext>
            </a:extLst>
          </p:cNvPr>
          <p:cNvSpPr txBox="1">
            <a:spLocks/>
          </p:cNvSpPr>
          <p:nvPr/>
        </p:nvSpPr>
        <p:spPr>
          <a:xfrm>
            <a:off x="-12392" y="459000"/>
            <a:ext cx="5715000" cy="10023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2024., 2025. gada finansēšana</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(naudas līdzekļu atlikums, EUR)</a:t>
            </a:r>
          </a:p>
        </p:txBody>
      </p:sp>
      <p:graphicFrame>
        <p:nvGraphicFramePr>
          <p:cNvPr id="5" name="Satura vietturis 5">
            <a:extLst>
              <a:ext uri="{FF2B5EF4-FFF2-40B4-BE49-F238E27FC236}">
                <a16:creationId xmlns:a16="http://schemas.microsoft.com/office/drawing/2014/main" id="{A4ABE013-5B29-91DA-ECED-A831BB8D0EC0}"/>
              </a:ext>
            </a:extLst>
          </p:cNvPr>
          <p:cNvGraphicFramePr>
            <a:graphicFrameLocks/>
          </p:cNvGraphicFramePr>
          <p:nvPr>
            <p:extLst>
              <p:ext uri="{D42A27DB-BD31-4B8C-83A1-F6EECF244321}">
                <p14:modId xmlns:p14="http://schemas.microsoft.com/office/powerpoint/2010/main" val="759395504"/>
              </p:ext>
            </p:extLst>
          </p:nvPr>
        </p:nvGraphicFramePr>
        <p:xfrm>
          <a:off x="-204000" y="1054594"/>
          <a:ext cx="10229038" cy="5341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1752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2DABB-35F0-9C1C-BDF9-4207B9F58D05}"/>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F294F09-8770-B157-6D1D-B114AB7DCD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8368425F-A715-ABEC-8A2F-D6CC77A54D7B}"/>
              </a:ext>
            </a:extLst>
          </p:cNvPr>
          <p:cNvSpPr txBox="1">
            <a:spLocks/>
          </p:cNvSpPr>
          <p:nvPr/>
        </p:nvSpPr>
        <p:spPr>
          <a:xfrm>
            <a:off x="-114000" y="600614"/>
            <a:ext cx="6300000" cy="10023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2025.gada naudas līdzekļu atlikuma</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atšifrējums 1 021 034 EUR </a:t>
            </a:r>
          </a:p>
        </p:txBody>
      </p:sp>
      <p:sp>
        <p:nvSpPr>
          <p:cNvPr id="5" name="TextBox 4">
            <a:extLst>
              <a:ext uri="{FF2B5EF4-FFF2-40B4-BE49-F238E27FC236}">
                <a16:creationId xmlns:a16="http://schemas.microsoft.com/office/drawing/2014/main" id="{5E1E962F-24EC-F71E-6537-AA24CFC02510}"/>
              </a:ext>
            </a:extLst>
          </p:cNvPr>
          <p:cNvSpPr txBox="1"/>
          <p:nvPr/>
        </p:nvSpPr>
        <p:spPr>
          <a:xfrm>
            <a:off x="201000" y="2169000"/>
            <a:ext cx="9810000" cy="3078535"/>
          </a:xfrm>
          <a:prstGeom prst="rect">
            <a:avLst/>
          </a:prstGeom>
          <a:noFill/>
        </p:spPr>
        <p:txBody>
          <a:bodyPr wrap="square">
            <a:spAutoFit/>
          </a:bodyPr>
          <a:lstStyle/>
          <a:p>
            <a:pPr marL="285750" lvl="0" indent="-285750" algn="just">
              <a:lnSpc>
                <a:spcPct val="150000"/>
              </a:lnSpc>
              <a:buFont typeface="Wingdings" panose="05000000000000000000" pitchFamily="2" charset="2"/>
              <a:buChar char="Ø"/>
            </a:pPr>
            <a:r>
              <a:rPr lang="lv-LV" sz="2200" dirty="0">
                <a:effectLst/>
                <a:latin typeface="Times New Roman" panose="02020603050405020304" pitchFamily="18" charset="0"/>
                <a:ea typeface="Calibri" panose="020F0502020204030204" pitchFamily="34" charset="0"/>
              </a:rPr>
              <a:t>atsavināšanas līdzekļi- 204 208 EUR;</a:t>
            </a:r>
            <a:endParaRPr lang="lv-LV" sz="2200" dirty="0">
              <a:effectLst/>
              <a:latin typeface="Times New Roman" panose="02020603050405020304" pitchFamily="18" charset="0"/>
              <a:ea typeface="Times New Roman" panose="02020603050405020304" pitchFamily="18" charset="0"/>
            </a:endParaRPr>
          </a:p>
          <a:p>
            <a:pPr marL="285750" lvl="0" indent="-285750" algn="just">
              <a:lnSpc>
                <a:spcPct val="150000"/>
              </a:lnSpc>
              <a:buFont typeface="Wingdings" panose="05000000000000000000" pitchFamily="2" charset="2"/>
              <a:buChar char="Ø"/>
            </a:pPr>
            <a:r>
              <a:rPr lang="lv-LV" sz="2200" dirty="0">
                <a:effectLst/>
                <a:latin typeface="Times New Roman" panose="02020603050405020304" pitchFamily="18" charset="0"/>
                <a:ea typeface="Calibri" panose="020F0502020204030204" pitchFamily="34" charset="0"/>
              </a:rPr>
              <a:t>māju apsaimniekošanas līdzekļi – 9 074 EUR;</a:t>
            </a:r>
            <a:endParaRPr lang="lv-LV" sz="2200" dirty="0">
              <a:effectLst/>
              <a:latin typeface="Times New Roman" panose="02020603050405020304" pitchFamily="18" charset="0"/>
              <a:ea typeface="Times New Roman" panose="02020603050405020304" pitchFamily="18" charset="0"/>
            </a:endParaRPr>
          </a:p>
          <a:p>
            <a:pPr marL="285750" lvl="0" indent="-285750" algn="just">
              <a:lnSpc>
                <a:spcPct val="150000"/>
              </a:lnSpc>
              <a:buFont typeface="Wingdings" panose="05000000000000000000" pitchFamily="2" charset="2"/>
              <a:buChar char="Ø"/>
            </a:pPr>
            <a:r>
              <a:rPr lang="lv-LV" sz="2200" dirty="0">
                <a:effectLst/>
                <a:latin typeface="Times New Roman" panose="02020603050405020304" pitchFamily="18" charset="0"/>
                <a:ea typeface="Calibri" panose="020F0502020204030204" pitchFamily="34" charset="0"/>
              </a:rPr>
              <a:t>īres līdzekļi - 45 119 EUR;</a:t>
            </a:r>
            <a:endParaRPr lang="lv-LV" sz="2200" dirty="0">
              <a:effectLst/>
              <a:latin typeface="Times New Roman" panose="02020603050405020304" pitchFamily="18" charset="0"/>
              <a:ea typeface="Times New Roman" panose="02020603050405020304" pitchFamily="18" charset="0"/>
            </a:endParaRPr>
          </a:p>
          <a:p>
            <a:pPr marL="285750" lvl="0" indent="-285750" algn="just">
              <a:lnSpc>
                <a:spcPct val="150000"/>
              </a:lnSpc>
              <a:buFont typeface="Wingdings" panose="05000000000000000000" pitchFamily="2" charset="2"/>
              <a:buChar char="Ø"/>
            </a:pPr>
            <a:r>
              <a:rPr lang="lv-LV" sz="2200" dirty="0">
                <a:effectLst/>
                <a:latin typeface="Times New Roman" panose="02020603050405020304" pitchFamily="18" charset="0"/>
                <a:ea typeface="Calibri" panose="020F0502020204030204" pitchFamily="34" charset="0"/>
              </a:rPr>
              <a:t>autoceļu līdzekļi - 375 133 EUR:</a:t>
            </a:r>
            <a:endParaRPr lang="lv-LV" sz="2200" dirty="0">
              <a:effectLst/>
              <a:latin typeface="Times New Roman" panose="02020603050405020304" pitchFamily="18" charset="0"/>
              <a:ea typeface="Times New Roman" panose="02020603050405020304" pitchFamily="18" charset="0"/>
            </a:endParaRPr>
          </a:p>
          <a:p>
            <a:pPr marL="285750" lvl="0" indent="-285750" algn="just">
              <a:lnSpc>
                <a:spcPct val="150000"/>
              </a:lnSpc>
              <a:buFont typeface="Wingdings" panose="05000000000000000000" pitchFamily="2" charset="2"/>
              <a:buChar char="Ø"/>
            </a:pPr>
            <a:r>
              <a:rPr lang="lv-LV" sz="2200" dirty="0">
                <a:effectLst/>
                <a:latin typeface="Times New Roman" panose="02020603050405020304" pitchFamily="18" charset="0"/>
                <a:ea typeface="Calibri" panose="020F0502020204030204" pitchFamily="34" charset="0"/>
              </a:rPr>
              <a:t>projektu līdzekļi – 9 745 EUR;</a:t>
            </a:r>
            <a:endParaRPr lang="lv-LV" sz="2200" dirty="0">
              <a:effectLst/>
              <a:latin typeface="Times New Roman" panose="02020603050405020304" pitchFamily="18" charset="0"/>
              <a:ea typeface="Times New Roman" panose="02020603050405020304" pitchFamily="18" charset="0"/>
            </a:endParaRPr>
          </a:p>
          <a:p>
            <a:pPr marL="285750" lvl="0" indent="-285750" algn="just">
              <a:lnSpc>
                <a:spcPct val="150000"/>
              </a:lnSpc>
              <a:buFont typeface="Wingdings" panose="05000000000000000000" pitchFamily="2" charset="2"/>
              <a:buChar char="Ø"/>
            </a:pPr>
            <a:r>
              <a:rPr lang="lv-LV" sz="2200" dirty="0">
                <a:effectLst/>
                <a:latin typeface="Times New Roman" panose="02020603050405020304" pitchFamily="18" charset="0"/>
                <a:ea typeface="Calibri" panose="020F0502020204030204" pitchFamily="34" charset="0"/>
              </a:rPr>
              <a:t>līdz gada beigām neizlietotie naudas līdzekļi, budžeta neizpilde – 377 755 EUR.</a:t>
            </a:r>
            <a:endParaRPr lang="lv-LV"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2338482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C93B3-B0A6-DA4C-DC36-FC60AFA385A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BA19664-5A09-C6B6-4A0C-6A377E807B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4000"/>
            <a:ext cx="12192000" cy="6246784"/>
          </a:xfrm>
          <a:prstGeom prst="rect">
            <a:avLst/>
          </a:prstGeom>
        </p:spPr>
      </p:pic>
      <p:sp>
        <p:nvSpPr>
          <p:cNvPr id="4" name="Virsraksts 1">
            <a:extLst>
              <a:ext uri="{FF2B5EF4-FFF2-40B4-BE49-F238E27FC236}">
                <a16:creationId xmlns:a16="http://schemas.microsoft.com/office/drawing/2014/main" id="{9AAEFCD6-9199-0F98-E41A-096A8AF4CBC7}"/>
              </a:ext>
            </a:extLst>
          </p:cNvPr>
          <p:cNvSpPr txBox="1">
            <a:spLocks/>
          </p:cNvSpPr>
          <p:nvPr/>
        </p:nvSpPr>
        <p:spPr>
          <a:xfrm>
            <a:off x="-204000" y="639000"/>
            <a:ext cx="7830000" cy="5926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2024.gada budžeta neizpilde – 377 755 EUR </a:t>
            </a:r>
          </a:p>
        </p:txBody>
      </p:sp>
      <p:sp>
        <p:nvSpPr>
          <p:cNvPr id="2" name="Satura vietturis 2">
            <a:extLst>
              <a:ext uri="{FF2B5EF4-FFF2-40B4-BE49-F238E27FC236}">
                <a16:creationId xmlns:a16="http://schemas.microsoft.com/office/drawing/2014/main" id="{1EBDA173-612F-90B2-06F9-B3CA9C814D7F}"/>
              </a:ext>
            </a:extLst>
          </p:cNvPr>
          <p:cNvSpPr txBox="1">
            <a:spLocks/>
          </p:cNvSpPr>
          <p:nvPr/>
        </p:nvSpPr>
        <p:spPr>
          <a:xfrm>
            <a:off x="201000" y="1568309"/>
            <a:ext cx="10698163" cy="51911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Atlīdzības līdzekļu ekonomija darbinieku prombūtnes dēļ – 120 654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Ekonomija izdevumos par elektrības pakalpojumiem – 69 214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Ietaupījums izdevumiem transporta uzturēšanai – 14 219;</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Ietaupījums izdevumiem iekārtu  uzturēšanai – 16 595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Kancelejas preču iegādei – 13 518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Ietaupījums inventāra iegādei – 20 035 EUR;	</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Kurināmā iegādes izdevumu ekonomija – 35 588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Remonta un uzturēšanas materiālu iegādes izdevumu ekonomija – 49 178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Degvielas iegādes izdevumu ekonomija – 38 754 EUR.</a:t>
            </a:r>
          </a:p>
        </p:txBody>
      </p:sp>
    </p:spTree>
    <p:extLst>
      <p:ext uri="{BB962C8B-B14F-4D97-AF65-F5344CB8AC3E}">
        <p14:creationId xmlns:p14="http://schemas.microsoft.com/office/powerpoint/2010/main" val="79178243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809BF-4479-7C36-73F8-A41337A566A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3D1A956-2A78-29C1-5799-807A81E2AF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6EEB10C-B04B-B660-AA07-BEECDFAA1256}"/>
              </a:ext>
            </a:extLst>
          </p:cNvPr>
          <p:cNvSpPr txBox="1">
            <a:spLocks/>
          </p:cNvSpPr>
          <p:nvPr/>
        </p:nvSpPr>
        <p:spPr>
          <a:xfrm>
            <a:off x="-114000" y="516915"/>
            <a:ext cx="6705000" cy="6376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Aizņēmumu atmaksa iestādē (EUR)</a:t>
            </a:r>
          </a:p>
        </p:txBody>
      </p:sp>
      <p:graphicFrame>
        <p:nvGraphicFramePr>
          <p:cNvPr id="2" name="Satura vietturis 5">
            <a:extLst>
              <a:ext uri="{FF2B5EF4-FFF2-40B4-BE49-F238E27FC236}">
                <a16:creationId xmlns:a16="http://schemas.microsoft.com/office/drawing/2014/main" id="{29DFEA34-83A6-49EF-39FA-4F7DCED0FAD3}"/>
              </a:ext>
            </a:extLst>
          </p:cNvPr>
          <p:cNvGraphicFramePr>
            <a:graphicFrameLocks/>
          </p:cNvGraphicFramePr>
          <p:nvPr>
            <p:extLst>
              <p:ext uri="{D42A27DB-BD31-4B8C-83A1-F6EECF244321}">
                <p14:modId xmlns:p14="http://schemas.microsoft.com/office/powerpoint/2010/main" val="773535160"/>
              </p:ext>
            </p:extLst>
          </p:nvPr>
        </p:nvGraphicFramePr>
        <p:xfrm>
          <a:off x="-203999" y="1044000"/>
          <a:ext cx="9855000" cy="5582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93667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F17E6-FFCB-8266-4279-59D338F9341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DA87062-CE89-7C19-B71A-FFCFE4A5D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CCB36378-6CC0-2B14-E030-0DDACDD0DCED}"/>
              </a:ext>
            </a:extLst>
          </p:cNvPr>
          <p:cNvSpPr txBox="1">
            <a:spLocks/>
          </p:cNvSpPr>
          <p:nvPr/>
        </p:nvSpPr>
        <p:spPr>
          <a:xfrm>
            <a:off x="-249000" y="451316"/>
            <a:ext cx="6390000" cy="8176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izdevumu apjoms uz 1</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iedzīvotāju (EUR)</a:t>
            </a:r>
          </a:p>
        </p:txBody>
      </p:sp>
      <p:graphicFrame>
        <p:nvGraphicFramePr>
          <p:cNvPr id="2" name="Satura vietturis 5">
            <a:extLst>
              <a:ext uri="{FF2B5EF4-FFF2-40B4-BE49-F238E27FC236}">
                <a16:creationId xmlns:a16="http://schemas.microsoft.com/office/drawing/2014/main" id="{972CBA14-F359-0797-EAD0-7141ABA62D51}"/>
              </a:ext>
            </a:extLst>
          </p:cNvPr>
          <p:cNvGraphicFramePr>
            <a:graphicFrameLocks/>
          </p:cNvGraphicFramePr>
          <p:nvPr>
            <p:extLst>
              <p:ext uri="{D42A27DB-BD31-4B8C-83A1-F6EECF244321}">
                <p14:modId xmlns:p14="http://schemas.microsoft.com/office/powerpoint/2010/main" val="1056021250"/>
              </p:ext>
            </p:extLst>
          </p:nvPr>
        </p:nvGraphicFramePr>
        <p:xfrm>
          <a:off x="-249000" y="917807"/>
          <a:ext cx="9646200" cy="54888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63998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544AB-915E-FC27-0222-1139917E444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DA1A011-005D-EB10-DE32-87EE0EDA1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C71F8DD6-4FD6-12F3-656A-67F618C7356F}"/>
              </a:ext>
            </a:extLst>
          </p:cNvPr>
          <p:cNvSpPr txBox="1">
            <a:spLocks/>
          </p:cNvSpPr>
          <p:nvPr/>
        </p:nvSpPr>
        <p:spPr>
          <a:xfrm>
            <a:off x="-429000" y="459000"/>
            <a:ext cx="7875000" cy="8176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administrācijas izdevumu apjoms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uz 1 iedzīvotāju (EUR)</a:t>
            </a:r>
          </a:p>
        </p:txBody>
      </p:sp>
      <p:graphicFrame>
        <p:nvGraphicFramePr>
          <p:cNvPr id="5" name="Satura vietturis 5">
            <a:extLst>
              <a:ext uri="{FF2B5EF4-FFF2-40B4-BE49-F238E27FC236}">
                <a16:creationId xmlns:a16="http://schemas.microsoft.com/office/drawing/2014/main" id="{8D1A4E28-4FAD-972E-F17E-145D97A6FAD6}"/>
              </a:ext>
            </a:extLst>
          </p:cNvPr>
          <p:cNvGraphicFramePr>
            <a:graphicFrameLocks/>
          </p:cNvGraphicFramePr>
          <p:nvPr>
            <p:extLst>
              <p:ext uri="{D42A27DB-BD31-4B8C-83A1-F6EECF244321}">
                <p14:modId xmlns:p14="http://schemas.microsoft.com/office/powerpoint/2010/main" val="3348669769"/>
              </p:ext>
            </p:extLst>
          </p:nvPr>
        </p:nvGraphicFramePr>
        <p:xfrm>
          <a:off x="-744000" y="1007521"/>
          <a:ext cx="10726737" cy="5476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60676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DBDE1-FF03-C8E1-E04B-D06EE9BBC8A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8AC8E91-88F8-0B31-D2A3-7A9AC8602A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5465240E-7826-AFE7-5DED-725D0C13947A}"/>
              </a:ext>
            </a:extLst>
          </p:cNvPr>
          <p:cNvSpPr txBox="1">
            <a:spLocks/>
          </p:cNvSpPr>
          <p:nvPr/>
        </p:nvSpPr>
        <p:spPr>
          <a:xfrm>
            <a:off x="20844" y="549000"/>
            <a:ext cx="7875000" cy="81768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Debitoru parādu dinamika 01.01.2023.-01.01.2025.</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2" name="Satura vietturis 5">
            <a:extLst>
              <a:ext uri="{FF2B5EF4-FFF2-40B4-BE49-F238E27FC236}">
                <a16:creationId xmlns:a16="http://schemas.microsoft.com/office/drawing/2014/main" id="{20301348-D4F4-2957-6DF7-61046CD9249D}"/>
              </a:ext>
            </a:extLst>
          </p:cNvPr>
          <p:cNvGraphicFramePr>
            <a:graphicFrameLocks/>
          </p:cNvGraphicFramePr>
          <p:nvPr>
            <p:extLst>
              <p:ext uri="{D42A27DB-BD31-4B8C-83A1-F6EECF244321}">
                <p14:modId xmlns:p14="http://schemas.microsoft.com/office/powerpoint/2010/main" val="1944108655"/>
              </p:ext>
            </p:extLst>
          </p:nvPr>
        </p:nvGraphicFramePr>
        <p:xfrm>
          <a:off x="0" y="1044001"/>
          <a:ext cx="10281000" cy="5579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083532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E446-11E4-7F9A-A65B-AC00A2E2017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BA3DFCA-4E35-EC62-E098-6ACA4D730C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1FF829A4-BE4E-3B85-A4F3-583D55074808}"/>
              </a:ext>
            </a:extLst>
          </p:cNvPr>
          <p:cNvSpPr txBox="1">
            <a:spLocks/>
          </p:cNvSpPr>
          <p:nvPr/>
        </p:nvSpPr>
        <p:spPr>
          <a:xfrm>
            <a:off x="336000" y="586084"/>
            <a:ext cx="5040000"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Plānotais darbs ar parādniekiem</a:t>
            </a:r>
          </a:p>
        </p:txBody>
      </p:sp>
      <p:sp>
        <p:nvSpPr>
          <p:cNvPr id="2" name="Satura vietturis 2">
            <a:extLst>
              <a:ext uri="{FF2B5EF4-FFF2-40B4-BE49-F238E27FC236}">
                <a16:creationId xmlns:a16="http://schemas.microsoft.com/office/drawing/2014/main" id="{852E1366-A91A-BA7D-206F-C6BB05B98584}"/>
              </a:ext>
            </a:extLst>
          </p:cNvPr>
          <p:cNvSpPr txBox="1">
            <a:spLocks/>
          </p:cNvSpPr>
          <p:nvPr/>
        </p:nvSpPr>
        <p:spPr>
          <a:xfrm>
            <a:off x="201001" y="1276684"/>
            <a:ext cx="8819999" cy="5275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Izveidota debitoru parādu komisija, kura katru ceturksnī sasauks sēdi un lems par turpmākām darbībām ar debitoriem, saskaņā ar novada vadlīnijām;</a:t>
            </a:r>
          </a:p>
          <a:p>
            <a:pPr>
              <a:buFont typeface="Wingdings" panose="05000000000000000000" pitchFamily="2" charset="2"/>
              <a:buChar char="Ø"/>
            </a:pPr>
            <a:r>
              <a:rPr lang="lv-LV" sz="2200" dirty="0">
                <a:latin typeface="Times New Roman" panose="02020603050405020304" pitchFamily="18" charset="0"/>
                <a:ea typeface="Times New Roman" panose="02020603050405020304" pitchFamily="18" charset="0"/>
                <a:cs typeface="Times New Roman" panose="02020603050405020304" pitchFamily="18" charset="0"/>
              </a:rPr>
              <a:t>Personīgās tikšanās un telefonsarunas ar parādniekiem;</a:t>
            </a:r>
          </a:p>
          <a:p>
            <a:pPr algn="just">
              <a:buFont typeface="Wingdings" panose="05000000000000000000" pitchFamily="2" charset="2"/>
              <a:buChar char="Ø"/>
            </a:pPr>
            <a:r>
              <a:rPr lang="lv-LV" sz="2200" dirty="0">
                <a:latin typeface="Times New Roman" panose="02020603050405020304" pitchFamily="18" charset="0"/>
                <a:ea typeface="Times New Roman" panose="02020603050405020304" pitchFamily="18" charset="0"/>
                <a:cs typeface="Times New Roman" panose="02020603050405020304" pitchFamily="18" charset="0"/>
              </a:rPr>
              <a:t>Visiem parādniekiem tiks izsūtītas brīdinājuma vēstule. Ja parādnieks nepiekritīs dzēst parādu pilnā apmērā vai noslēgt vienošanās par pakāpenisko parādu dzēšanu, parāds tiks nodots piedziņai tiesvedības ceļā;</a:t>
            </a:r>
          </a:p>
          <a:p>
            <a:pPr algn="just">
              <a:buFont typeface="Wingdings" panose="05000000000000000000" pitchFamily="2" charset="2"/>
              <a:buChar char="Ø"/>
            </a:pPr>
            <a:r>
              <a:rPr lang="lv-LV" sz="2200" dirty="0">
                <a:latin typeface="Times New Roman" panose="02020603050405020304" pitchFamily="18" charset="0"/>
                <a:ea typeface="Times New Roman" panose="02020603050405020304" pitchFamily="18" charset="0"/>
                <a:cs typeface="Times New Roman" panose="02020603050405020304" pitchFamily="18" charset="0"/>
              </a:rPr>
              <a:t>Tiks pārskatītas jau noslēgtās vienošanās par parādu samaksu. Parādniekiem atkārtoti  tiks izsūtītas brīdinājuma vēstules;</a:t>
            </a:r>
          </a:p>
          <a:p>
            <a:pPr algn="just">
              <a:buFont typeface="Wingdings" panose="05000000000000000000" pitchFamily="2" charset="2"/>
              <a:buChar char="Ø"/>
            </a:pPr>
            <a:r>
              <a:rPr lang="lv-LV" sz="2200" dirty="0">
                <a:latin typeface="Times New Roman" panose="02020603050405020304" pitchFamily="18" charset="0"/>
                <a:ea typeface="Times New Roman" panose="02020603050405020304" pitchFamily="18" charset="0"/>
                <a:cs typeface="Times New Roman" panose="02020603050405020304" pitchFamily="18" charset="0"/>
              </a:rPr>
              <a:t>Zemes nomas parādniekiem tiks lauzti līgumi, ja parādi netiks dzēsti;</a:t>
            </a:r>
          </a:p>
          <a:p>
            <a:pPr algn="just">
              <a:buFont typeface="Wingdings" panose="05000000000000000000" pitchFamily="2" charset="2"/>
              <a:buChar char="Ø"/>
            </a:pPr>
            <a:r>
              <a:rPr lang="lv-LV" sz="2200" dirty="0">
                <a:latin typeface="Times New Roman" panose="02020603050405020304" pitchFamily="18" charset="0"/>
                <a:ea typeface="Times New Roman" panose="02020603050405020304" pitchFamily="18" charset="0"/>
                <a:cs typeface="Times New Roman" panose="02020603050405020304" pitchFamily="18" charset="0"/>
              </a:rPr>
              <a:t>Darbs pie parādu piedziņas notiek vadoties pēc </a:t>
            </a:r>
            <a:r>
              <a:rPr lang="lv-LV" sz="2200" dirty="0">
                <a:latin typeface="Times New Roman" panose="02020603050405020304" pitchFamily="18" charset="0"/>
                <a:ea typeface="Calibri" panose="020F0502020204030204" pitchFamily="34" charset="0"/>
                <a:cs typeface="Times New Roman" panose="02020603050405020304" pitchFamily="18" charset="0"/>
              </a:rPr>
              <a:t>Rēzeknes novada domes 2019. gada 20.jūnijā apstiprinātās kārtības “Vadlīnijas par prasību atgūšanas kārtību Rēzeknes novada pašvaldībā/par sniegtajiem maksas pakalpojumiem un pārdoto mantu par atlīdzību”.</a:t>
            </a:r>
            <a:endParaRPr lang="lv-LV" sz="2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05614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9" y="189000"/>
            <a:ext cx="12192000" cy="6480000"/>
          </a:xfrm>
          <a:prstGeom prst="rect">
            <a:avLst/>
          </a:prstGeom>
        </p:spPr>
      </p:pic>
      <p:graphicFrame>
        <p:nvGraphicFramePr>
          <p:cNvPr id="2" name="Satura vietturis 5">
            <a:extLst>
              <a:ext uri="{FF2B5EF4-FFF2-40B4-BE49-F238E27FC236}">
                <a16:creationId xmlns:a16="http://schemas.microsoft.com/office/drawing/2014/main" id="{16EEF5B1-32EF-0109-AD08-339D273858C1}"/>
              </a:ext>
            </a:extLst>
          </p:cNvPr>
          <p:cNvGraphicFramePr>
            <a:graphicFrameLocks/>
          </p:cNvGraphicFramePr>
          <p:nvPr>
            <p:extLst>
              <p:ext uri="{D42A27DB-BD31-4B8C-83A1-F6EECF244321}">
                <p14:modId xmlns:p14="http://schemas.microsoft.com/office/powerpoint/2010/main" val="4051183818"/>
              </p:ext>
            </p:extLst>
          </p:nvPr>
        </p:nvGraphicFramePr>
        <p:xfrm>
          <a:off x="994135" y="1724503"/>
          <a:ext cx="8102239" cy="4342921"/>
        </p:xfrm>
        <a:graphic>
          <a:graphicData uri="http://schemas.openxmlformats.org/drawingml/2006/chart">
            <c:chart xmlns:c="http://schemas.openxmlformats.org/drawingml/2006/chart" xmlns:r="http://schemas.openxmlformats.org/officeDocument/2006/relationships" r:id="rId3"/>
          </a:graphicData>
        </a:graphic>
      </p:graphicFrame>
      <p:sp>
        <p:nvSpPr>
          <p:cNvPr id="4" name="Virsraksts 1">
            <a:extLst>
              <a:ext uri="{FF2B5EF4-FFF2-40B4-BE49-F238E27FC236}">
                <a16:creationId xmlns:a16="http://schemas.microsoft.com/office/drawing/2014/main" id="{6D5BBB57-0465-21C1-41EB-E170FC36C1A3}"/>
              </a:ext>
            </a:extLst>
          </p:cNvPr>
          <p:cNvSpPr txBox="1">
            <a:spLocks/>
          </p:cNvSpPr>
          <p:nvPr/>
        </p:nvSpPr>
        <p:spPr>
          <a:xfrm>
            <a:off x="111000" y="459001"/>
            <a:ext cx="5400000" cy="117597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i="1" dirty="0">
                <a:solidFill>
                  <a:schemeClr val="accent3">
                    <a:lumMod val="50000"/>
                  </a:schemeClr>
                </a:solidFill>
                <a:latin typeface="Times New Roman" panose="02020603050405020304" pitchFamily="18" charset="0"/>
                <a:cs typeface="Times New Roman" panose="02020603050405020304" pitchFamily="18" charset="0"/>
              </a:rPr>
              <a:t>Iedzīvotāju skaits </a:t>
            </a:r>
            <a:br>
              <a:rPr lang="lv-LV" sz="3200" b="1" i="1" dirty="0">
                <a:solidFill>
                  <a:schemeClr val="accent3">
                    <a:lumMod val="50000"/>
                  </a:schemeClr>
                </a:solidFill>
                <a:latin typeface="Times New Roman" panose="02020603050405020304" pitchFamily="18" charset="0"/>
                <a:cs typeface="Times New Roman" panose="02020603050405020304" pitchFamily="18" charset="0"/>
              </a:rPr>
            </a:br>
            <a:r>
              <a:rPr lang="lv-LV" sz="3200" b="1" i="1" dirty="0">
                <a:solidFill>
                  <a:schemeClr val="accent3">
                    <a:lumMod val="50000"/>
                  </a:schemeClr>
                </a:solidFill>
                <a:latin typeface="Times New Roman" panose="02020603050405020304" pitchFamily="18" charset="0"/>
                <a:cs typeface="Times New Roman" panose="02020603050405020304" pitchFamily="18" charset="0"/>
              </a:rPr>
              <a:t>Dricānu apvienības pārvaldē</a:t>
            </a:r>
            <a:br>
              <a:rPr lang="lv-LV" sz="3200" b="1" i="1" dirty="0">
                <a:solidFill>
                  <a:schemeClr val="accent3">
                    <a:lumMod val="50000"/>
                  </a:schemeClr>
                </a:solidFill>
                <a:latin typeface="Times New Roman" panose="02020603050405020304" pitchFamily="18" charset="0"/>
                <a:cs typeface="Times New Roman" panose="02020603050405020304" pitchFamily="18" charset="0"/>
              </a:rPr>
            </a:br>
            <a:endParaRPr lang="lv-LV" sz="3200" b="1" i="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26727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043C3-0E9D-E828-B9D9-0049C7BC92D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23DD5E0-83D3-884A-0CAD-46FCAE7147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8" y="238108"/>
            <a:ext cx="12192000" cy="6246784"/>
          </a:xfrm>
          <a:prstGeom prst="rect">
            <a:avLst/>
          </a:prstGeom>
        </p:spPr>
      </p:pic>
      <p:sp>
        <p:nvSpPr>
          <p:cNvPr id="4" name="Virsraksts 1">
            <a:extLst>
              <a:ext uri="{FF2B5EF4-FFF2-40B4-BE49-F238E27FC236}">
                <a16:creationId xmlns:a16="http://schemas.microsoft.com/office/drawing/2014/main" id="{813E3844-B261-1686-50CA-9B62286324F2}"/>
              </a:ext>
            </a:extLst>
          </p:cNvPr>
          <p:cNvSpPr txBox="1">
            <a:spLocks/>
          </p:cNvSpPr>
          <p:nvPr/>
        </p:nvSpPr>
        <p:spPr>
          <a:xfrm>
            <a:off x="-474000" y="495434"/>
            <a:ext cx="6885000" cy="540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Darbs ar parādniekiem 2024.gadā</a:t>
            </a:r>
          </a:p>
        </p:txBody>
      </p:sp>
      <p:sp>
        <p:nvSpPr>
          <p:cNvPr id="2" name="Satura vietturis 2">
            <a:extLst>
              <a:ext uri="{FF2B5EF4-FFF2-40B4-BE49-F238E27FC236}">
                <a16:creationId xmlns:a16="http://schemas.microsoft.com/office/drawing/2014/main" id="{8D1864B8-2C40-4373-E5A5-191D01032E4D}"/>
              </a:ext>
            </a:extLst>
          </p:cNvPr>
          <p:cNvSpPr txBox="1">
            <a:spLocks/>
          </p:cNvSpPr>
          <p:nvPr/>
        </p:nvSpPr>
        <p:spPr>
          <a:xfrm>
            <a:off x="324649" y="1248274"/>
            <a:ext cx="9246146" cy="5097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Uz 01.01.2024. kopējā parāda summa bija 125 114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Parāda piedziņai nodoti 99 parādnieki par kopējo parāda summu 57 374 EUR,</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jeb 45,86% no kopējās parādu summas.</a:t>
            </a:r>
          </a:p>
          <a:p>
            <a:pPr>
              <a:buFont typeface="Wingdings" panose="05000000000000000000" pitchFamily="2" charset="2"/>
              <a:buChar char="Ø"/>
            </a:pPr>
            <a:endParaRPr lang="lv-LV"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lv-LV"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lv-LV"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lv-LV"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lv-LV"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t-BR" sz="2200" dirty="0">
                <a:latin typeface="Times New Roman" panose="02020603050405020304" pitchFamily="18" charset="0"/>
                <a:cs typeface="Times New Roman" panose="02020603050405020304" pitchFamily="18" charset="0"/>
              </a:rPr>
              <a:t>Sākot ar 08.2024.no </a:t>
            </a:r>
            <a:r>
              <a:rPr lang="lv-LV" sz="2200" dirty="0">
                <a:latin typeface="Times New Roman" panose="02020603050405020304" pitchFamily="18" charset="0"/>
                <a:cs typeface="Times New Roman" panose="02020603050405020304" pitchFamily="18" charset="0"/>
              </a:rPr>
              <a:t>parādu piedziņas kompānijas </a:t>
            </a:r>
            <a:r>
              <a:rPr lang="pt-BR" sz="2200" dirty="0">
                <a:latin typeface="Times New Roman" panose="02020603050405020304" pitchFamily="18" charset="0"/>
                <a:cs typeface="Times New Roman" panose="02020603050405020304" pitchFamily="18" charset="0"/>
              </a:rPr>
              <a:t>saņemts 4 83</a:t>
            </a:r>
            <a:r>
              <a:rPr lang="lv-LV" sz="2200" dirty="0">
                <a:latin typeface="Times New Roman" panose="02020603050405020304" pitchFamily="18" charset="0"/>
                <a:cs typeface="Times New Roman" panose="02020603050405020304" pitchFamily="18" charset="0"/>
              </a:rPr>
              <a:t>9</a:t>
            </a:r>
            <a:r>
              <a:rPr lang="pt-BR" sz="2200" dirty="0">
                <a:latin typeface="Times New Roman" panose="02020603050405020304" pitchFamily="18" charset="0"/>
                <a:cs typeface="Times New Roman" panose="02020603050405020304" pitchFamily="18" charset="0"/>
              </a:rPr>
              <a:t> EUR</a:t>
            </a:r>
            <a:r>
              <a:rPr lang="lv-LV" sz="2200" dirty="0">
                <a:latin typeface="Times New Roman" panose="02020603050405020304" pitchFamily="18" charset="0"/>
                <a:cs typeface="Times New Roman" panose="02020603050405020304" pitchFamily="18" charset="0"/>
              </a:rPr>
              <a:t>, jeb 8,4% no pieteiktās parāda atmaksas summas.</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Kopā izdevumi komisijas maksai par parādu piedziņas pakalpojumiem  - 201 EUR.</a:t>
            </a:r>
          </a:p>
        </p:txBody>
      </p:sp>
      <p:graphicFrame>
        <p:nvGraphicFramePr>
          <p:cNvPr id="8" name="Tabula 7">
            <a:extLst>
              <a:ext uri="{FF2B5EF4-FFF2-40B4-BE49-F238E27FC236}">
                <a16:creationId xmlns:a16="http://schemas.microsoft.com/office/drawing/2014/main" id="{A3E560F5-3158-6AB0-562D-238883FC5D69}"/>
              </a:ext>
            </a:extLst>
          </p:cNvPr>
          <p:cNvGraphicFramePr>
            <a:graphicFrameLocks noGrp="1"/>
          </p:cNvGraphicFramePr>
          <p:nvPr>
            <p:extLst>
              <p:ext uri="{D42A27DB-BD31-4B8C-83A1-F6EECF244321}">
                <p14:modId xmlns:p14="http://schemas.microsoft.com/office/powerpoint/2010/main" val="3714085087"/>
              </p:ext>
            </p:extLst>
          </p:nvPr>
        </p:nvGraphicFramePr>
        <p:xfrm>
          <a:off x="426000" y="2709000"/>
          <a:ext cx="8864999" cy="1800000"/>
        </p:xfrm>
        <a:graphic>
          <a:graphicData uri="http://schemas.openxmlformats.org/drawingml/2006/table">
            <a:tbl>
              <a:tblPr firstRow="1" bandRow="1">
                <a:tableStyleId>{5C22544A-7EE6-4342-B048-85BDC9FD1C3A}</a:tableStyleId>
              </a:tblPr>
              <a:tblGrid>
                <a:gridCol w="1108125">
                  <a:extLst>
                    <a:ext uri="{9D8B030D-6E8A-4147-A177-3AD203B41FA5}">
                      <a16:colId xmlns:a16="http://schemas.microsoft.com/office/drawing/2014/main" val="341951011"/>
                    </a:ext>
                  </a:extLst>
                </a:gridCol>
                <a:gridCol w="1108125">
                  <a:extLst>
                    <a:ext uri="{9D8B030D-6E8A-4147-A177-3AD203B41FA5}">
                      <a16:colId xmlns:a16="http://schemas.microsoft.com/office/drawing/2014/main" val="943548935"/>
                    </a:ext>
                  </a:extLst>
                </a:gridCol>
                <a:gridCol w="1336736">
                  <a:extLst>
                    <a:ext uri="{9D8B030D-6E8A-4147-A177-3AD203B41FA5}">
                      <a16:colId xmlns:a16="http://schemas.microsoft.com/office/drawing/2014/main" val="1787083760"/>
                    </a:ext>
                  </a:extLst>
                </a:gridCol>
                <a:gridCol w="879514">
                  <a:extLst>
                    <a:ext uri="{9D8B030D-6E8A-4147-A177-3AD203B41FA5}">
                      <a16:colId xmlns:a16="http://schemas.microsoft.com/office/drawing/2014/main" val="2469811403"/>
                    </a:ext>
                  </a:extLst>
                </a:gridCol>
                <a:gridCol w="1108125">
                  <a:extLst>
                    <a:ext uri="{9D8B030D-6E8A-4147-A177-3AD203B41FA5}">
                      <a16:colId xmlns:a16="http://schemas.microsoft.com/office/drawing/2014/main" val="2632694654"/>
                    </a:ext>
                  </a:extLst>
                </a:gridCol>
                <a:gridCol w="1108125">
                  <a:extLst>
                    <a:ext uri="{9D8B030D-6E8A-4147-A177-3AD203B41FA5}">
                      <a16:colId xmlns:a16="http://schemas.microsoft.com/office/drawing/2014/main" val="438722456"/>
                    </a:ext>
                  </a:extLst>
                </a:gridCol>
                <a:gridCol w="1278832">
                  <a:extLst>
                    <a:ext uri="{9D8B030D-6E8A-4147-A177-3AD203B41FA5}">
                      <a16:colId xmlns:a16="http://schemas.microsoft.com/office/drawing/2014/main" val="1778868626"/>
                    </a:ext>
                  </a:extLst>
                </a:gridCol>
                <a:gridCol w="937417">
                  <a:extLst>
                    <a:ext uri="{9D8B030D-6E8A-4147-A177-3AD203B41FA5}">
                      <a16:colId xmlns:a16="http://schemas.microsoft.com/office/drawing/2014/main" val="3711040186"/>
                    </a:ext>
                  </a:extLst>
                </a:gridCol>
              </a:tblGrid>
              <a:tr h="480439">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b="1" u="none" strike="noStrike" dirty="0">
                          <a:solidFill>
                            <a:schemeClr val="tx1"/>
                          </a:solidFill>
                          <a:effectLst/>
                          <a:latin typeface="Times New Roman" panose="02020603050405020304" pitchFamily="18" charset="0"/>
                          <a:cs typeface="Times New Roman" panose="02020603050405020304" pitchFamily="18" charset="0"/>
                        </a:rPr>
                        <a:t>Nodoto lietu skaits piedziņai</a:t>
                      </a:r>
                      <a:endParaRPr lang="lv-LV"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lv-LV" dirty="0"/>
                    </a:p>
                  </a:txBody>
                  <a:tcPr/>
                </a:tc>
                <a:tc hMerge="1">
                  <a:txBody>
                    <a:bodyPr/>
                    <a:lstStyle/>
                    <a:p>
                      <a:endParaRPr lang="lv-LV" dirty="0"/>
                    </a:p>
                  </a:txBody>
                  <a:tcPr/>
                </a:tc>
                <a:tc hMerge="1">
                  <a:txBody>
                    <a:bodyPr/>
                    <a:lstStyle/>
                    <a:p>
                      <a:endParaRPr lang="lv-LV" dirty="0"/>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b="1" u="none" strike="noStrike" dirty="0">
                          <a:solidFill>
                            <a:schemeClr val="tx1"/>
                          </a:solidFill>
                          <a:effectLst/>
                          <a:latin typeface="Times New Roman" panose="02020603050405020304" pitchFamily="18" charset="0"/>
                          <a:cs typeface="Times New Roman" panose="02020603050405020304" pitchFamily="18" charset="0"/>
                        </a:rPr>
                        <a:t>Parāds, EUR</a:t>
                      </a:r>
                      <a:endParaRPr lang="lv-LV"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lv-LV" dirty="0"/>
                    </a:p>
                  </a:txBody>
                  <a:tcPr/>
                </a:tc>
                <a:tc hMerge="1">
                  <a:txBody>
                    <a:bodyPr/>
                    <a:lstStyle/>
                    <a:p>
                      <a:endParaRPr lang="lv-LV" dirty="0"/>
                    </a:p>
                  </a:txBody>
                  <a:tcPr/>
                </a:tc>
                <a:tc hMerge="1">
                  <a:txBody>
                    <a:bodyPr/>
                    <a:lstStyle/>
                    <a:p>
                      <a:endParaRPr lang="lv-LV" dirty="0"/>
                    </a:p>
                  </a:txBody>
                  <a:tcPr/>
                </a:tc>
                <a:extLst>
                  <a:ext uri="{0D108BD9-81ED-4DB2-BD59-A6C34878D82A}">
                    <a16:rowId xmlns:a16="http://schemas.microsoft.com/office/drawing/2014/main" val="141478431"/>
                  </a:ext>
                </a:extLst>
              </a:tr>
              <a:tr h="839122">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zemes noma</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ēdināšana</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īres maksa, </a:t>
                      </a:r>
                      <a:r>
                        <a:rPr lang="lv-LV" sz="1500" b="0" u="none" strike="noStrike" dirty="0" err="1">
                          <a:effectLst/>
                          <a:latin typeface="Times New Roman" panose="02020603050405020304" pitchFamily="18" charset="0"/>
                          <a:cs typeface="Times New Roman" panose="02020603050405020304" pitchFamily="18" charset="0"/>
                        </a:rPr>
                        <a:t>komun.pakalp</a:t>
                      </a:r>
                      <a:r>
                        <a:rPr lang="lv-LV" sz="1500" b="0" u="none" strike="noStrike" dirty="0">
                          <a:effectLst/>
                          <a:latin typeface="Times New Roman" panose="02020603050405020304" pitchFamily="18" charset="0"/>
                          <a:cs typeface="Times New Roman" panose="02020603050405020304" pitchFamily="18" charset="0"/>
                        </a:rPr>
                        <a:t>.</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Kopā</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zemes noma</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ēdināšana</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īres maksa, </a:t>
                      </a:r>
                      <a:r>
                        <a:rPr lang="lv-LV" sz="1500" b="0" u="none" strike="noStrike" dirty="0" err="1">
                          <a:effectLst/>
                          <a:latin typeface="Times New Roman" panose="02020603050405020304" pitchFamily="18" charset="0"/>
                          <a:cs typeface="Times New Roman" panose="02020603050405020304" pitchFamily="18" charset="0"/>
                        </a:rPr>
                        <a:t>komun.pakalp</a:t>
                      </a:r>
                      <a:r>
                        <a:rPr lang="lv-LV" sz="1500" b="0" u="none" strike="noStrike" dirty="0">
                          <a:effectLst/>
                          <a:latin typeface="Times New Roman" panose="02020603050405020304" pitchFamily="18" charset="0"/>
                          <a:cs typeface="Times New Roman" panose="02020603050405020304" pitchFamily="18" charset="0"/>
                        </a:rPr>
                        <a:t>.</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u="none" strike="noStrike" dirty="0">
                          <a:effectLst/>
                          <a:latin typeface="Times New Roman" panose="02020603050405020304" pitchFamily="18" charset="0"/>
                          <a:cs typeface="Times New Roman" panose="02020603050405020304" pitchFamily="18" charset="0"/>
                        </a:rPr>
                        <a:t>Kopā</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53536085"/>
                  </a:ext>
                </a:extLst>
              </a:tr>
              <a:tr h="480439">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38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50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99</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u="none" strike="noStrike" dirty="0">
                          <a:effectLst/>
                          <a:latin typeface="Times New Roman" panose="02020603050405020304" pitchFamily="18" charset="0"/>
                          <a:cs typeface="Times New Roman" panose="02020603050405020304" pitchFamily="18" charset="0"/>
                        </a:rPr>
                        <a:t>11 252</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u="none" strike="noStrike" dirty="0">
                          <a:effectLst/>
                          <a:latin typeface="Times New Roman" panose="02020603050405020304" pitchFamily="18" charset="0"/>
                          <a:cs typeface="Times New Roman" panose="02020603050405020304" pitchFamily="18" charset="0"/>
                        </a:rPr>
                        <a:t>1 271</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u="none" strike="noStrike" dirty="0">
                          <a:effectLst/>
                          <a:latin typeface="Times New Roman" panose="02020603050405020304" pitchFamily="18" charset="0"/>
                          <a:cs typeface="Times New Roman" panose="02020603050405020304" pitchFamily="18" charset="0"/>
                        </a:rPr>
                        <a:t>44 851</a:t>
                      </a:r>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1" u="none" strike="noStrike" dirty="0">
                          <a:effectLst/>
                          <a:latin typeface="Times New Roman" panose="02020603050405020304" pitchFamily="18" charset="0"/>
                          <a:cs typeface="Times New Roman" panose="02020603050405020304" pitchFamily="18" charset="0"/>
                        </a:rPr>
                        <a:t>57 374</a:t>
                      </a:r>
                      <a:endParaRPr lang="lv-LV"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65290389"/>
                  </a:ext>
                </a:extLst>
              </a:tr>
            </a:tbl>
          </a:graphicData>
        </a:graphic>
      </p:graphicFrame>
    </p:spTree>
    <p:extLst>
      <p:ext uri="{BB962C8B-B14F-4D97-AF65-F5344CB8AC3E}">
        <p14:creationId xmlns:p14="http://schemas.microsoft.com/office/powerpoint/2010/main" val="189082766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12389-3697-B215-7E47-B1F7EFD9A81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3D34FD3-467F-5AC6-A892-8D71C0217F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7FAD7C0-24F0-0EE6-61CE-6CD99ADDBE0C}"/>
              </a:ext>
            </a:extLst>
          </p:cNvPr>
          <p:cNvSpPr txBox="1">
            <a:spLocks/>
          </p:cNvSpPr>
          <p:nvPr/>
        </p:nvSpPr>
        <p:spPr>
          <a:xfrm>
            <a:off x="336000" y="548493"/>
            <a:ext cx="5535000"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līdzekļu izlietojums</a:t>
            </a:r>
          </a:p>
        </p:txBody>
      </p:sp>
      <p:sp>
        <p:nvSpPr>
          <p:cNvPr id="2" name="Satura vietturis 2">
            <a:extLst>
              <a:ext uri="{FF2B5EF4-FFF2-40B4-BE49-F238E27FC236}">
                <a16:creationId xmlns:a16="http://schemas.microsoft.com/office/drawing/2014/main" id="{57CD8E88-392B-EC84-0C5C-C8312B583F38}"/>
              </a:ext>
            </a:extLst>
          </p:cNvPr>
          <p:cNvSpPr txBox="1">
            <a:spLocks/>
          </p:cNvSpPr>
          <p:nvPr/>
        </p:nvSpPr>
        <p:spPr>
          <a:xfrm>
            <a:off x="336000" y="1652523"/>
            <a:ext cx="9238800" cy="49205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600" dirty="0">
                <a:latin typeface="Times New Roman" panose="02020603050405020304" pitchFamily="18" charset="0"/>
                <a:cs typeface="Times New Roman" panose="02020603050405020304" pitchFamily="18" charset="0"/>
              </a:rPr>
              <a:t>Atlikums uz 01.01.2025. - 204 208 EUR</a:t>
            </a:r>
          </a:p>
          <a:p>
            <a:pPr marL="0" indent="0">
              <a:buFont typeface="Arial" panose="020B0604020202020204" pitchFamily="34" charset="0"/>
              <a:buNone/>
            </a:pPr>
            <a:r>
              <a:rPr lang="lv-LV" sz="2600" dirty="0">
                <a:latin typeface="Times New Roman" panose="02020603050405020304" pitchFamily="18" charset="0"/>
                <a:cs typeface="Times New Roman" panose="02020603050405020304" pitchFamily="18" charset="0"/>
              </a:rPr>
              <a:t>Plānotie ieņēmumi – 287 880 EUR</a:t>
            </a:r>
          </a:p>
          <a:p>
            <a:pPr marL="0" indent="0">
              <a:buFont typeface="Arial" panose="020B0604020202020204" pitchFamily="34" charset="0"/>
              <a:buNone/>
            </a:pPr>
            <a:r>
              <a:rPr lang="lv-LV" sz="2600" dirty="0">
                <a:latin typeface="Times New Roman" panose="02020603050405020304" pitchFamily="18" charset="0"/>
                <a:cs typeface="Times New Roman" panose="02020603050405020304" pitchFamily="18" charset="0"/>
              </a:rPr>
              <a:t>Plānotie darbi, saistītie ar NĪ – 492 088 EUR</a:t>
            </a:r>
          </a:p>
          <a:p>
            <a:pPr marL="0" indent="0">
              <a:buFont typeface="Arial" panose="020B0604020202020204" pitchFamily="34" charset="0"/>
              <a:buNone/>
            </a:pPr>
            <a:endParaRPr lang="lv-LV" dirty="0">
              <a:latin typeface="Book Antiqua" panose="02040602050305030304" pitchFamily="18" charset="0"/>
            </a:endParaRPr>
          </a:p>
          <a:p>
            <a:pPr marL="0" indent="0">
              <a:buFont typeface="Arial" panose="020B0604020202020204" pitchFamily="34" charset="0"/>
              <a:buNone/>
            </a:pPr>
            <a:endParaRPr lang="lv-LV" dirty="0">
              <a:latin typeface="Book Antiqua" panose="02040602050305030304" pitchFamily="18" charset="0"/>
            </a:endParaRPr>
          </a:p>
        </p:txBody>
      </p:sp>
      <p:graphicFrame>
        <p:nvGraphicFramePr>
          <p:cNvPr id="5" name="Tabula 4">
            <a:extLst>
              <a:ext uri="{FF2B5EF4-FFF2-40B4-BE49-F238E27FC236}">
                <a16:creationId xmlns:a16="http://schemas.microsoft.com/office/drawing/2014/main" id="{70E98250-C276-EE93-6D10-E317BA4B4040}"/>
              </a:ext>
            </a:extLst>
          </p:cNvPr>
          <p:cNvGraphicFramePr>
            <a:graphicFrameLocks noGrp="1"/>
          </p:cNvGraphicFramePr>
          <p:nvPr>
            <p:extLst>
              <p:ext uri="{D42A27DB-BD31-4B8C-83A1-F6EECF244321}">
                <p14:modId xmlns:p14="http://schemas.microsoft.com/office/powerpoint/2010/main" val="14585726"/>
              </p:ext>
            </p:extLst>
          </p:nvPr>
        </p:nvGraphicFramePr>
        <p:xfrm>
          <a:off x="516000" y="3519000"/>
          <a:ext cx="8721726" cy="2299572"/>
        </p:xfrm>
        <a:graphic>
          <a:graphicData uri="http://schemas.openxmlformats.org/drawingml/2006/table">
            <a:tbl>
              <a:tblPr firstRow="1" bandRow="1">
                <a:tableStyleId>{5C22544A-7EE6-4342-B048-85BDC9FD1C3A}</a:tableStyleId>
              </a:tblPr>
              <a:tblGrid>
                <a:gridCol w="2907242">
                  <a:extLst>
                    <a:ext uri="{9D8B030D-6E8A-4147-A177-3AD203B41FA5}">
                      <a16:colId xmlns:a16="http://schemas.microsoft.com/office/drawing/2014/main" val="3870313029"/>
                    </a:ext>
                  </a:extLst>
                </a:gridCol>
                <a:gridCol w="2907242">
                  <a:extLst>
                    <a:ext uri="{9D8B030D-6E8A-4147-A177-3AD203B41FA5}">
                      <a16:colId xmlns:a16="http://schemas.microsoft.com/office/drawing/2014/main" val="2043433627"/>
                    </a:ext>
                  </a:extLst>
                </a:gridCol>
                <a:gridCol w="2907242">
                  <a:extLst>
                    <a:ext uri="{9D8B030D-6E8A-4147-A177-3AD203B41FA5}">
                      <a16:colId xmlns:a16="http://schemas.microsoft.com/office/drawing/2014/main" val="3465483139"/>
                    </a:ext>
                  </a:extLst>
                </a:gridCol>
              </a:tblGrid>
              <a:tr h="571500">
                <a:tc>
                  <a:txBody>
                    <a:bodyPr/>
                    <a:lstStyle/>
                    <a:p>
                      <a:pPr algn="ctr"/>
                      <a:r>
                        <a:rPr lang="lv-LV" sz="1600" dirty="0">
                          <a:solidFill>
                            <a:schemeClr val="tx1"/>
                          </a:solidFill>
                          <a:latin typeface="Times New Roman" panose="02020603050405020304" pitchFamily="18" charset="0"/>
                          <a:cs typeface="Times New Roman" panose="02020603050405020304" pitchFamily="18" charset="0"/>
                        </a:rPr>
                        <a:t>Radītāja nosaukums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lv-LV" sz="1600" dirty="0">
                          <a:solidFill>
                            <a:schemeClr val="tx1"/>
                          </a:solidFill>
                          <a:latin typeface="Times New Roman" panose="02020603050405020304" pitchFamily="18" charset="0"/>
                          <a:cs typeface="Times New Roman" panose="02020603050405020304" pitchFamily="18" charset="0"/>
                        </a:rPr>
                        <a:t>EKK</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lv-LV" sz="1600" dirty="0">
                          <a:solidFill>
                            <a:schemeClr val="tx1"/>
                          </a:solidFill>
                          <a:latin typeface="Times New Roman" panose="02020603050405020304" pitchFamily="18" charset="0"/>
                          <a:cs typeface="Times New Roman" panose="02020603050405020304" pitchFamily="18" charset="0"/>
                        </a:rPr>
                        <a:t>Summa, EUR</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47499797"/>
                  </a:ext>
                </a:extLst>
              </a:tr>
              <a:tr h="576024">
                <a:tc>
                  <a:txBody>
                    <a:bodyPr/>
                    <a:lstStyle/>
                    <a:p>
                      <a:pPr algn="ctr"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Pakalpojumi</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  2200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230 239</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286642948"/>
                  </a:ext>
                </a:extLst>
              </a:tr>
              <a:tr h="576024">
                <a:tc>
                  <a:txBody>
                    <a:bodyPr/>
                    <a:lstStyle/>
                    <a:p>
                      <a:pPr algn="ctr"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Pamatlīdzekļi</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  5200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261 849</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478977028"/>
                  </a:ext>
                </a:extLst>
              </a:tr>
              <a:tr h="576024">
                <a:tc gridSpan="2">
                  <a:txBody>
                    <a:bodyPr/>
                    <a:lstStyle/>
                    <a:p>
                      <a:pPr algn="ctr" fontAlgn="b"/>
                      <a:r>
                        <a:rPr lang="lv-LV" sz="1600" b="1" i="0" u="none" strike="noStrike" dirty="0">
                          <a:solidFill>
                            <a:srgbClr val="000000"/>
                          </a:solidFill>
                          <a:effectLst/>
                          <a:latin typeface="Times New Roman" panose="02020603050405020304" pitchFamily="18" charset="0"/>
                          <a:cs typeface="Times New Roman" panose="02020603050405020304" pitchFamily="18" charset="0"/>
                        </a:rPr>
                        <a:t>Kopā  </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dirty="0"/>
                    </a:p>
                  </a:txBody>
                  <a:tcPr marL="7620" marR="7620" marT="7620" marB="0" anchor="ctr"/>
                </a:tc>
                <a:tc>
                  <a:txBody>
                    <a:bodyPr/>
                    <a:lstStyle/>
                    <a:p>
                      <a:pPr algn="ctr" fontAlgn="b"/>
                      <a:r>
                        <a:rPr lang="lv-LV" sz="1600" b="1" i="0" u="none" strike="noStrike" dirty="0">
                          <a:solidFill>
                            <a:srgbClr val="000000"/>
                          </a:solidFill>
                          <a:effectLst/>
                          <a:latin typeface="Times New Roman" panose="02020603050405020304" pitchFamily="18" charset="0"/>
                          <a:cs typeface="Times New Roman" panose="02020603050405020304" pitchFamily="18" charset="0"/>
                        </a:rPr>
                        <a:t>492 088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567084576"/>
                  </a:ext>
                </a:extLst>
              </a:tr>
            </a:tbl>
          </a:graphicData>
        </a:graphic>
      </p:graphicFrame>
    </p:spTree>
    <p:extLst>
      <p:ext uri="{BB962C8B-B14F-4D97-AF65-F5344CB8AC3E}">
        <p14:creationId xmlns:p14="http://schemas.microsoft.com/office/powerpoint/2010/main" val="73325992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37F7F-0E02-30E5-854F-AC5CE989586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BB8B12D-099D-D15F-0994-3BD5E143B2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Virsraksts 1">
            <a:extLst>
              <a:ext uri="{FF2B5EF4-FFF2-40B4-BE49-F238E27FC236}">
                <a16:creationId xmlns:a16="http://schemas.microsoft.com/office/drawing/2014/main" id="{B971C456-E822-CF4A-E5B0-A31829B521EB}"/>
              </a:ext>
            </a:extLst>
          </p:cNvPr>
          <p:cNvSpPr txBox="1">
            <a:spLocks/>
          </p:cNvSpPr>
          <p:nvPr/>
        </p:nvSpPr>
        <p:spPr>
          <a:xfrm>
            <a:off x="156000" y="130254"/>
            <a:ext cx="6796626"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plānotie ieņēmumi 2025.gadā (1)</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2" name="Tabula 1">
            <a:extLst>
              <a:ext uri="{FF2B5EF4-FFF2-40B4-BE49-F238E27FC236}">
                <a16:creationId xmlns:a16="http://schemas.microsoft.com/office/drawing/2014/main" id="{A54779D2-9255-97D9-BD20-9B68D098E962}"/>
              </a:ext>
            </a:extLst>
          </p:cNvPr>
          <p:cNvGraphicFramePr>
            <a:graphicFrameLocks noGrp="1"/>
          </p:cNvGraphicFramePr>
          <p:nvPr>
            <p:extLst>
              <p:ext uri="{D42A27DB-BD31-4B8C-83A1-F6EECF244321}">
                <p14:modId xmlns:p14="http://schemas.microsoft.com/office/powerpoint/2010/main" val="597682622"/>
              </p:ext>
            </p:extLst>
          </p:nvPr>
        </p:nvGraphicFramePr>
        <p:xfrm>
          <a:off x="246000" y="952740"/>
          <a:ext cx="8010000" cy="5766391"/>
        </p:xfrm>
        <a:graphic>
          <a:graphicData uri="http://schemas.openxmlformats.org/drawingml/2006/table">
            <a:tbl>
              <a:tblPr/>
              <a:tblGrid>
                <a:gridCol w="955582">
                  <a:extLst>
                    <a:ext uri="{9D8B030D-6E8A-4147-A177-3AD203B41FA5}">
                      <a16:colId xmlns:a16="http://schemas.microsoft.com/office/drawing/2014/main" val="3657436379"/>
                    </a:ext>
                  </a:extLst>
                </a:gridCol>
                <a:gridCol w="1772968">
                  <a:extLst>
                    <a:ext uri="{9D8B030D-6E8A-4147-A177-3AD203B41FA5}">
                      <a16:colId xmlns:a16="http://schemas.microsoft.com/office/drawing/2014/main" val="3874130848"/>
                    </a:ext>
                  </a:extLst>
                </a:gridCol>
                <a:gridCol w="1920306">
                  <a:extLst>
                    <a:ext uri="{9D8B030D-6E8A-4147-A177-3AD203B41FA5}">
                      <a16:colId xmlns:a16="http://schemas.microsoft.com/office/drawing/2014/main" val="2751905652"/>
                    </a:ext>
                  </a:extLst>
                </a:gridCol>
                <a:gridCol w="1903703">
                  <a:extLst>
                    <a:ext uri="{9D8B030D-6E8A-4147-A177-3AD203B41FA5}">
                      <a16:colId xmlns:a16="http://schemas.microsoft.com/office/drawing/2014/main" val="796832158"/>
                    </a:ext>
                  </a:extLst>
                </a:gridCol>
                <a:gridCol w="1457441">
                  <a:extLst>
                    <a:ext uri="{9D8B030D-6E8A-4147-A177-3AD203B41FA5}">
                      <a16:colId xmlns:a16="http://schemas.microsoft.com/office/drawing/2014/main" val="2574578432"/>
                    </a:ext>
                  </a:extLst>
                </a:gridCol>
              </a:tblGrid>
              <a:tr h="635095">
                <a:tc>
                  <a:txBody>
                    <a:bodyPr/>
                    <a:lstStyle/>
                    <a:p>
                      <a:pPr algn="ctr" fontAlgn="ctr"/>
                      <a:r>
                        <a:rPr lang="lv-LV" sz="13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3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3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Platība </a:t>
                      </a:r>
                      <a:r>
                        <a:rPr lang="lv-LV" sz="13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 EUR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917891434"/>
                  </a:ext>
                </a:extLst>
              </a:tr>
              <a:tr h="190189">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78500040146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0365020"/>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78500030283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2700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8073949"/>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78500050323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8576731"/>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78500050374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900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1308303"/>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78500050387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552620"/>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78500050398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1438591"/>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78500050442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3720265"/>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78500050244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3301301"/>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78500030025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456008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78500080183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407903"/>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78500080040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5,07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12700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7620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5494034"/>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78500070191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2,92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6000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3824027"/>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78500040219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6800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4080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7052677"/>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78500070316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2100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4809445"/>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78500040178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8582237"/>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78500040170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4517155"/>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78500010116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2379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78500010117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322015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78500010130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0,7 no 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546960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78500070294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7112204"/>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78500070257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89063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78500070328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432041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78500020049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7095386"/>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78500030308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6654371"/>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"Vējiņi"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8614167"/>
                  </a:ext>
                </a:extLst>
              </a:tr>
              <a:tr h="186382">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Pilcenes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māja" 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720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9516785"/>
                  </a:ext>
                </a:extLst>
              </a:tr>
              <a:tr h="190189">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89600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53760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5923419"/>
                  </a:ext>
                </a:extLst>
              </a:tr>
            </a:tbl>
          </a:graphicData>
        </a:graphic>
      </p:graphicFrame>
      <p:sp>
        <p:nvSpPr>
          <p:cNvPr id="5" name="Прямоугольник 7">
            <a:extLst>
              <a:ext uri="{FF2B5EF4-FFF2-40B4-BE49-F238E27FC236}">
                <a16:creationId xmlns:a16="http://schemas.microsoft.com/office/drawing/2014/main" id="{DC8BBD40-C1BA-F8DA-4572-74DC755B0204}"/>
              </a:ext>
            </a:extLst>
          </p:cNvPr>
          <p:cNvSpPr/>
          <p:nvPr/>
        </p:nvSpPr>
        <p:spPr>
          <a:xfrm>
            <a:off x="8931000" y="1944000"/>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Dricānu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53 760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Tree>
    <p:extLst>
      <p:ext uri="{BB962C8B-B14F-4D97-AF65-F5344CB8AC3E}">
        <p14:creationId xmlns:p14="http://schemas.microsoft.com/office/powerpoint/2010/main" val="804748456"/>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8584-63B9-E4E1-3B75-BE9993784F6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9AECA49-787A-7679-123F-DBEF67892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4000"/>
            <a:ext cx="12192000" cy="6210000"/>
          </a:xfrm>
          <a:prstGeom prst="rect">
            <a:avLst/>
          </a:prstGeom>
        </p:spPr>
      </p:pic>
      <p:sp>
        <p:nvSpPr>
          <p:cNvPr id="4" name="Virsraksts 1">
            <a:extLst>
              <a:ext uri="{FF2B5EF4-FFF2-40B4-BE49-F238E27FC236}">
                <a16:creationId xmlns:a16="http://schemas.microsoft.com/office/drawing/2014/main" id="{05128FBD-2316-6073-FCB7-ED6E9F42F46F}"/>
              </a:ext>
            </a:extLst>
          </p:cNvPr>
          <p:cNvSpPr txBox="1">
            <a:spLocks/>
          </p:cNvSpPr>
          <p:nvPr/>
        </p:nvSpPr>
        <p:spPr>
          <a:xfrm>
            <a:off x="201000" y="459000"/>
            <a:ext cx="6796626"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plānotie ieņēmumi 2025.gadā (2)</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7">
            <a:extLst>
              <a:ext uri="{FF2B5EF4-FFF2-40B4-BE49-F238E27FC236}">
                <a16:creationId xmlns:a16="http://schemas.microsoft.com/office/drawing/2014/main" id="{F76D3239-B684-B260-3EAB-0194CE2EDFD4}"/>
              </a:ext>
            </a:extLst>
          </p:cNvPr>
          <p:cNvSpPr/>
          <p:nvPr/>
        </p:nvSpPr>
        <p:spPr>
          <a:xfrm>
            <a:off x="8931000" y="1944000"/>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Stružānu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34 320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6" name="Tabula 5">
            <a:extLst>
              <a:ext uri="{FF2B5EF4-FFF2-40B4-BE49-F238E27FC236}">
                <a16:creationId xmlns:a16="http://schemas.microsoft.com/office/drawing/2014/main" id="{30809E40-0EEA-56F4-1627-D4143D19B606}"/>
              </a:ext>
            </a:extLst>
          </p:cNvPr>
          <p:cNvGraphicFramePr>
            <a:graphicFrameLocks noGrp="1"/>
          </p:cNvGraphicFramePr>
          <p:nvPr>
            <p:extLst>
              <p:ext uri="{D42A27DB-BD31-4B8C-83A1-F6EECF244321}">
                <p14:modId xmlns:p14="http://schemas.microsoft.com/office/powerpoint/2010/main" val="3385933404"/>
              </p:ext>
            </p:extLst>
          </p:nvPr>
        </p:nvGraphicFramePr>
        <p:xfrm>
          <a:off x="291000" y="1449000"/>
          <a:ext cx="7830001" cy="4850000"/>
        </p:xfrm>
        <a:graphic>
          <a:graphicData uri="http://schemas.openxmlformats.org/drawingml/2006/table">
            <a:tbl>
              <a:tblPr/>
              <a:tblGrid>
                <a:gridCol w="1026885">
                  <a:extLst>
                    <a:ext uri="{9D8B030D-6E8A-4147-A177-3AD203B41FA5}">
                      <a16:colId xmlns:a16="http://schemas.microsoft.com/office/drawing/2014/main" val="1307795484"/>
                    </a:ext>
                  </a:extLst>
                </a:gridCol>
                <a:gridCol w="1690082">
                  <a:extLst>
                    <a:ext uri="{9D8B030D-6E8A-4147-A177-3AD203B41FA5}">
                      <a16:colId xmlns:a16="http://schemas.microsoft.com/office/drawing/2014/main" val="164747367"/>
                    </a:ext>
                  </a:extLst>
                </a:gridCol>
                <a:gridCol w="1690082">
                  <a:extLst>
                    <a:ext uri="{9D8B030D-6E8A-4147-A177-3AD203B41FA5}">
                      <a16:colId xmlns:a16="http://schemas.microsoft.com/office/drawing/2014/main" val="1424490031"/>
                    </a:ext>
                  </a:extLst>
                </a:gridCol>
                <a:gridCol w="1690082">
                  <a:extLst>
                    <a:ext uri="{9D8B030D-6E8A-4147-A177-3AD203B41FA5}">
                      <a16:colId xmlns:a16="http://schemas.microsoft.com/office/drawing/2014/main" val="1239612068"/>
                    </a:ext>
                  </a:extLst>
                </a:gridCol>
                <a:gridCol w="1732870">
                  <a:extLst>
                    <a:ext uri="{9D8B030D-6E8A-4147-A177-3AD203B41FA5}">
                      <a16:colId xmlns:a16="http://schemas.microsoft.com/office/drawing/2014/main" val="1848815895"/>
                    </a:ext>
                  </a:extLst>
                </a:gridCol>
              </a:tblGrid>
              <a:tr h="1035000">
                <a:tc>
                  <a:txBody>
                    <a:bodyPr/>
                    <a:lstStyle/>
                    <a:p>
                      <a:pPr algn="ctr" fontAlgn="ctr"/>
                      <a:r>
                        <a:rPr lang="lv-LV" sz="13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3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3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Platība</a:t>
                      </a:r>
                      <a:br>
                        <a:rPr lang="lv-LV" sz="1300" b="0" i="0" u="none" strike="noStrike" dirty="0">
                          <a:solidFill>
                            <a:srgbClr val="000000"/>
                          </a:solidFill>
                          <a:effectLst/>
                          <a:latin typeface="Times New Roman" panose="02020603050405020304" pitchFamily="18" charset="0"/>
                          <a:cs typeface="Times New Roman" panose="02020603050405020304" pitchFamily="18" charset="0"/>
                        </a:rPr>
                      </a:br>
                      <a:r>
                        <a:rPr lang="lv-LV" sz="13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117093159"/>
                  </a:ext>
                </a:extLst>
              </a:tr>
              <a:tr h="27250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78940020150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6000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3600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3843175"/>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78940010079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24600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14760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3600451"/>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Miera 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5046016"/>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Miera 6-16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4478810"/>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Miera 11-7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0541346"/>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Miera 11-10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4422480"/>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Miera 17-7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3023884"/>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Miera 19-3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1620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4323189"/>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Parka 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5311899"/>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Parka 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6463826"/>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Parka 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0613672"/>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Parka 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1380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646823"/>
                  </a:ext>
                </a:extLst>
              </a:tr>
              <a:tr h="27250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Smilšu 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7042800"/>
                  </a:ext>
                </a:extLst>
              </a:tr>
              <a:tr h="272500">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57200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34320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5158359"/>
                  </a:ext>
                </a:extLst>
              </a:tr>
            </a:tbl>
          </a:graphicData>
        </a:graphic>
      </p:graphicFrame>
    </p:spTree>
    <p:extLst>
      <p:ext uri="{BB962C8B-B14F-4D97-AF65-F5344CB8AC3E}">
        <p14:creationId xmlns:p14="http://schemas.microsoft.com/office/powerpoint/2010/main" val="29404804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12981-D2A2-5335-F890-D6A6260D2B9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6219302-116C-6D1E-E8A5-C6FFDDA073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8" y="279000"/>
            <a:ext cx="12192000" cy="6300000"/>
          </a:xfrm>
          <a:prstGeom prst="rect">
            <a:avLst/>
          </a:prstGeom>
        </p:spPr>
      </p:pic>
      <p:sp>
        <p:nvSpPr>
          <p:cNvPr id="4" name="Virsraksts 1">
            <a:extLst>
              <a:ext uri="{FF2B5EF4-FFF2-40B4-BE49-F238E27FC236}">
                <a16:creationId xmlns:a16="http://schemas.microsoft.com/office/drawing/2014/main" id="{3A6DF3F4-DA75-2CB7-7292-D822AE814C5A}"/>
              </a:ext>
            </a:extLst>
          </p:cNvPr>
          <p:cNvSpPr txBox="1">
            <a:spLocks/>
          </p:cNvSpPr>
          <p:nvPr/>
        </p:nvSpPr>
        <p:spPr>
          <a:xfrm>
            <a:off x="246000" y="410193"/>
            <a:ext cx="6796626"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plānotie ieņēmumi 2025.gadā (3)</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7">
            <a:extLst>
              <a:ext uri="{FF2B5EF4-FFF2-40B4-BE49-F238E27FC236}">
                <a16:creationId xmlns:a16="http://schemas.microsoft.com/office/drawing/2014/main" id="{7DE8B414-01E5-300F-9BCF-93B6F3E22994}"/>
              </a:ext>
            </a:extLst>
          </p:cNvPr>
          <p:cNvSpPr/>
          <p:nvPr/>
        </p:nvSpPr>
        <p:spPr>
          <a:xfrm>
            <a:off x="9156000" y="1501098"/>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Rikavas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33 420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2" name="Tabula 1">
            <a:extLst>
              <a:ext uri="{FF2B5EF4-FFF2-40B4-BE49-F238E27FC236}">
                <a16:creationId xmlns:a16="http://schemas.microsoft.com/office/drawing/2014/main" id="{17583425-8915-413C-A5B6-7C4301273C30}"/>
              </a:ext>
            </a:extLst>
          </p:cNvPr>
          <p:cNvGraphicFramePr>
            <a:graphicFrameLocks noGrp="1"/>
          </p:cNvGraphicFramePr>
          <p:nvPr>
            <p:extLst>
              <p:ext uri="{D42A27DB-BD31-4B8C-83A1-F6EECF244321}">
                <p14:modId xmlns:p14="http://schemas.microsoft.com/office/powerpoint/2010/main" val="881195473"/>
              </p:ext>
            </p:extLst>
          </p:nvPr>
        </p:nvGraphicFramePr>
        <p:xfrm>
          <a:off x="336000" y="1305093"/>
          <a:ext cx="7830000" cy="2123908"/>
        </p:xfrm>
        <a:graphic>
          <a:graphicData uri="http://schemas.openxmlformats.org/drawingml/2006/table">
            <a:tbl>
              <a:tblPr/>
              <a:tblGrid>
                <a:gridCol w="1076904">
                  <a:extLst>
                    <a:ext uri="{9D8B030D-6E8A-4147-A177-3AD203B41FA5}">
                      <a16:colId xmlns:a16="http://schemas.microsoft.com/office/drawing/2014/main" val="424344396"/>
                    </a:ext>
                  </a:extLst>
                </a:gridCol>
                <a:gridCol w="1637794">
                  <a:extLst>
                    <a:ext uri="{9D8B030D-6E8A-4147-A177-3AD203B41FA5}">
                      <a16:colId xmlns:a16="http://schemas.microsoft.com/office/drawing/2014/main" val="3550510734"/>
                    </a:ext>
                  </a:extLst>
                </a:gridCol>
                <a:gridCol w="1682665">
                  <a:extLst>
                    <a:ext uri="{9D8B030D-6E8A-4147-A177-3AD203B41FA5}">
                      <a16:colId xmlns:a16="http://schemas.microsoft.com/office/drawing/2014/main" val="129834500"/>
                    </a:ext>
                  </a:extLst>
                </a:gridCol>
                <a:gridCol w="1705103">
                  <a:extLst>
                    <a:ext uri="{9D8B030D-6E8A-4147-A177-3AD203B41FA5}">
                      <a16:colId xmlns:a16="http://schemas.microsoft.com/office/drawing/2014/main" val="209773748"/>
                    </a:ext>
                  </a:extLst>
                </a:gridCol>
                <a:gridCol w="1727534">
                  <a:extLst>
                    <a:ext uri="{9D8B030D-6E8A-4147-A177-3AD203B41FA5}">
                      <a16:colId xmlns:a16="http://schemas.microsoft.com/office/drawing/2014/main" val="1169241087"/>
                    </a:ext>
                  </a:extLst>
                </a:gridCol>
              </a:tblGrid>
              <a:tr h="639874">
                <a:tc>
                  <a:txBody>
                    <a:bodyPr/>
                    <a:lstStyle/>
                    <a:p>
                      <a:pPr algn="ctr"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2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Platība</a:t>
                      </a:r>
                      <a:br>
                        <a:rPr lang="lv-LV" sz="1200" b="0" i="0" u="none" strike="noStrike" dirty="0">
                          <a:solidFill>
                            <a:srgbClr val="000000"/>
                          </a:solidFill>
                          <a:effectLst/>
                          <a:latin typeface="Times New Roman" panose="02020603050405020304" pitchFamily="18" charset="0"/>
                          <a:cs typeface="Times New Roman" panose="02020603050405020304" pitchFamily="18" charset="0"/>
                        </a:rPr>
                      </a:br>
                      <a:r>
                        <a:rPr lang="lv-LV" sz="12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562680015"/>
                  </a:ext>
                </a:extLst>
              </a:tr>
              <a:tr h="247339">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78820070781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0,5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900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3247307"/>
                  </a:ext>
                </a:extLst>
              </a:tr>
              <a:tr h="247339">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78820050131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9,1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6701794"/>
                  </a:ext>
                </a:extLst>
              </a:tr>
              <a:tr h="247339">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78820030102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0403955"/>
                  </a:ext>
                </a:extLst>
              </a:tr>
              <a:tr h="247339">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Upes 5-9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1620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9982338"/>
                  </a:ext>
                </a:extLst>
              </a:tr>
              <a:tr h="247339">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78820070466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10500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1203863"/>
                  </a:ext>
                </a:extLst>
              </a:tr>
              <a:tr h="247339">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55700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33420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160035"/>
                  </a:ext>
                </a:extLst>
              </a:tr>
            </a:tbl>
          </a:graphicData>
        </a:graphic>
      </p:graphicFrame>
      <p:graphicFrame>
        <p:nvGraphicFramePr>
          <p:cNvPr id="7" name="Tabula 6">
            <a:extLst>
              <a:ext uri="{FF2B5EF4-FFF2-40B4-BE49-F238E27FC236}">
                <a16:creationId xmlns:a16="http://schemas.microsoft.com/office/drawing/2014/main" id="{DC0B36B9-EF52-22F8-96C6-52B96689F70D}"/>
              </a:ext>
            </a:extLst>
          </p:cNvPr>
          <p:cNvGraphicFramePr>
            <a:graphicFrameLocks noGrp="1"/>
          </p:cNvGraphicFramePr>
          <p:nvPr>
            <p:extLst>
              <p:ext uri="{D42A27DB-BD31-4B8C-83A1-F6EECF244321}">
                <p14:modId xmlns:p14="http://schemas.microsoft.com/office/powerpoint/2010/main" val="3750736367"/>
              </p:ext>
            </p:extLst>
          </p:nvPr>
        </p:nvGraphicFramePr>
        <p:xfrm>
          <a:off x="356805" y="3812748"/>
          <a:ext cx="7830001" cy="2478808"/>
        </p:xfrm>
        <a:graphic>
          <a:graphicData uri="http://schemas.openxmlformats.org/drawingml/2006/table">
            <a:tbl>
              <a:tblPr/>
              <a:tblGrid>
                <a:gridCol w="953909">
                  <a:extLst>
                    <a:ext uri="{9D8B030D-6E8A-4147-A177-3AD203B41FA5}">
                      <a16:colId xmlns:a16="http://schemas.microsoft.com/office/drawing/2014/main" val="930732166"/>
                    </a:ext>
                  </a:extLst>
                </a:gridCol>
                <a:gridCol w="1589848">
                  <a:extLst>
                    <a:ext uri="{9D8B030D-6E8A-4147-A177-3AD203B41FA5}">
                      <a16:colId xmlns:a16="http://schemas.microsoft.com/office/drawing/2014/main" val="2287627014"/>
                    </a:ext>
                  </a:extLst>
                </a:gridCol>
                <a:gridCol w="1808452">
                  <a:extLst>
                    <a:ext uri="{9D8B030D-6E8A-4147-A177-3AD203B41FA5}">
                      <a16:colId xmlns:a16="http://schemas.microsoft.com/office/drawing/2014/main" val="2710885721"/>
                    </a:ext>
                  </a:extLst>
                </a:gridCol>
                <a:gridCol w="1887944">
                  <a:extLst>
                    <a:ext uri="{9D8B030D-6E8A-4147-A177-3AD203B41FA5}">
                      <a16:colId xmlns:a16="http://schemas.microsoft.com/office/drawing/2014/main" val="1768214424"/>
                    </a:ext>
                  </a:extLst>
                </a:gridCol>
                <a:gridCol w="1589848">
                  <a:extLst>
                    <a:ext uri="{9D8B030D-6E8A-4147-A177-3AD203B41FA5}">
                      <a16:colId xmlns:a16="http://schemas.microsoft.com/office/drawing/2014/main" val="464239633"/>
                    </a:ext>
                  </a:extLst>
                </a:gridCol>
              </a:tblGrid>
              <a:tr h="634536">
                <a:tc>
                  <a:txBody>
                    <a:bodyPr/>
                    <a:lstStyle/>
                    <a:p>
                      <a:pPr algn="ctr"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2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Platība</a:t>
                      </a:r>
                      <a:br>
                        <a:rPr lang="lv-LV" sz="1200" b="0" i="0" u="none" strike="noStrike" dirty="0">
                          <a:solidFill>
                            <a:srgbClr val="000000"/>
                          </a:solidFill>
                          <a:effectLst/>
                          <a:latin typeface="Times New Roman" panose="02020603050405020304" pitchFamily="18" charset="0"/>
                          <a:cs typeface="Times New Roman" panose="02020603050405020304" pitchFamily="18" charset="0"/>
                        </a:rPr>
                      </a:br>
                      <a:r>
                        <a:rPr lang="lv-LV" sz="105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944552847"/>
                  </a:ext>
                </a:extLst>
              </a:tr>
              <a:tr h="230534">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78740050227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0,52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1991011"/>
                  </a:ext>
                </a:extLst>
              </a:tr>
              <a:tr h="230534">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78740050157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9000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5400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2183545"/>
                  </a:ext>
                </a:extLst>
              </a:tr>
              <a:tr h="230534">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78740040177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12000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4042166"/>
                  </a:ext>
                </a:extLst>
              </a:tr>
              <a:tr h="230534">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78740040101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4080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7524552"/>
                  </a:ext>
                </a:extLst>
              </a:tr>
              <a:tr h="230534">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78740060083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2,24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5000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3455241"/>
                  </a:ext>
                </a:extLst>
              </a:tr>
              <a:tr h="230534">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78740060100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036977"/>
                  </a:ext>
                </a:extLst>
              </a:tr>
              <a:tr h="230534">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78740060062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3016616"/>
                  </a:ext>
                </a:extLst>
              </a:tr>
              <a:tr h="230534">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47800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28680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2342604"/>
                  </a:ext>
                </a:extLst>
              </a:tr>
            </a:tbl>
          </a:graphicData>
        </a:graphic>
      </p:graphicFrame>
      <p:sp>
        <p:nvSpPr>
          <p:cNvPr id="8" name="Прямоугольник 7">
            <a:extLst>
              <a:ext uri="{FF2B5EF4-FFF2-40B4-BE49-F238E27FC236}">
                <a16:creationId xmlns:a16="http://schemas.microsoft.com/office/drawing/2014/main" id="{C48C01EA-6C29-EFA9-0C98-96B79A23959A}"/>
              </a:ext>
            </a:extLst>
          </p:cNvPr>
          <p:cNvSpPr/>
          <p:nvPr/>
        </p:nvSpPr>
        <p:spPr>
          <a:xfrm>
            <a:off x="9291000" y="3899511"/>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Nagļu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28 680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Tree>
    <p:extLst>
      <p:ext uri="{BB962C8B-B14F-4D97-AF65-F5344CB8AC3E}">
        <p14:creationId xmlns:p14="http://schemas.microsoft.com/office/powerpoint/2010/main" val="104022966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17792-F126-E6D7-CEA9-4DBB7A86BB8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AC73287-CC45-3FEC-95B9-94F1E066F8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3" y="234000"/>
            <a:ext cx="12192000" cy="6345000"/>
          </a:xfrm>
          <a:prstGeom prst="rect">
            <a:avLst/>
          </a:prstGeom>
        </p:spPr>
      </p:pic>
      <p:sp>
        <p:nvSpPr>
          <p:cNvPr id="4" name="Virsraksts 1">
            <a:extLst>
              <a:ext uri="{FF2B5EF4-FFF2-40B4-BE49-F238E27FC236}">
                <a16:creationId xmlns:a16="http://schemas.microsoft.com/office/drawing/2014/main" id="{52EB3D96-5A21-383D-6039-C2B3271D9BD6}"/>
              </a:ext>
            </a:extLst>
          </p:cNvPr>
          <p:cNvSpPr txBox="1">
            <a:spLocks/>
          </p:cNvSpPr>
          <p:nvPr/>
        </p:nvSpPr>
        <p:spPr>
          <a:xfrm>
            <a:off x="247180" y="369000"/>
            <a:ext cx="6796626"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plānotie ieņēmumi 2025.gadā (4)</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7">
            <a:extLst>
              <a:ext uri="{FF2B5EF4-FFF2-40B4-BE49-F238E27FC236}">
                <a16:creationId xmlns:a16="http://schemas.microsoft.com/office/drawing/2014/main" id="{FBB6D2B6-9712-6E08-0BD3-B409B616A1E9}"/>
              </a:ext>
            </a:extLst>
          </p:cNvPr>
          <p:cNvSpPr/>
          <p:nvPr/>
        </p:nvSpPr>
        <p:spPr>
          <a:xfrm>
            <a:off x="8831651" y="1517526"/>
            <a:ext cx="3015000" cy="141577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Ozolmuižas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20 100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
        <p:nvSpPr>
          <p:cNvPr id="8" name="Прямоугольник 7">
            <a:extLst>
              <a:ext uri="{FF2B5EF4-FFF2-40B4-BE49-F238E27FC236}">
                <a16:creationId xmlns:a16="http://schemas.microsoft.com/office/drawing/2014/main" id="{4B3F5BAD-0853-4EB7-3529-1C58BDEA92CC}"/>
              </a:ext>
            </a:extLst>
          </p:cNvPr>
          <p:cNvSpPr/>
          <p:nvPr/>
        </p:nvSpPr>
        <p:spPr>
          <a:xfrm>
            <a:off x="8831651" y="4059000"/>
            <a:ext cx="3105000" cy="141577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Sakstagala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9 240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6" name="Tabula 5">
            <a:extLst>
              <a:ext uri="{FF2B5EF4-FFF2-40B4-BE49-F238E27FC236}">
                <a16:creationId xmlns:a16="http://schemas.microsoft.com/office/drawing/2014/main" id="{44515D5A-ECC3-94A3-C1DE-D08DCDD5E089}"/>
              </a:ext>
            </a:extLst>
          </p:cNvPr>
          <p:cNvGraphicFramePr>
            <a:graphicFrameLocks noGrp="1"/>
          </p:cNvGraphicFramePr>
          <p:nvPr>
            <p:extLst>
              <p:ext uri="{D42A27DB-BD31-4B8C-83A1-F6EECF244321}">
                <p14:modId xmlns:p14="http://schemas.microsoft.com/office/powerpoint/2010/main" val="2398382147"/>
              </p:ext>
            </p:extLst>
          </p:nvPr>
        </p:nvGraphicFramePr>
        <p:xfrm>
          <a:off x="345349" y="1269001"/>
          <a:ext cx="7820650" cy="2569587"/>
        </p:xfrm>
        <a:graphic>
          <a:graphicData uri="http://schemas.openxmlformats.org/drawingml/2006/table">
            <a:tbl>
              <a:tblPr/>
              <a:tblGrid>
                <a:gridCol w="900691">
                  <a:extLst>
                    <a:ext uri="{9D8B030D-6E8A-4147-A177-3AD203B41FA5}">
                      <a16:colId xmlns:a16="http://schemas.microsoft.com/office/drawing/2014/main" val="2589793977"/>
                    </a:ext>
                  </a:extLst>
                </a:gridCol>
                <a:gridCol w="1735482">
                  <a:extLst>
                    <a:ext uri="{9D8B030D-6E8A-4147-A177-3AD203B41FA5}">
                      <a16:colId xmlns:a16="http://schemas.microsoft.com/office/drawing/2014/main" val="224788826"/>
                    </a:ext>
                  </a:extLst>
                </a:gridCol>
                <a:gridCol w="1603673">
                  <a:extLst>
                    <a:ext uri="{9D8B030D-6E8A-4147-A177-3AD203B41FA5}">
                      <a16:colId xmlns:a16="http://schemas.microsoft.com/office/drawing/2014/main" val="3308877776"/>
                    </a:ext>
                  </a:extLst>
                </a:gridCol>
                <a:gridCol w="1911228">
                  <a:extLst>
                    <a:ext uri="{9D8B030D-6E8A-4147-A177-3AD203B41FA5}">
                      <a16:colId xmlns:a16="http://schemas.microsoft.com/office/drawing/2014/main" val="899042228"/>
                    </a:ext>
                  </a:extLst>
                </a:gridCol>
                <a:gridCol w="1669576">
                  <a:extLst>
                    <a:ext uri="{9D8B030D-6E8A-4147-A177-3AD203B41FA5}">
                      <a16:colId xmlns:a16="http://schemas.microsoft.com/office/drawing/2014/main" val="477063246"/>
                    </a:ext>
                  </a:extLst>
                </a:gridCol>
              </a:tblGrid>
              <a:tr h="539999">
                <a:tc>
                  <a:txBody>
                    <a:bodyPr/>
                    <a:lstStyle/>
                    <a:p>
                      <a:pPr algn="ctr"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2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Platība</a:t>
                      </a:r>
                      <a:br>
                        <a:rPr lang="lv-LV" sz="1200" b="0" i="0" u="none" strike="noStrike" dirty="0">
                          <a:solidFill>
                            <a:srgbClr val="000000"/>
                          </a:solidFill>
                          <a:effectLst/>
                          <a:latin typeface="Times New Roman" panose="02020603050405020304" pitchFamily="18" charset="0"/>
                          <a:cs typeface="Times New Roman" panose="02020603050405020304" pitchFamily="18" charset="0"/>
                        </a:rPr>
                      </a:br>
                      <a:r>
                        <a:rPr lang="lv-LV" sz="12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18572177"/>
                  </a:ext>
                </a:extLst>
              </a:tr>
              <a:tr h="223703">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78780020391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900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635934"/>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78780020401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16000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9600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5782132"/>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78780030160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0,08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5351762"/>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78780040129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 no 5,39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2735723"/>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78780040051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 no 19,1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7476880"/>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78780040247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 no 10,32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3700923"/>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78780040293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2849903"/>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78780020125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 no 1,74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9624357"/>
                  </a:ext>
                </a:extLst>
              </a:tr>
              <a:tr h="223703">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33500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20100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3913399"/>
                  </a:ext>
                </a:extLst>
              </a:tr>
            </a:tbl>
          </a:graphicData>
        </a:graphic>
      </p:graphicFrame>
      <p:graphicFrame>
        <p:nvGraphicFramePr>
          <p:cNvPr id="9" name="Tabula 8">
            <a:extLst>
              <a:ext uri="{FF2B5EF4-FFF2-40B4-BE49-F238E27FC236}">
                <a16:creationId xmlns:a16="http://schemas.microsoft.com/office/drawing/2014/main" id="{0A08CFFE-E77B-09B4-4ECB-B7FAF04850F6}"/>
              </a:ext>
            </a:extLst>
          </p:cNvPr>
          <p:cNvGraphicFramePr>
            <a:graphicFrameLocks noGrp="1"/>
          </p:cNvGraphicFramePr>
          <p:nvPr>
            <p:extLst>
              <p:ext uri="{D42A27DB-BD31-4B8C-83A1-F6EECF244321}">
                <p14:modId xmlns:p14="http://schemas.microsoft.com/office/powerpoint/2010/main" val="1157367355"/>
              </p:ext>
            </p:extLst>
          </p:nvPr>
        </p:nvGraphicFramePr>
        <p:xfrm>
          <a:off x="345348" y="4194000"/>
          <a:ext cx="7820649" cy="2004567"/>
        </p:xfrm>
        <a:graphic>
          <a:graphicData uri="http://schemas.openxmlformats.org/drawingml/2006/table">
            <a:tbl>
              <a:tblPr/>
              <a:tblGrid>
                <a:gridCol w="1051516">
                  <a:extLst>
                    <a:ext uri="{9D8B030D-6E8A-4147-A177-3AD203B41FA5}">
                      <a16:colId xmlns:a16="http://schemas.microsoft.com/office/drawing/2014/main" val="2391165383"/>
                    </a:ext>
                  </a:extLst>
                </a:gridCol>
                <a:gridCol w="1664900">
                  <a:extLst>
                    <a:ext uri="{9D8B030D-6E8A-4147-A177-3AD203B41FA5}">
                      <a16:colId xmlns:a16="http://schemas.microsoft.com/office/drawing/2014/main" val="3919441539"/>
                    </a:ext>
                  </a:extLst>
                </a:gridCol>
                <a:gridCol w="1686807">
                  <a:extLst>
                    <a:ext uri="{9D8B030D-6E8A-4147-A177-3AD203B41FA5}">
                      <a16:colId xmlns:a16="http://schemas.microsoft.com/office/drawing/2014/main" val="3593257176"/>
                    </a:ext>
                  </a:extLst>
                </a:gridCol>
                <a:gridCol w="1730619">
                  <a:extLst>
                    <a:ext uri="{9D8B030D-6E8A-4147-A177-3AD203B41FA5}">
                      <a16:colId xmlns:a16="http://schemas.microsoft.com/office/drawing/2014/main" val="2591993378"/>
                    </a:ext>
                  </a:extLst>
                </a:gridCol>
                <a:gridCol w="1686807">
                  <a:extLst>
                    <a:ext uri="{9D8B030D-6E8A-4147-A177-3AD203B41FA5}">
                      <a16:colId xmlns:a16="http://schemas.microsoft.com/office/drawing/2014/main" val="2982091361"/>
                    </a:ext>
                  </a:extLst>
                </a:gridCol>
              </a:tblGrid>
              <a:tr h="521061">
                <a:tc>
                  <a:txBody>
                    <a:bodyPr/>
                    <a:lstStyle/>
                    <a:p>
                      <a:pPr algn="ctr"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2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Platība</a:t>
                      </a:r>
                      <a:br>
                        <a:rPr lang="lv-LV" sz="1200" b="0" i="0" u="none" strike="noStrike" dirty="0">
                          <a:solidFill>
                            <a:srgbClr val="000000"/>
                          </a:solidFill>
                          <a:effectLst/>
                          <a:latin typeface="Times New Roman" panose="02020603050405020304" pitchFamily="18" charset="0"/>
                          <a:cs typeface="Times New Roman" panose="02020603050405020304" pitchFamily="18" charset="0"/>
                        </a:rPr>
                      </a:br>
                      <a:r>
                        <a:rPr lang="lv-LV" sz="12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72415702"/>
                  </a:ext>
                </a:extLst>
              </a:tr>
              <a:tr h="206901">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78860030572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996268"/>
                  </a:ext>
                </a:extLst>
              </a:tr>
              <a:tr h="206901">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78860030325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9199661"/>
                  </a:ext>
                </a:extLst>
              </a:tr>
              <a:tr h="206901">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78860030147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5883823"/>
                  </a:ext>
                </a:extLst>
              </a:tr>
              <a:tr h="206901">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78860030530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8000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4800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858539"/>
                  </a:ext>
                </a:extLst>
              </a:tr>
              <a:tr h="206901">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78860020533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900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540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6633617"/>
                  </a:ext>
                </a:extLst>
              </a:tr>
              <a:tr h="206901">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78860030229</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0,20</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900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2183210"/>
                  </a:ext>
                </a:extLst>
              </a:tr>
              <a:tr h="206901">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15400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9240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9640402"/>
                  </a:ext>
                </a:extLst>
              </a:tr>
            </a:tbl>
          </a:graphicData>
        </a:graphic>
      </p:graphicFrame>
    </p:spTree>
    <p:extLst>
      <p:ext uri="{BB962C8B-B14F-4D97-AF65-F5344CB8AC3E}">
        <p14:creationId xmlns:p14="http://schemas.microsoft.com/office/powerpoint/2010/main" val="150632179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2E470-B027-63DE-7B57-08A29D46425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A8A676C2-7989-4041-5857-DDD56D357D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3" y="0"/>
            <a:ext cx="12192000" cy="6858000"/>
          </a:xfrm>
          <a:prstGeom prst="rect">
            <a:avLst/>
          </a:prstGeom>
        </p:spPr>
      </p:pic>
      <p:sp>
        <p:nvSpPr>
          <p:cNvPr id="4" name="Virsraksts 1">
            <a:extLst>
              <a:ext uri="{FF2B5EF4-FFF2-40B4-BE49-F238E27FC236}">
                <a16:creationId xmlns:a16="http://schemas.microsoft.com/office/drawing/2014/main" id="{94D2E57B-F584-1143-2BD1-44428681C6F8}"/>
              </a:ext>
            </a:extLst>
          </p:cNvPr>
          <p:cNvSpPr txBox="1">
            <a:spLocks/>
          </p:cNvSpPr>
          <p:nvPr/>
        </p:nvSpPr>
        <p:spPr>
          <a:xfrm>
            <a:off x="241916" y="99000"/>
            <a:ext cx="6796626"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plānotie ieņēmumi 2025.gadā (5)</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7">
            <a:extLst>
              <a:ext uri="{FF2B5EF4-FFF2-40B4-BE49-F238E27FC236}">
                <a16:creationId xmlns:a16="http://schemas.microsoft.com/office/drawing/2014/main" id="{AD05D273-9EE8-8CAF-0D6B-FC47E4B20684}"/>
              </a:ext>
            </a:extLst>
          </p:cNvPr>
          <p:cNvSpPr/>
          <p:nvPr/>
        </p:nvSpPr>
        <p:spPr>
          <a:xfrm>
            <a:off x="8831651" y="1517526"/>
            <a:ext cx="3015000" cy="141577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Gaigalavas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84 060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2" name="Tabula 1">
            <a:extLst>
              <a:ext uri="{FF2B5EF4-FFF2-40B4-BE49-F238E27FC236}">
                <a16:creationId xmlns:a16="http://schemas.microsoft.com/office/drawing/2014/main" id="{E9837888-489F-BF8C-71EA-9E8843DB1780}"/>
              </a:ext>
            </a:extLst>
          </p:cNvPr>
          <p:cNvGraphicFramePr>
            <a:graphicFrameLocks noGrp="1"/>
          </p:cNvGraphicFramePr>
          <p:nvPr>
            <p:extLst>
              <p:ext uri="{D42A27DB-BD31-4B8C-83A1-F6EECF244321}">
                <p14:modId xmlns:p14="http://schemas.microsoft.com/office/powerpoint/2010/main" val="4281386010"/>
              </p:ext>
            </p:extLst>
          </p:nvPr>
        </p:nvGraphicFramePr>
        <p:xfrm>
          <a:off x="246000" y="954000"/>
          <a:ext cx="7875000" cy="5651581"/>
        </p:xfrm>
        <a:graphic>
          <a:graphicData uri="http://schemas.openxmlformats.org/drawingml/2006/table">
            <a:tbl>
              <a:tblPr/>
              <a:tblGrid>
                <a:gridCol w="919708">
                  <a:extLst>
                    <a:ext uri="{9D8B030D-6E8A-4147-A177-3AD203B41FA5}">
                      <a16:colId xmlns:a16="http://schemas.microsoft.com/office/drawing/2014/main" val="271333412"/>
                    </a:ext>
                  </a:extLst>
                </a:gridCol>
                <a:gridCol w="1743615">
                  <a:extLst>
                    <a:ext uri="{9D8B030D-6E8A-4147-A177-3AD203B41FA5}">
                      <a16:colId xmlns:a16="http://schemas.microsoft.com/office/drawing/2014/main" val="2984112671"/>
                    </a:ext>
                  </a:extLst>
                </a:gridCol>
                <a:gridCol w="1820255">
                  <a:extLst>
                    <a:ext uri="{9D8B030D-6E8A-4147-A177-3AD203B41FA5}">
                      <a16:colId xmlns:a16="http://schemas.microsoft.com/office/drawing/2014/main" val="2304810984"/>
                    </a:ext>
                  </a:extLst>
                </a:gridCol>
                <a:gridCol w="1858576">
                  <a:extLst>
                    <a:ext uri="{9D8B030D-6E8A-4147-A177-3AD203B41FA5}">
                      <a16:colId xmlns:a16="http://schemas.microsoft.com/office/drawing/2014/main" val="4184060573"/>
                    </a:ext>
                  </a:extLst>
                </a:gridCol>
                <a:gridCol w="1532846">
                  <a:extLst>
                    <a:ext uri="{9D8B030D-6E8A-4147-A177-3AD203B41FA5}">
                      <a16:colId xmlns:a16="http://schemas.microsoft.com/office/drawing/2014/main" val="1060733827"/>
                    </a:ext>
                  </a:extLst>
                </a:gridCol>
              </a:tblGrid>
              <a:tr h="500681">
                <a:tc>
                  <a:txBody>
                    <a:bodyPr/>
                    <a:lstStyle/>
                    <a:p>
                      <a:pPr algn="ctr"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2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Platība </a:t>
                      </a:r>
                      <a:r>
                        <a:rPr lang="lv-LV" sz="12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39992551"/>
                  </a:ext>
                </a:extLst>
              </a:tr>
              <a:tr h="20603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78540050552</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2500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1500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6904153"/>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78540060136</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15,53</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34000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20400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0197309"/>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78540070056</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4,34</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9500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5700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0056715"/>
                  </a:ext>
                </a:extLst>
              </a:tr>
              <a:tr h="20603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78540070057</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3,76</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9000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5400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5879563"/>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78540070164</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0,02</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4016082"/>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78540050115</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3,36</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8000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4800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9742293"/>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78540090093</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0,15</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800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480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308167"/>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78540070319</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6,91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15000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9000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887671"/>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9</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78540070399</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2,55</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5500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3300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7635894"/>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78540080089</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3,07</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6500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3900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9326013"/>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11</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78540070437</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2,71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8000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4800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6845959"/>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12</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78540050123</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2,22</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3600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4127057"/>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13</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78540040084</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9,27</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9038585"/>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14</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78540070179</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1,00 no 2,5</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6918975"/>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15</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78540090292</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25,32</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783692"/>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16</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78540090290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1,00 no 58,13</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0516766"/>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17</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78540090291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28,21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8332694"/>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18</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78540040020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9,4</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9831140"/>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19</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78540040021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3,42</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404277"/>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78540040090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10,91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3724785"/>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21</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78540080181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3,21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5206581"/>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22</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78540080209</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34,29</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784065"/>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23</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78540080207</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25,34</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3639429"/>
                  </a:ext>
                </a:extLst>
              </a:tr>
              <a:tr h="20603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24</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Meža 4 - </a:t>
                      </a:r>
                    </a:p>
                  </a:txBody>
                  <a:tcPr marL="5776" marR="5776" marT="5776"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lv-LV" sz="1200" b="0" i="0" u="none" strike="noStrike">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1200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8213811"/>
                  </a:ext>
                </a:extLst>
              </a:tr>
              <a:tr h="206036">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140100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84060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9850"/>
                  </a:ext>
                </a:extLst>
              </a:tr>
            </a:tbl>
          </a:graphicData>
        </a:graphic>
      </p:graphicFrame>
    </p:spTree>
    <p:extLst>
      <p:ext uri="{BB962C8B-B14F-4D97-AF65-F5344CB8AC3E}">
        <p14:creationId xmlns:p14="http://schemas.microsoft.com/office/powerpoint/2010/main" val="3278098738"/>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AF802-AFBF-B301-CD6F-17C08DAE33C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65259E7-6621-0CD0-A6C7-59CD27FD6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500"/>
            <a:ext cx="12192000" cy="6345000"/>
          </a:xfrm>
          <a:prstGeom prst="rect">
            <a:avLst/>
          </a:prstGeom>
        </p:spPr>
      </p:pic>
      <p:sp>
        <p:nvSpPr>
          <p:cNvPr id="4" name="Virsraksts 1">
            <a:extLst>
              <a:ext uri="{FF2B5EF4-FFF2-40B4-BE49-F238E27FC236}">
                <a16:creationId xmlns:a16="http://schemas.microsoft.com/office/drawing/2014/main" id="{6410A10C-EE14-7625-7C00-E235C46200A6}"/>
              </a:ext>
            </a:extLst>
          </p:cNvPr>
          <p:cNvSpPr txBox="1">
            <a:spLocks/>
          </p:cNvSpPr>
          <p:nvPr/>
        </p:nvSpPr>
        <p:spPr>
          <a:xfrm>
            <a:off x="260884" y="414000"/>
            <a:ext cx="6796626"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plānotie ieņēmumi 2025.gadā (6)</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7">
            <a:extLst>
              <a:ext uri="{FF2B5EF4-FFF2-40B4-BE49-F238E27FC236}">
                <a16:creationId xmlns:a16="http://schemas.microsoft.com/office/drawing/2014/main" id="{F72E88CD-29DF-7D5C-8345-7012AA4EE00C}"/>
              </a:ext>
            </a:extLst>
          </p:cNvPr>
          <p:cNvSpPr/>
          <p:nvPr/>
        </p:nvSpPr>
        <p:spPr>
          <a:xfrm>
            <a:off x="8831651" y="1517526"/>
            <a:ext cx="3015000" cy="141577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Kantinieku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24 300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2" name="Tabula 1">
            <a:extLst>
              <a:ext uri="{FF2B5EF4-FFF2-40B4-BE49-F238E27FC236}">
                <a16:creationId xmlns:a16="http://schemas.microsoft.com/office/drawing/2014/main" id="{82387D4B-D2B8-5B31-6B51-3347F965AA83}"/>
              </a:ext>
            </a:extLst>
          </p:cNvPr>
          <p:cNvGraphicFramePr>
            <a:graphicFrameLocks noGrp="1"/>
          </p:cNvGraphicFramePr>
          <p:nvPr>
            <p:extLst>
              <p:ext uri="{D42A27DB-BD31-4B8C-83A1-F6EECF244321}">
                <p14:modId xmlns:p14="http://schemas.microsoft.com/office/powerpoint/2010/main" val="693936426"/>
              </p:ext>
            </p:extLst>
          </p:nvPr>
        </p:nvGraphicFramePr>
        <p:xfrm>
          <a:off x="265374" y="1517526"/>
          <a:ext cx="7305675" cy="3579653"/>
        </p:xfrm>
        <a:graphic>
          <a:graphicData uri="http://schemas.openxmlformats.org/drawingml/2006/table">
            <a:tbl>
              <a:tblPr/>
              <a:tblGrid>
                <a:gridCol w="913209">
                  <a:extLst>
                    <a:ext uri="{9D8B030D-6E8A-4147-A177-3AD203B41FA5}">
                      <a16:colId xmlns:a16="http://schemas.microsoft.com/office/drawing/2014/main" val="2534875321"/>
                    </a:ext>
                  </a:extLst>
                </a:gridCol>
                <a:gridCol w="1731293">
                  <a:extLst>
                    <a:ext uri="{9D8B030D-6E8A-4147-A177-3AD203B41FA5}">
                      <a16:colId xmlns:a16="http://schemas.microsoft.com/office/drawing/2014/main" val="2537024186"/>
                    </a:ext>
                  </a:extLst>
                </a:gridCol>
                <a:gridCol w="1617141">
                  <a:extLst>
                    <a:ext uri="{9D8B030D-6E8A-4147-A177-3AD203B41FA5}">
                      <a16:colId xmlns:a16="http://schemas.microsoft.com/office/drawing/2014/main" val="829829946"/>
                    </a:ext>
                  </a:extLst>
                </a:gridCol>
                <a:gridCol w="1522016">
                  <a:extLst>
                    <a:ext uri="{9D8B030D-6E8A-4147-A177-3AD203B41FA5}">
                      <a16:colId xmlns:a16="http://schemas.microsoft.com/office/drawing/2014/main" val="2866822029"/>
                    </a:ext>
                  </a:extLst>
                </a:gridCol>
                <a:gridCol w="1522016">
                  <a:extLst>
                    <a:ext uri="{9D8B030D-6E8A-4147-A177-3AD203B41FA5}">
                      <a16:colId xmlns:a16="http://schemas.microsoft.com/office/drawing/2014/main" val="2431309102"/>
                    </a:ext>
                  </a:extLst>
                </a:gridCol>
              </a:tblGrid>
              <a:tr h="809293">
                <a:tc>
                  <a:txBody>
                    <a:bodyPr/>
                    <a:lstStyle/>
                    <a:p>
                      <a:pPr algn="ctr"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pt-BR" sz="1200" b="0" i="0" u="none" strike="noStrike" dirty="0">
                          <a:solidFill>
                            <a:srgbClr val="000000"/>
                          </a:solidFill>
                          <a:effectLst/>
                          <a:latin typeface="Times New Roman" panose="02020603050405020304" pitchFamily="18" charset="0"/>
                          <a:cs typeface="Times New Roman" panose="02020603050405020304" pitchFamily="18" charset="0"/>
                        </a:rPr>
                        <a:t>Kadastra apzīmējums (vai kadastra Nr.)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Platība</a:t>
                      </a:r>
                      <a:br>
                        <a:rPr lang="lv-LV" sz="1200" b="0" i="0" u="none" strike="noStrike" dirty="0">
                          <a:solidFill>
                            <a:srgbClr val="000000"/>
                          </a:solidFill>
                          <a:effectLst/>
                          <a:latin typeface="Times New Roman" panose="02020603050405020304" pitchFamily="18" charset="0"/>
                          <a:cs typeface="Times New Roman" panose="02020603050405020304" pitchFamily="18" charset="0"/>
                        </a:rPr>
                      </a:br>
                      <a:r>
                        <a:rPr lang="lv-LV" sz="1200" b="0" i="1" u="none" strike="noStrike" dirty="0">
                          <a:solidFill>
                            <a:srgbClr val="000000"/>
                          </a:solidFill>
                          <a:effectLst/>
                          <a:latin typeface="Times New Roman" panose="02020603050405020304" pitchFamily="18" charset="0"/>
                          <a:cs typeface="Times New Roman" panose="02020603050405020304" pitchFamily="18" charset="0"/>
                        </a:rPr>
                        <a:t>(zeme, cirsmas - ha; ēkas, dzīvokļi - m2)</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Plānotie ieņēmumi no atsavināšanas, EUR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60 % no plānotajiem ieņēmumiem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08928041"/>
                  </a:ext>
                </a:extLst>
              </a:tr>
              <a:tr h="277036">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78600060350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6000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3600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2078576"/>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78600040046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359426"/>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78600020105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18000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10800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4366119"/>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78600060547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8684175"/>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78600030229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1,27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3900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2340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8021665"/>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78600030302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0,62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1900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1140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3737726"/>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78600040113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0,18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700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420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7483161"/>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78600060163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2,01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6047628"/>
                  </a:ext>
                </a:extLst>
              </a:tr>
              <a:tr h="277036">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78600060583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1,00 no 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cs typeface="Times New Roman" panose="02020603050405020304" pitchFamily="18" charset="0"/>
                        </a:rPr>
                        <a:t>1800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3125134"/>
                  </a:ext>
                </a:extLst>
              </a:tr>
              <a:tr h="277036">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40500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24300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8370508"/>
                  </a:ext>
                </a:extLst>
              </a:tr>
            </a:tbl>
          </a:graphicData>
        </a:graphic>
      </p:graphicFrame>
    </p:spTree>
    <p:extLst>
      <p:ext uri="{BB962C8B-B14F-4D97-AF65-F5344CB8AC3E}">
        <p14:creationId xmlns:p14="http://schemas.microsoft.com/office/powerpoint/2010/main" val="306250839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45472-F60B-F9A6-6994-9DAC5BD7B59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5FEF75E-F86C-21F2-D115-3648C5FD1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 y="305608"/>
            <a:ext cx="12192000" cy="6246784"/>
          </a:xfrm>
          <a:prstGeom prst="rect">
            <a:avLst/>
          </a:prstGeom>
        </p:spPr>
      </p:pic>
      <p:sp>
        <p:nvSpPr>
          <p:cNvPr id="4" name="Virsraksts 1">
            <a:extLst>
              <a:ext uri="{FF2B5EF4-FFF2-40B4-BE49-F238E27FC236}">
                <a16:creationId xmlns:a16="http://schemas.microsoft.com/office/drawing/2014/main" id="{A1DE9013-15B9-CA58-3727-A5E4BE5F745D}"/>
              </a:ext>
            </a:extLst>
          </p:cNvPr>
          <p:cNvSpPr txBox="1">
            <a:spLocks/>
          </p:cNvSpPr>
          <p:nvPr/>
        </p:nvSpPr>
        <p:spPr>
          <a:xfrm>
            <a:off x="5555" y="440900"/>
            <a:ext cx="5760000"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izlietojums (1)</a:t>
            </a:r>
          </a:p>
        </p:txBody>
      </p:sp>
      <p:graphicFrame>
        <p:nvGraphicFramePr>
          <p:cNvPr id="2" name="Tabula 1">
            <a:extLst>
              <a:ext uri="{FF2B5EF4-FFF2-40B4-BE49-F238E27FC236}">
                <a16:creationId xmlns:a16="http://schemas.microsoft.com/office/drawing/2014/main" id="{F8A3527B-84F9-AE3F-2928-B674BA706838}"/>
              </a:ext>
            </a:extLst>
          </p:cNvPr>
          <p:cNvGraphicFramePr>
            <a:graphicFrameLocks noGrp="1"/>
          </p:cNvGraphicFramePr>
          <p:nvPr>
            <p:extLst>
              <p:ext uri="{D42A27DB-BD31-4B8C-83A1-F6EECF244321}">
                <p14:modId xmlns:p14="http://schemas.microsoft.com/office/powerpoint/2010/main" val="2424291040"/>
              </p:ext>
            </p:extLst>
          </p:nvPr>
        </p:nvGraphicFramePr>
        <p:xfrm>
          <a:off x="201000" y="1328234"/>
          <a:ext cx="7920000" cy="3178900"/>
        </p:xfrm>
        <a:graphic>
          <a:graphicData uri="http://schemas.openxmlformats.org/drawingml/2006/table">
            <a:tbl>
              <a:tblPr/>
              <a:tblGrid>
                <a:gridCol w="849697">
                  <a:extLst>
                    <a:ext uri="{9D8B030D-6E8A-4147-A177-3AD203B41FA5}">
                      <a16:colId xmlns:a16="http://schemas.microsoft.com/office/drawing/2014/main" val="271333412"/>
                    </a:ext>
                  </a:extLst>
                </a:gridCol>
                <a:gridCol w="5874436">
                  <a:extLst>
                    <a:ext uri="{9D8B030D-6E8A-4147-A177-3AD203B41FA5}">
                      <a16:colId xmlns:a16="http://schemas.microsoft.com/office/drawing/2014/main" val="2984112671"/>
                    </a:ext>
                  </a:extLst>
                </a:gridCol>
                <a:gridCol w="1195867">
                  <a:extLst>
                    <a:ext uri="{9D8B030D-6E8A-4147-A177-3AD203B41FA5}">
                      <a16:colId xmlns:a16="http://schemas.microsoft.com/office/drawing/2014/main" val="2304810984"/>
                    </a:ext>
                  </a:extLst>
                </a:gridCol>
              </a:tblGrid>
              <a:tr h="409030">
                <a:tc>
                  <a:txBody>
                    <a:bodyPr/>
                    <a:lstStyle/>
                    <a:p>
                      <a:pPr algn="ctr" fontAlgn="ctr"/>
                      <a:r>
                        <a:rPr lang="lv-LV" sz="14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39992551"/>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lv-LV" sz="1500" b="0" i="0" u="none" strike="noStrike" kern="1200" baseline="0" dirty="0">
                          <a:solidFill>
                            <a:schemeClr val="tx1"/>
                          </a:solidFill>
                          <a:latin typeface="Times New Roman" panose="02020603050405020304" pitchFamily="18" charset="0"/>
                          <a:ea typeface="+mn-ea"/>
                          <a:cs typeface="Times New Roman" panose="02020603050405020304" pitchFamily="18" charset="0"/>
                        </a:rPr>
                        <a:t>Nekustamā īpašuma uzmērīšanas un noformēšanas darbi	</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14 538</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6904153"/>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Ventilācijas sistēmas remonts sporta zālē Dricānu vidusskolā</a:t>
                      </a:r>
                      <a:endParaRPr lang="lv-LV"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20 000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0197309"/>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Dricānu vidusskolas noteku maliņu remonts apkārt jumtam</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10 000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0056715"/>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Dricānu vidusskolas sporta zāles apgaismojuma nomaiņa</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4 000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5879563"/>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Dricānu pagasta ēkas energoefektivitātes ēkas siltināšanas </a:t>
                      </a:r>
                      <a:r>
                        <a:rPr lang="lv-LV" sz="1500" dirty="0" err="1">
                          <a:effectLst/>
                          <a:latin typeface="Times New Roman" panose="02020603050405020304" pitchFamily="18" charset="0"/>
                          <a:ea typeface="Calibri" panose="020F0502020204030204" pitchFamily="34" charset="0"/>
                          <a:cs typeface="Times New Roman" panose="02020603050405020304" pitchFamily="18" charset="0"/>
                        </a:rPr>
                        <a:t>proj.izstrāde</a:t>
                      </a:r>
                      <a:endParaRPr lang="lv-LV"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10 000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4016082"/>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Dricānu sākumskolas 1. kabineta remonts, linoleja </a:t>
                      </a:r>
                      <a:r>
                        <a:rPr lang="lv-LV" sz="1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iekl</a:t>
                      </a: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lv-LV"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7 000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9742293"/>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Dricānu vidusskolas fasādes remonts pie lifta</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3 000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308167"/>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Rotaļu laukums Dricānu PII</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10 000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887671"/>
                  </a:ext>
                </a:extLst>
              </a:tr>
              <a:tr h="27698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9</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Zemes izpirkšana (Dricānu vidusskola)</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7 500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57635894"/>
                  </a:ext>
                </a:extLst>
              </a:tr>
              <a:tr h="276987">
                <a:tc>
                  <a:txBody>
                    <a:bodyPr/>
                    <a:lstStyle/>
                    <a:p>
                      <a:pPr algn="ctr"/>
                      <a:r>
                        <a:rPr lang="lv-LV" sz="1500" dirty="0">
                          <a:latin typeface="Times New Roman" panose="02020603050405020304" pitchFamily="18" charset="0"/>
                          <a:cs typeface="Times New Roman" panose="02020603050405020304" pitchFamily="18" charset="0"/>
                        </a:rPr>
                        <a:t>10</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Ieguldījumi dzīvojamā fonda uzturēšanā - remontdarbi</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5 000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9111665"/>
                  </a:ext>
                </a:extLst>
              </a:tr>
            </a:tbl>
          </a:graphicData>
        </a:graphic>
      </p:graphicFrame>
      <p:graphicFrame>
        <p:nvGraphicFramePr>
          <p:cNvPr id="5" name="Tabula 4">
            <a:extLst>
              <a:ext uri="{FF2B5EF4-FFF2-40B4-BE49-F238E27FC236}">
                <a16:creationId xmlns:a16="http://schemas.microsoft.com/office/drawing/2014/main" id="{F666267D-25D1-F957-F621-14B8CE93C507}"/>
              </a:ext>
            </a:extLst>
          </p:cNvPr>
          <p:cNvGraphicFramePr>
            <a:graphicFrameLocks noGrp="1"/>
          </p:cNvGraphicFramePr>
          <p:nvPr>
            <p:extLst>
              <p:ext uri="{D42A27DB-BD31-4B8C-83A1-F6EECF244321}">
                <p14:modId xmlns:p14="http://schemas.microsoft.com/office/powerpoint/2010/main" val="4144393994"/>
              </p:ext>
            </p:extLst>
          </p:nvPr>
        </p:nvGraphicFramePr>
        <p:xfrm>
          <a:off x="226858" y="4879932"/>
          <a:ext cx="7920000" cy="1301669"/>
        </p:xfrm>
        <a:graphic>
          <a:graphicData uri="http://schemas.openxmlformats.org/drawingml/2006/table">
            <a:tbl>
              <a:tblPr/>
              <a:tblGrid>
                <a:gridCol w="784142">
                  <a:extLst>
                    <a:ext uri="{9D8B030D-6E8A-4147-A177-3AD203B41FA5}">
                      <a16:colId xmlns:a16="http://schemas.microsoft.com/office/drawing/2014/main" val="271333412"/>
                    </a:ext>
                  </a:extLst>
                </a:gridCol>
                <a:gridCol w="5939991">
                  <a:extLst>
                    <a:ext uri="{9D8B030D-6E8A-4147-A177-3AD203B41FA5}">
                      <a16:colId xmlns:a16="http://schemas.microsoft.com/office/drawing/2014/main" val="2984112671"/>
                    </a:ext>
                  </a:extLst>
                </a:gridCol>
                <a:gridCol w="1195867">
                  <a:extLst>
                    <a:ext uri="{9D8B030D-6E8A-4147-A177-3AD203B41FA5}">
                      <a16:colId xmlns:a16="http://schemas.microsoft.com/office/drawing/2014/main" val="2304810984"/>
                    </a:ext>
                  </a:extLst>
                </a:gridCol>
              </a:tblGrid>
              <a:tr h="361782">
                <a:tc>
                  <a:txBody>
                    <a:bodyPr/>
                    <a:lstStyle/>
                    <a:p>
                      <a:pPr algn="ctr" fontAlgn="ct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39992551"/>
                  </a:ext>
                </a:extLst>
              </a:tr>
              <a:tr h="285142">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3 450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6904153"/>
                  </a:ext>
                </a:extLst>
              </a:tr>
              <a:tr h="287144">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Rikavas medpunkta invalīdu vides pieejamības nodrošināšana</a:t>
                      </a:r>
                      <a:endParaRPr lang="lv-LV"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0197309"/>
                  </a:ext>
                </a:extLst>
              </a:tr>
              <a:tr h="367601">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Ieguldījumi dzīvojamā fonda uzturēšanā - remontdarbi</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5 000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0056715"/>
                  </a:ext>
                </a:extLst>
              </a:tr>
            </a:tbl>
          </a:graphicData>
        </a:graphic>
      </p:graphicFrame>
      <p:sp>
        <p:nvSpPr>
          <p:cNvPr id="6" name="Прямоугольник 7">
            <a:extLst>
              <a:ext uri="{FF2B5EF4-FFF2-40B4-BE49-F238E27FC236}">
                <a16:creationId xmlns:a16="http://schemas.microsoft.com/office/drawing/2014/main" id="{ADCCB713-B232-0A00-E7CD-601AAC052784}"/>
              </a:ext>
            </a:extLst>
          </p:cNvPr>
          <p:cNvSpPr/>
          <p:nvPr/>
        </p:nvSpPr>
        <p:spPr>
          <a:xfrm>
            <a:off x="8931000" y="1539000"/>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Dricānu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91 038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
        <p:nvSpPr>
          <p:cNvPr id="7" name="Прямоугольник 7">
            <a:extLst>
              <a:ext uri="{FF2B5EF4-FFF2-40B4-BE49-F238E27FC236}">
                <a16:creationId xmlns:a16="http://schemas.microsoft.com/office/drawing/2014/main" id="{A3D4EB29-32D7-D628-8C14-AE2F57A0F0BB}"/>
              </a:ext>
            </a:extLst>
          </p:cNvPr>
          <p:cNvSpPr/>
          <p:nvPr/>
        </p:nvSpPr>
        <p:spPr>
          <a:xfrm>
            <a:off x="8933865" y="4806490"/>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Rikavas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30 450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Tree>
    <p:extLst>
      <p:ext uri="{BB962C8B-B14F-4D97-AF65-F5344CB8AC3E}">
        <p14:creationId xmlns:p14="http://schemas.microsoft.com/office/powerpoint/2010/main" val="211191487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41192-70C5-AEE5-47DE-5DFF68B60B6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ECCCB3F-356D-82AF-5D81-ADBB71AF0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 y="305608"/>
            <a:ext cx="12192000" cy="6318392"/>
          </a:xfrm>
          <a:prstGeom prst="rect">
            <a:avLst/>
          </a:prstGeom>
        </p:spPr>
      </p:pic>
      <p:sp>
        <p:nvSpPr>
          <p:cNvPr id="4" name="Virsraksts 1">
            <a:extLst>
              <a:ext uri="{FF2B5EF4-FFF2-40B4-BE49-F238E27FC236}">
                <a16:creationId xmlns:a16="http://schemas.microsoft.com/office/drawing/2014/main" id="{5867D488-05A8-FF6C-BE36-9C7059FF19B3}"/>
              </a:ext>
            </a:extLst>
          </p:cNvPr>
          <p:cNvSpPr txBox="1">
            <a:spLocks/>
          </p:cNvSpPr>
          <p:nvPr/>
        </p:nvSpPr>
        <p:spPr>
          <a:xfrm>
            <a:off x="24194" y="369000"/>
            <a:ext cx="5760000"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izlietojums (2)</a:t>
            </a:r>
          </a:p>
        </p:txBody>
      </p:sp>
      <p:graphicFrame>
        <p:nvGraphicFramePr>
          <p:cNvPr id="8" name="Tabula 7">
            <a:extLst>
              <a:ext uri="{FF2B5EF4-FFF2-40B4-BE49-F238E27FC236}">
                <a16:creationId xmlns:a16="http://schemas.microsoft.com/office/drawing/2014/main" id="{A1DD7812-27A8-B830-FD71-AC7C1C0A0072}"/>
              </a:ext>
            </a:extLst>
          </p:cNvPr>
          <p:cNvGraphicFramePr>
            <a:graphicFrameLocks noGrp="1"/>
          </p:cNvGraphicFramePr>
          <p:nvPr>
            <p:extLst>
              <p:ext uri="{D42A27DB-BD31-4B8C-83A1-F6EECF244321}">
                <p14:modId xmlns:p14="http://schemas.microsoft.com/office/powerpoint/2010/main" val="3724393629"/>
              </p:ext>
            </p:extLst>
          </p:nvPr>
        </p:nvGraphicFramePr>
        <p:xfrm>
          <a:off x="246000" y="1224000"/>
          <a:ext cx="7920000" cy="2968941"/>
        </p:xfrm>
        <a:graphic>
          <a:graphicData uri="http://schemas.openxmlformats.org/drawingml/2006/table">
            <a:tbl>
              <a:tblPr/>
              <a:tblGrid>
                <a:gridCol w="765000">
                  <a:extLst>
                    <a:ext uri="{9D8B030D-6E8A-4147-A177-3AD203B41FA5}">
                      <a16:colId xmlns:a16="http://schemas.microsoft.com/office/drawing/2014/main" val="2801740041"/>
                    </a:ext>
                  </a:extLst>
                </a:gridCol>
                <a:gridCol w="5948644">
                  <a:extLst>
                    <a:ext uri="{9D8B030D-6E8A-4147-A177-3AD203B41FA5}">
                      <a16:colId xmlns:a16="http://schemas.microsoft.com/office/drawing/2014/main" val="3658670018"/>
                    </a:ext>
                  </a:extLst>
                </a:gridCol>
                <a:gridCol w="1206356">
                  <a:extLst>
                    <a:ext uri="{9D8B030D-6E8A-4147-A177-3AD203B41FA5}">
                      <a16:colId xmlns:a16="http://schemas.microsoft.com/office/drawing/2014/main" val="2286718938"/>
                    </a:ext>
                  </a:extLst>
                </a:gridCol>
              </a:tblGrid>
              <a:tr h="345402">
                <a:tc>
                  <a:txBody>
                    <a:bodyPr/>
                    <a:lstStyle/>
                    <a:p>
                      <a:pPr algn="ctr" fontAlgn="ctr"/>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91580988"/>
                  </a:ext>
                </a:extLst>
              </a:tr>
              <a:tr h="249214">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	</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1 850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65643"/>
                  </a:ext>
                </a:extLst>
              </a:tr>
              <a:tr h="680556">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Ieguldījumi dzīvojamā fonda uzturēšanā Stružāni - </a:t>
                      </a:r>
                      <a:r>
                        <a:rPr lang="lv-LV" sz="1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energo</a:t>
                      </a: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audits, projektēšana, </a:t>
                      </a:r>
                      <a:r>
                        <a:rPr lang="lv-LV" sz="1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vizuāltehn.apsek</a:t>
                      </a: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lv-LV" sz="1500" kern="1200" dirty="0" err="1">
                          <a:solidFill>
                            <a:schemeClr val="tx1"/>
                          </a:solidFill>
                          <a:effectLst/>
                          <a:latin typeface="Times New Roman" panose="02020603050405020304" pitchFamily="18" charset="0"/>
                          <a:ea typeface="+mn-ea"/>
                          <a:cs typeface="Times New Roman" panose="02020603050405020304" pitchFamily="18" charset="0"/>
                        </a:rPr>
                        <a:t>siltumen.skait.punkta</a:t>
                      </a:r>
                      <a:r>
                        <a:rPr lang="lv-LV" sz="1500" kern="1200" dirty="0">
                          <a:solidFill>
                            <a:schemeClr val="tx1"/>
                          </a:solidFill>
                          <a:effectLst/>
                          <a:latin typeface="Times New Roman" panose="02020603050405020304" pitchFamily="18" charset="0"/>
                          <a:ea typeface="+mn-ea"/>
                          <a:cs typeface="Times New Roman" panose="02020603050405020304" pitchFamily="18" charset="0"/>
                        </a:rPr>
                        <a:t> izbūve, </a:t>
                      </a:r>
                      <a:r>
                        <a:rPr lang="lv-LV" sz="1500" kern="1200" dirty="0" err="1">
                          <a:solidFill>
                            <a:schemeClr val="tx1"/>
                          </a:solidFill>
                          <a:effectLst/>
                          <a:latin typeface="Times New Roman" panose="02020603050405020304" pitchFamily="18" charset="0"/>
                          <a:ea typeface="+mn-ea"/>
                          <a:cs typeface="Times New Roman" panose="02020603050405020304" pitchFamily="18" charset="0"/>
                        </a:rPr>
                        <a:t>siltumizol.atjaun.darbi</a:t>
                      </a:r>
                      <a:r>
                        <a:rPr lang="lv-LV" sz="1500" kern="1200" dirty="0">
                          <a:solidFill>
                            <a:schemeClr val="tx1"/>
                          </a:solidFill>
                          <a:effectLst/>
                          <a:latin typeface="Times New Roman" panose="02020603050405020304" pitchFamily="18" charset="0"/>
                          <a:ea typeface="+mn-ea"/>
                          <a:cs typeface="Times New Roman" panose="02020603050405020304" pitchFamily="18" charset="0"/>
                        </a:rPr>
                        <a:t>, </a:t>
                      </a:r>
                      <a:r>
                        <a:rPr lang="lv-LV" sz="1500" kern="1200" dirty="0" err="1">
                          <a:solidFill>
                            <a:schemeClr val="tx1"/>
                          </a:solidFill>
                          <a:effectLst/>
                          <a:latin typeface="Times New Roman" panose="02020603050405020304" pitchFamily="18" charset="0"/>
                          <a:ea typeface="+mn-ea"/>
                          <a:cs typeface="Times New Roman" panose="02020603050405020304" pitchFamily="18" charset="0"/>
                        </a:rPr>
                        <a:t>siltumapg.mājas</a:t>
                      </a:r>
                      <a:r>
                        <a:rPr lang="lv-LV" sz="1500" kern="1200" dirty="0">
                          <a:solidFill>
                            <a:schemeClr val="tx1"/>
                          </a:solidFill>
                          <a:effectLst/>
                          <a:latin typeface="Times New Roman" panose="02020603050405020304" pitchFamily="18" charset="0"/>
                          <a:ea typeface="+mn-ea"/>
                          <a:cs typeface="Times New Roman" panose="02020603050405020304" pitchFamily="18" charset="0"/>
                        </a:rPr>
                        <a:t> </a:t>
                      </a:r>
                      <a:r>
                        <a:rPr lang="lv-LV" sz="1500" kern="1200" dirty="0" err="1">
                          <a:solidFill>
                            <a:schemeClr val="tx1"/>
                          </a:solidFill>
                          <a:effectLst/>
                          <a:latin typeface="Times New Roman" panose="02020603050405020304" pitchFamily="18" charset="0"/>
                          <a:ea typeface="+mn-ea"/>
                          <a:cs typeface="Times New Roman" panose="02020603050405020304" pitchFamily="18" charset="0"/>
                        </a:rPr>
                        <a:t>iekš.tīklu</a:t>
                      </a:r>
                      <a:r>
                        <a:rPr lang="lv-LV" sz="1500" kern="1200" dirty="0">
                          <a:solidFill>
                            <a:schemeClr val="tx1"/>
                          </a:solidFill>
                          <a:effectLst/>
                          <a:latin typeface="Times New Roman" panose="02020603050405020304" pitchFamily="18" charset="0"/>
                          <a:ea typeface="+mn-ea"/>
                          <a:cs typeface="Times New Roman" panose="02020603050405020304" pitchFamily="18" charset="0"/>
                        </a:rPr>
                        <a:t> remontdarbi</a:t>
                      </a:r>
                      <a:endParaRPr lang="lv-LV"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80 000</a:t>
                      </a:r>
                    </a:p>
                    <a:p>
                      <a:pPr algn="ctr"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7405791"/>
                  </a:ext>
                </a:extLst>
              </a:tr>
              <a:tr h="239201">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Stružānu KN signalizācijas projektēšana - uzstādīšana</a:t>
                      </a:r>
                      <a:endParaRPr lang="lv-LV"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876718"/>
                  </a:ext>
                </a:extLst>
              </a:tr>
              <a:tr h="467879">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Stružānu KN invalīdu pieejamības vides nodrošināšana, robota (</a:t>
                      </a:r>
                      <a:r>
                        <a:rPr lang="lv-LV" sz="1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pacēļāja</a:t>
                      </a: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iegāde, </a:t>
                      </a:r>
                      <a:r>
                        <a:rPr lang="lv-LV" sz="15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pandusa</a:t>
                      </a: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izbūve</a:t>
                      </a:r>
                      <a:endParaRPr lang="lv-LV"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15 000</a:t>
                      </a:r>
                    </a:p>
                    <a:p>
                      <a:pPr algn="ctr"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376594"/>
                  </a:ext>
                </a:extLst>
              </a:tr>
              <a:tr h="448519">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Stružānu PII darbinieku tualetes telpas, koridora remonts. Sagatavošanas grupas kosmētiskais remonts</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10 000 </a:t>
                      </a:r>
                    </a:p>
                    <a:p>
                      <a:pPr algn="ctr"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6684289"/>
                  </a:ext>
                </a:extLst>
              </a:tr>
              <a:tr h="224614">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Rotaļu laukums Stružānu PII</a:t>
                      </a:r>
                    </a:p>
                  </a:txBody>
                  <a:tcPr marL="68580" marR="6858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10 000 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831303"/>
                  </a:ext>
                </a:extLst>
              </a:tr>
              <a:tr h="224614">
                <a:tc>
                  <a:txBody>
                    <a:bodyPr/>
                    <a:lstStyle/>
                    <a:p>
                      <a:pPr algn="ctr"/>
                      <a:r>
                        <a:rPr lang="lv-LV" sz="1500" dirty="0">
                          <a:latin typeface="Times New Roman" panose="02020603050405020304" pitchFamily="18" charset="0"/>
                          <a:cs typeface="Times New Roman" panose="02020603050405020304" pitchFamily="18" charset="0"/>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projekta izstrāde Strūžānu TN ēkas pieguļošas teritorijas labiekārtošana</a:t>
                      </a:r>
                      <a:endParaRPr lang="lv-LV"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4 349 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8769756"/>
                  </a:ext>
                </a:extLst>
              </a:tr>
            </a:tbl>
          </a:graphicData>
        </a:graphic>
      </p:graphicFrame>
      <p:sp>
        <p:nvSpPr>
          <p:cNvPr id="10" name="Прямоугольник 7">
            <a:extLst>
              <a:ext uri="{FF2B5EF4-FFF2-40B4-BE49-F238E27FC236}">
                <a16:creationId xmlns:a16="http://schemas.microsoft.com/office/drawing/2014/main" id="{2E844676-A852-A727-6AE5-1E558DC152D8}"/>
              </a:ext>
            </a:extLst>
          </p:cNvPr>
          <p:cNvSpPr/>
          <p:nvPr/>
        </p:nvSpPr>
        <p:spPr>
          <a:xfrm>
            <a:off x="8933865" y="1313546"/>
            <a:ext cx="2790000" cy="1446550"/>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Stružānu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146 199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11" name="Tabula 10">
            <a:extLst>
              <a:ext uri="{FF2B5EF4-FFF2-40B4-BE49-F238E27FC236}">
                <a16:creationId xmlns:a16="http://schemas.microsoft.com/office/drawing/2014/main" id="{9FB60662-E91A-AF46-AF47-0D4305D1E33E}"/>
              </a:ext>
            </a:extLst>
          </p:cNvPr>
          <p:cNvGraphicFramePr>
            <a:graphicFrameLocks noGrp="1"/>
          </p:cNvGraphicFramePr>
          <p:nvPr>
            <p:extLst>
              <p:ext uri="{D42A27DB-BD31-4B8C-83A1-F6EECF244321}">
                <p14:modId xmlns:p14="http://schemas.microsoft.com/office/powerpoint/2010/main" val="910880388"/>
              </p:ext>
            </p:extLst>
          </p:nvPr>
        </p:nvGraphicFramePr>
        <p:xfrm>
          <a:off x="246000" y="4378440"/>
          <a:ext cx="7920000" cy="985561"/>
        </p:xfrm>
        <a:graphic>
          <a:graphicData uri="http://schemas.openxmlformats.org/drawingml/2006/table">
            <a:tbl>
              <a:tblPr/>
              <a:tblGrid>
                <a:gridCol w="765000">
                  <a:extLst>
                    <a:ext uri="{9D8B030D-6E8A-4147-A177-3AD203B41FA5}">
                      <a16:colId xmlns:a16="http://schemas.microsoft.com/office/drawing/2014/main" val="2801740041"/>
                    </a:ext>
                  </a:extLst>
                </a:gridCol>
                <a:gridCol w="5948644">
                  <a:extLst>
                    <a:ext uri="{9D8B030D-6E8A-4147-A177-3AD203B41FA5}">
                      <a16:colId xmlns:a16="http://schemas.microsoft.com/office/drawing/2014/main" val="3658670018"/>
                    </a:ext>
                  </a:extLst>
                </a:gridCol>
                <a:gridCol w="1206356">
                  <a:extLst>
                    <a:ext uri="{9D8B030D-6E8A-4147-A177-3AD203B41FA5}">
                      <a16:colId xmlns:a16="http://schemas.microsoft.com/office/drawing/2014/main" val="2286718938"/>
                    </a:ext>
                  </a:extLst>
                </a:gridCol>
              </a:tblGrid>
              <a:tr h="346044">
                <a:tc>
                  <a:txBody>
                    <a:bodyPr/>
                    <a:lstStyle/>
                    <a:p>
                      <a:pPr algn="ctr" fontAlgn="ctr"/>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91580988"/>
                  </a:ext>
                </a:extLst>
              </a:tr>
              <a:tr h="303782">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3 650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65643"/>
                  </a:ext>
                </a:extLst>
              </a:tr>
              <a:tr h="335735">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 Ieguldījumi dzīvojamā fonda uzturēšanā - remontdarbi</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5 000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7405791"/>
                  </a:ext>
                </a:extLst>
              </a:tr>
            </a:tbl>
          </a:graphicData>
        </a:graphic>
      </p:graphicFrame>
      <p:sp>
        <p:nvSpPr>
          <p:cNvPr id="12" name="Прямоугольник 7">
            <a:extLst>
              <a:ext uri="{FF2B5EF4-FFF2-40B4-BE49-F238E27FC236}">
                <a16:creationId xmlns:a16="http://schemas.microsoft.com/office/drawing/2014/main" id="{41986B33-6B9A-CBED-CF74-94D4662D0E89}"/>
              </a:ext>
            </a:extLst>
          </p:cNvPr>
          <p:cNvSpPr/>
          <p:nvPr/>
        </p:nvSpPr>
        <p:spPr>
          <a:xfrm>
            <a:off x="8918207" y="4237525"/>
            <a:ext cx="2790000" cy="1323439"/>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Nagļu pagasts</a:t>
            </a:r>
          </a:p>
          <a:p>
            <a:pPr algn="ctr">
              <a:spcBef>
                <a:spcPts val="0"/>
              </a:spcBef>
            </a:pPr>
            <a:endParaRPr lang="lv-LV" sz="12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8 650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13" name="Tabula 12">
            <a:extLst>
              <a:ext uri="{FF2B5EF4-FFF2-40B4-BE49-F238E27FC236}">
                <a16:creationId xmlns:a16="http://schemas.microsoft.com/office/drawing/2014/main" id="{0DEF1668-B3B1-C2ED-98C5-30DC5796B6E9}"/>
              </a:ext>
            </a:extLst>
          </p:cNvPr>
          <p:cNvGraphicFramePr>
            <a:graphicFrameLocks noGrp="1"/>
          </p:cNvGraphicFramePr>
          <p:nvPr>
            <p:extLst>
              <p:ext uri="{D42A27DB-BD31-4B8C-83A1-F6EECF244321}">
                <p14:modId xmlns:p14="http://schemas.microsoft.com/office/powerpoint/2010/main" val="4096870022"/>
              </p:ext>
            </p:extLst>
          </p:nvPr>
        </p:nvGraphicFramePr>
        <p:xfrm>
          <a:off x="258076" y="5708852"/>
          <a:ext cx="7907923" cy="690148"/>
        </p:xfrm>
        <a:graphic>
          <a:graphicData uri="http://schemas.openxmlformats.org/drawingml/2006/table">
            <a:tbl>
              <a:tblPr/>
              <a:tblGrid>
                <a:gridCol w="786483">
                  <a:extLst>
                    <a:ext uri="{9D8B030D-6E8A-4147-A177-3AD203B41FA5}">
                      <a16:colId xmlns:a16="http://schemas.microsoft.com/office/drawing/2014/main" val="967837442"/>
                    </a:ext>
                  </a:extLst>
                </a:gridCol>
                <a:gridCol w="5914783">
                  <a:extLst>
                    <a:ext uri="{9D8B030D-6E8A-4147-A177-3AD203B41FA5}">
                      <a16:colId xmlns:a16="http://schemas.microsoft.com/office/drawing/2014/main" val="289153662"/>
                    </a:ext>
                  </a:extLst>
                </a:gridCol>
                <a:gridCol w="1206657">
                  <a:extLst>
                    <a:ext uri="{9D8B030D-6E8A-4147-A177-3AD203B41FA5}">
                      <a16:colId xmlns:a16="http://schemas.microsoft.com/office/drawing/2014/main" val="2853528664"/>
                    </a:ext>
                  </a:extLst>
                </a:gridCol>
              </a:tblGrid>
              <a:tr h="390881">
                <a:tc>
                  <a:txBody>
                    <a:bodyPr/>
                    <a:lstStyle/>
                    <a:p>
                      <a:pPr algn="ctr" fontAlgn="ctr"/>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70644571"/>
                  </a:ext>
                </a:extLst>
              </a:tr>
              <a:tr h="29926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4 450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0491835"/>
                  </a:ext>
                </a:extLst>
              </a:tr>
            </a:tbl>
          </a:graphicData>
        </a:graphic>
      </p:graphicFrame>
      <p:sp>
        <p:nvSpPr>
          <p:cNvPr id="14" name="Прямоугольник 7">
            <a:extLst>
              <a:ext uri="{FF2B5EF4-FFF2-40B4-BE49-F238E27FC236}">
                <a16:creationId xmlns:a16="http://schemas.microsoft.com/office/drawing/2014/main" id="{922435A9-C5BF-C22C-67E9-5E74886CA09D}"/>
              </a:ext>
            </a:extLst>
          </p:cNvPr>
          <p:cNvSpPr/>
          <p:nvPr/>
        </p:nvSpPr>
        <p:spPr>
          <a:xfrm>
            <a:off x="8821365" y="5565338"/>
            <a:ext cx="3015000" cy="129266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Ozolmuižas pagasts</a:t>
            </a:r>
          </a:p>
          <a:p>
            <a:pPr algn="ctr">
              <a:spcBef>
                <a:spcPts val="0"/>
              </a:spcBef>
            </a:pPr>
            <a:endParaRPr lang="lv-LV" sz="105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4 450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Tree>
    <p:extLst>
      <p:ext uri="{BB962C8B-B14F-4D97-AF65-F5344CB8AC3E}">
        <p14:creationId xmlns:p14="http://schemas.microsoft.com/office/powerpoint/2010/main" val="10375197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C50C-BA87-F2E3-59F3-42E7D739AD6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658B81D-8C67-F533-7155-D3D76397F0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9000"/>
            <a:ext cx="12174490" cy="6480000"/>
          </a:xfrm>
          <a:prstGeom prst="rect">
            <a:avLst/>
          </a:prstGeom>
        </p:spPr>
      </p:pic>
      <p:graphicFrame>
        <p:nvGraphicFramePr>
          <p:cNvPr id="5" name="Satura vietturis 4">
            <a:extLst>
              <a:ext uri="{FF2B5EF4-FFF2-40B4-BE49-F238E27FC236}">
                <a16:creationId xmlns:a16="http://schemas.microsoft.com/office/drawing/2014/main" id="{BB639A2A-94BF-174B-352C-2A25BFDA8B38}"/>
              </a:ext>
            </a:extLst>
          </p:cNvPr>
          <p:cNvGraphicFramePr>
            <a:graphicFrameLocks/>
          </p:cNvGraphicFramePr>
          <p:nvPr>
            <p:extLst>
              <p:ext uri="{D42A27DB-BD31-4B8C-83A1-F6EECF244321}">
                <p14:modId xmlns:p14="http://schemas.microsoft.com/office/powerpoint/2010/main" val="2987206923"/>
              </p:ext>
            </p:extLst>
          </p:nvPr>
        </p:nvGraphicFramePr>
        <p:xfrm>
          <a:off x="381000" y="1729412"/>
          <a:ext cx="7833490" cy="4309586"/>
        </p:xfrm>
        <a:graphic>
          <a:graphicData uri="http://schemas.openxmlformats.org/drawingml/2006/table">
            <a:tbl>
              <a:tblPr firstRow="1" bandRow="1">
                <a:tableStyleId>{5C22544A-7EE6-4342-B048-85BDC9FD1C3A}</a:tableStyleId>
              </a:tblPr>
              <a:tblGrid>
                <a:gridCol w="4607935">
                  <a:extLst>
                    <a:ext uri="{9D8B030D-6E8A-4147-A177-3AD203B41FA5}">
                      <a16:colId xmlns:a16="http://schemas.microsoft.com/office/drawing/2014/main" val="3674618340"/>
                    </a:ext>
                  </a:extLst>
                </a:gridCol>
                <a:gridCol w="3225555">
                  <a:extLst>
                    <a:ext uri="{9D8B030D-6E8A-4147-A177-3AD203B41FA5}">
                      <a16:colId xmlns:a16="http://schemas.microsoft.com/office/drawing/2014/main" val="2687675160"/>
                    </a:ext>
                  </a:extLst>
                </a:gridCol>
              </a:tblGrid>
              <a:tr h="501139">
                <a:tc>
                  <a:txBody>
                    <a:bodyPr/>
                    <a:lstStyle/>
                    <a:p>
                      <a:pPr algn="ctr"/>
                      <a:r>
                        <a:rPr lang="lv-LV" sz="2000" dirty="0">
                          <a:latin typeface="Times New Roman" panose="02020603050405020304" pitchFamily="18" charset="0"/>
                          <a:cs typeface="Times New Roman" panose="02020603050405020304" pitchFamily="18" charset="0"/>
                        </a:rPr>
                        <a:t>Pagasts</a:t>
                      </a:r>
                    </a:p>
                  </a:txBody>
                  <a:tcPr/>
                </a:tc>
                <a:tc>
                  <a:txBody>
                    <a:bodyPr/>
                    <a:lstStyle/>
                    <a:p>
                      <a:pPr algn="ctr"/>
                      <a:r>
                        <a:rPr lang="lv-LV" sz="2000" dirty="0">
                          <a:latin typeface="Times New Roman" panose="02020603050405020304" pitchFamily="18" charset="0"/>
                          <a:cs typeface="Times New Roman" panose="02020603050405020304" pitchFamily="18" charset="0"/>
                        </a:rPr>
                        <a:t>Skaits</a:t>
                      </a:r>
                    </a:p>
                  </a:txBody>
                  <a:tcPr/>
                </a:tc>
                <a:extLst>
                  <a:ext uri="{0D108BD9-81ED-4DB2-BD59-A6C34878D82A}">
                    <a16:rowId xmlns:a16="http://schemas.microsoft.com/office/drawing/2014/main" val="1748825040"/>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Dricānu pagasts</a:t>
                      </a:r>
                    </a:p>
                  </a:txBody>
                  <a:tcPr marL="7620" marR="7620" marT="7620" marB="0" anchor="b"/>
                </a:tc>
                <a:tc>
                  <a:txBody>
                    <a:bodyPr/>
                    <a:lstStyle/>
                    <a:p>
                      <a:pPr algn="ctr"/>
                      <a:r>
                        <a:rPr lang="lv-LV" sz="2000" dirty="0"/>
                        <a:t>6</a:t>
                      </a:r>
                    </a:p>
                  </a:txBody>
                  <a:tcPr/>
                </a:tc>
                <a:extLst>
                  <a:ext uri="{0D108BD9-81ED-4DB2-BD59-A6C34878D82A}">
                    <a16:rowId xmlns:a16="http://schemas.microsoft.com/office/drawing/2014/main" val="2435524321"/>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Gaigalavas pagasts</a:t>
                      </a:r>
                    </a:p>
                  </a:txBody>
                  <a:tcPr marL="7620" marR="7620" marT="7620" marB="0" anchor="b"/>
                </a:tc>
                <a:tc>
                  <a:txBody>
                    <a:bodyPr/>
                    <a:lstStyle/>
                    <a:p>
                      <a:pPr algn="ctr"/>
                      <a:r>
                        <a:rPr lang="lv-LV" sz="2000" dirty="0"/>
                        <a:t>4</a:t>
                      </a:r>
                    </a:p>
                  </a:txBody>
                  <a:tcPr/>
                </a:tc>
                <a:extLst>
                  <a:ext uri="{0D108BD9-81ED-4DB2-BD59-A6C34878D82A}">
                    <a16:rowId xmlns:a16="http://schemas.microsoft.com/office/drawing/2014/main" val="1861706741"/>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Rikavas pagasts</a:t>
                      </a:r>
                    </a:p>
                  </a:txBody>
                  <a:tcPr marL="7620" marR="7620" marT="7620" marB="0" anchor="b"/>
                </a:tc>
                <a:tc>
                  <a:txBody>
                    <a:bodyPr/>
                    <a:lstStyle/>
                    <a:p>
                      <a:pPr algn="ctr"/>
                      <a:r>
                        <a:rPr lang="lv-LV" sz="2000" dirty="0"/>
                        <a:t>7</a:t>
                      </a:r>
                    </a:p>
                  </a:txBody>
                  <a:tcPr/>
                </a:tc>
                <a:extLst>
                  <a:ext uri="{0D108BD9-81ED-4DB2-BD59-A6C34878D82A}">
                    <a16:rowId xmlns:a16="http://schemas.microsoft.com/office/drawing/2014/main" val="3340765381"/>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Stružānu pagasts</a:t>
                      </a:r>
                    </a:p>
                  </a:txBody>
                  <a:tcPr marL="7620" marR="7620" marT="7620" marB="0" anchor="b"/>
                </a:tc>
                <a:tc>
                  <a:txBody>
                    <a:bodyPr/>
                    <a:lstStyle/>
                    <a:p>
                      <a:pPr algn="ctr"/>
                      <a:r>
                        <a:rPr lang="lv-LV" sz="2000" dirty="0"/>
                        <a:t>6</a:t>
                      </a:r>
                    </a:p>
                  </a:txBody>
                  <a:tcPr/>
                </a:tc>
                <a:extLst>
                  <a:ext uri="{0D108BD9-81ED-4DB2-BD59-A6C34878D82A}">
                    <a16:rowId xmlns:a16="http://schemas.microsoft.com/office/drawing/2014/main" val="3595537754"/>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Nagļu pagasts</a:t>
                      </a:r>
                    </a:p>
                  </a:txBody>
                  <a:tcPr marL="7620" marR="7620" marT="7620" marB="0" anchor="b"/>
                </a:tc>
                <a:tc>
                  <a:txBody>
                    <a:bodyPr/>
                    <a:lstStyle/>
                    <a:p>
                      <a:pPr algn="ctr"/>
                      <a:r>
                        <a:rPr lang="lv-LV" sz="2000" dirty="0"/>
                        <a:t>3</a:t>
                      </a:r>
                    </a:p>
                  </a:txBody>
                  <a:tcPr/>
                </a:tc>
                <a:extLst>
                  <a:ext uri="{0D108BD9-81ED-4DB2-BD59-A6C34878D82A}">
                    <a16:rowId xmlns:a16="http://schemas.microsoft.com/office/drawing/2014/main" val="2840317977"/>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Sakstagala pagasts</a:t>
                      </a:r>
                    </a:p>
                  </a:txBody>
                  <a:tcPr marL="7620" marR="7620" marT="7620" marB="0" anchor="b"/>
                </a:tc>
                <a:tc>
                  <a:txBody>
                    <a:bodyPr/>
                    <a:lstStyle/>
                    <a:p>
                      <a:pPr algn="ctr"/>
                      <a:r>
                        <a:rPr lang="lv-LV" sz="2000" dirty="0"/>
                        <a:t>6</a:t>
                      </a:r>
                    </a:p>
                  </a:txBody>
                  <a:tcPr/>
                </a:tc>
                <a:extLst>
                  <a:ext uri="{0D108BD9-81ED-4DB2-BD59-A6C34878D82A}">
                    <a16:rowId xmlns:a16="http://schemas.microsoft.com/office/drawing/2014/main" val="314407978"/>
                  </a:ext>
                </a:extLst>
              </a:tr>
              <a:tr h="525349">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Kantinieku pagasts</a:t>
                      </a:r>
                    </a:p>
                  </a:txBody>
                  <a:tcPr marL="7620" marR="7620" marT="7620" marB="0" anchor="b"/>
                </a:tc>
                <a:tc>
                  <a:txBody>
                    <a:bodyPr/>
                    <a:lstStyle/>
                    <a:p>
                      <a:pPr algn="ctr"/>
                      <a:r>
                        <a:rPr lang="lv-LV" sz="2000" dirty="0"/>
                        <a:t>2</a:t>
                      </a:r>
                    </a:p>
                  </a:txBody>
                  <a:tcPr/>
                </a:tc>
                <a:extLst>
                  <a:ext uri="{0D108BD9-81ED-4DB2-BD59-A6C34878D82A}">
                    <a16:rowId xmlns:a16="http://schemas.microsoft.com/office/drawing/2014/main" val="1882965151"/>
                  </a:ext>
                </a:extLst>
              </a:tr>
              <a:tr h="469014">
                <a:tc>
                  <a:txBody>
                    <a:bodyPr/>
                    <a:lstStyle/>
                    <a:p>
                      <a:pPr algn="ctr" fontAlgn="b"/>
                      <a:r>
                        <a:rPr lang="lv-LV" sz="1800" b="0" i="0" u="none" strike="noStrike" dirty="0">
                          <a:solidFill>
                            <a:srgbClr val="000000"/>
                          </a:solidFill>
                          <a:effectLst/>
                          <a:latin typeface="Times New Roman" panose="02020603050405020304" pitchFamily="18" charset="0"/>
                          <a:cs typeface="Times New Roman" panose="02020603050405020304" pitchFamily="18" charset="0"/>
                        </a:rPr>
                        <a:t>Ozolmuižas pagasts</a:t>
                      </a:r>
                    </a:p>
                  </a:txBody>
                  <a:tcPr marL="7620" marR="7620" marT="7620" marB="0" anchor="b"/>
                </a:tc>
                <a:tc>
                  <a:txBody>
                    <a:bodyPr/>
                    <a:lstStyle/>
                    <a:p>
                      <a:pPr algn="ctr"/>
                      <a:r>
                        <a:rPr lang="lv-LV" sz="2000" dirty="0"/>
                        <a:t>5</a:t>
                      </a:r>
                    </a:p>
                  </a:txBody>
                  <a:tcPr/>
                </a:tc>
                <a:extLst>
                  <a:ext uri="{0D108BD9-81ED-4DB2-BD59-A6C34878D82A}">
                    <a16:rowId xmlns:a16="http://schemas.microsoft.com/office/drawing/2014/main" val="2981578702"/>
                  </a:ext>
                </a:extLst>
              </a:tr>
            </a:tbl>
          </a:graphicData>
        </a:graphic>
      </p:graphicFrame>
      <p:sp>
        <p:nvSpPr>
          <p:cNvPr id="6" name="Virsraksts 1">
            <a:extLst>
              <a:ext uri="{FF2B5EF4-FFF2-40B4-BE49-F238E27FC236}">
                <a16:creationId xmlns:a16="http://schemas.microsoft.com/office/drawing/2014/main" id="{AF80AADB-E235-E3E0-4577-4B36E5BE47BF}"/>
              </a:ext>
            </a:extLst>
          </p:cNvPr>
          <p:cNvSpPr txBox="1">
            <a:spLocks/>
          </p:cNvSpPr>
          <p:nvPr/>
        </p:nvSpPr>
        <p:spPr>
          <a:xfrm>
            <a:off x="-429000" y="419206"/>
            <a:ext cx="8643490" cy="10800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800" b="1" i="1" dirty="0">
                <a:solidFill>
                  <a:schemeClr val="accent3">
                    <a:lumMod val="50000"/>
                  </a:schemeClr>
                </a:solidFill>
                <a:latin typeface="Times New Roman" panose="02020603050405020304" pitchFamily="18" charset="0"/>
                <a:cs typeface="Times New Roman" panose="02020603050405020304" pitchFamily="18" charset="0"/>
              </a:rPr>
              <a:t>Rēzeknes novada Dzimtsarakstu nodaļā </a:t>
            </a:r>
          </a:p>
          <a:p>
            <a:pPr algn="ctr"/>
            <a:r>
              <a:rPr lang="lv-LV" sz="2800" b="1" i="1" dirty="0">
                <a:solidFill>
                  <a:schemeClr val="accent3">
                    <a:lumMod val="50000"/>
                  </a:schemeClr>
                </a:solidFill>
                <a:latin typeface="Times New Roman" panose="02020603050405020304" pitchFamily="18" charset="0"/>
                <a:cs typeface="Times New Roman" panose="02020603050405020304" pitchFamily="18" charset="0"/>
              </a:rPr>
              <a:t>2024. gadā reģistrētie 39 jaundzimušie, kuri deklarēti Dricānu apvienības pagastos</a:t>
            </a:r>
          </a:p>
        </p:txBody>
      </p:sp>
    </p:spTree>
    <p:extLst>
      <p:ext uri="{BB962C8B-B14F-4D97-AF65-F5344CB8AC3E}">
        <p14:creationId xmlns:p14="http://schemas.microsoft.com/office/powerpoint/2010/main" val="76455742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987C0-10FE-B2E6-9D5B-231F7EA1325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C5B2C9B-A628-4306-B85A-B086E928E2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6C9324D4-660F-52D8-1587-4A120ECC1721}"/>
              </a:ext>
            </a:extLst>
          </p:cNvPr>
          <p:cNvSpPr txBox="1">
            <a:spLocks/>
          </p:cNvSpPr>
          <p:nvPr/>
        </p:nvSpPr>
        <p:spPr>
          <a:xfrm>
            <a:off x="111000" y="452995"/>
            <a:ext cx="5760000"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Nekustāmā īpašuma atsavināšanas līdzekļu izlietojums (3)</a:t>
            </a:r>
          </a:p>
        </p:txBody>
      </p:sp>
      <p:sp>
        <p:nvSpPr>
          <p:cNvPr id="10" name="Прямоугольник 7">
            <a:extLst>
              <a:ext uri="{FF2B5EF4-FFF2-40B4-BE49-F238E27FC236}">
                <a16:creationId xmlns:a16="http://schemas.microsoft.com/office/drawing/2014/main" id="{BDECC72E-B068-A37D-6923-7355B2F70FA8}"/>
              </a:ext>
            </a:extLst>
          </p:cNvPr>
          <p:cNvSpPr/>
          <p:nvPr/>
        </p:nvSpPr>
        <p:spPr>
          <a:xfrm>
            <a:off x="8821365" y="1486888"/>
            <a:ext cx="3015000" cy="141577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Gaigalavas pagasts</a:t>
            </a:r>
          </a:p>
          <a:p>
            <a:pPr algn="ctr">
              <a:spcBef>
                <a:spcPts val="0"/>
              </a:spcBef>
            </a:pPr>
            <a:endParaRPr lang="lv-LV" sz="20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197 501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
        <p:nvSpPr>
          <p:cNvPr id="12" name="Прямоугольник 7">
            <a:extLst>
              <a:ext uri="{FF2B5EF4-FFF2-40B4-BE49-F238E27FC236}">
                <a16:creationId xmlns:a16="http://schemas.microsoft.com/office/drawing/2014/main" id="{B0F60183-0D18-70F1-8DBB-2A275713917F}"/>
              </a:ext>
            </a:extLst>
          </p:cNvPr>
          <p:cNvSpPr/>
          <p:nvPr/>
        </p:nvSpPr>
        <p:spPr>
          <a:xfrm>
            <a:off x="8821365" y="3680001"/>
            <a:ext cx="3015000" cy="1107996"/>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Sakstagala pagasts</a:t>
            </a:r>
            <a:endParaRPr lang="lv-LV" sz="120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4 900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sp>
        <p:nvSpPr>
          <p:cNvPr id="14" name="Прямоугольник 7">
            <a:extLst>
              <a:ext uri="{FF2B5EF4-FFF2-40B4-BE49-F238E27FC236}">
                <a16:creationId xmlns:a16="http://schemas.microsoft.com/office/drawing/2014/main" id="{C1B9EA7C-1A51-E094-0701-3A6C39C8D7B4}"/>
              </a:ext>
            </a:extLst>
          </p:cNvPr>
          <p:cNvSpPr/>
          <p:nvPr/>
        </p:nvSpPr>
        <p:spPr>
          <a:xfrm>
            <a:off x="8821365" y="5139000"/>
            <a:ext cx="3015000" cy="1292662"/>
          </a:xfrm>
          <a:prstGeom prst="rect">
            <a:avLst/>
          </a:prstGeom>
        </p:spPr>
        <p:txBody>
          <a:bodyPr wrap="square">
            <a:spAutoFit/>
          </a:bodyPr>
          <a:lstStyle/>
          <a:p>
            <a:pPr algn="ctr">
              <a:spcBef>
                <a:spcPts val="0"/>
              </a:spcBef>
            </a:pPr>
            <a:r>
              <a:rPr lang="lv-LV" sz="2600" b="1" dirty="0">
                <a:solidFill>
                  <a:schemeClr val="bg1"/>
                </a:solidFill>
                <a:latin typeface="Times New Roman" panose="02020603050405020304" pitchFamily="18" charset="0"/>
                <a:cs typeface="Times New Roman" panose="02020603050405020304" pitchFamily="18" charset="0"/>
              </a:rPr>
              <a:t>Kantinieku pagasts</a:t>
            </a:r>
          </a:p>
          <a:p>
            <a:pPr algn="ctr">
              <a:spcBef>
                <a:spcPts val="0"/>
              </a:spcBef>
            </a:pPr>
            <a:endParaRPr lang="lv-LV" sz="1050" b="1" dirty="0">
              <a:solidFill>
                <a:schemeClr val="bg1"/>
              </a:solidFill>
              <a:latin typeface="Times New Roman" panose="02020603050405020304" pitchFamily="18" charset="0"/>
              <a:cs typeface="Times New Roman" panose="02020603050405020304" pitchFamily="18" charset="0"/>
            </a:endParaRPr>
          </a:p>
          <a:p>
            <a:pPr algn="ctr">
              <a:spcBef>
                <a:spcPts val="0"/>
              </a:spcBef>
            </a:pPr>
            <a:r>
              <a:rPr lang="lv-LV" sz="2000" b="1" dirty="0">
                <a:solidFill>
                  <a:schemeClr val="bg1"/>
                </a:solidFill>
                <a:latin typeface="Times New Roman" panose="02020603050405020304" pitchFamily="18" charset="0"/>
                <a:cs typeface="Times New Roman" panose="02020603050405020304" pitchFamily="18" charset="0"/>
              </a:rPr>
              <a:t>   </a:t>
            </a:r>
            <a:r>
              <a:rPr lang="lv-LV" sz="2400" b="1" i="1" u="sng" dirty="0">
                <a:solidFill>
                  <a:schemeClr val="bg1"/>
                </a:solidFill>
                <a:latin typeface="Times New Roman" panose="02020603050405020304" pitchFamily="18" charset="0"/>
                <a:cs typeface="Times New Roman" panose="02020603050405020304" pitchFamily="18" charset="0"/>
              </a:rPr>
              <a:t>5 900 EUR</a:t>
            </a:r>
          </a:p>
          <a:p>
            <a:pPr>
              <a:spcBef>
                <a:spcPts val="0"/>
              </a:spcBef>
            </a:pPr>
            <a:r>
              <a:rPr lang="lv-LV" sz="1600" dirty="0">
                <a:solidFill>
                  <a:schemeClr val="bg1"/>
                </a:solidFill>
                <a:latin typeface="+mj-lt"/>
              </a:rPr>
              <a:t>.</a:t>
            </a:r>
            <a:endParaRPr lang="en-US" sz="1600" dirty="0">
              <a:solidFill>
                <a:schemeClr val="bg1"/>
              </a:solidFill>
              <a:latin typeface="+mj-lt"/>
            </a:endParaRPr>
          </a:p>
        </p:txBody>
      </p:sp>
      <p:graphicFrame>
        <p:nvGraphicFramePr>
          <p:cNvPr id="2" name="Tabula 1">
            <a:extLst>
              <a:ext uri="{FF2B5EF4-FFF2-40B4-BE49-F238E27FC236}">
                <a16:creationId xmlns:a16="http://schemas.microsoft.com/office/drawing/2014/main" id="{20D5C1CA-DD25-A8FE-9A9E-0171FA60DF63}"/>
              </a:ext>
            </a:extLst>
          </p:cNvPr>
          <p:cNvGraphicFramePr>
            <a:graphicFrameLocks noGrp="1"/>
          </p:cNvGraphicFramePr>
          <p:nvPr>
            <p:extLst>
              <p:ext uri="{D42A27DB-BD31-4B8C-83A1-F6EECF244321}">
                <p14:modId xmlns:p14="http://schemas.microsoft.com/office/powerpoint/2010/main" val="2031594323"/>
              </p:ext>
            </p:extLst>
          </p:nvPr>
        </p:nvGraphicFramePr>
        <p:xfrm>
          <a:off x="246000" y="1314000"/>
          <a:ext cx="7875000" cy="1935001"/>
        </p:xfrm>
        <a:graphic>
          <a:graphicData uri="http://schemas.openxmlformats.org/drawingml/2006/table">
            <a:tbl>
              <a:tblPr/>
              <a:tblGrid>
                <a:gridCol w="720000">
                  <a:extLst>
                    <a:ext uri="{9D8B030D-6E8A-4147-A177-3AD203B41FA5}">
                      <a16:colId xmlns:a16="http://schemas.microsoft.com/office/drawing/2014/main" val="271333412"/>
                    </a:ext>
                  </a:extLst>
                </a:gridCol>
                <a:gridCol w="5965927">
                  <a:extLst>
                    <a:ext uri="{9D8B030D-6E8A-4147-A177-3AD203B41FA5}">
                      <a16:colId xmlns:a16="http://schemas.microsoft.com/office/drawing/2014/main" val="2984112671"/>
                    </a:ext>
                  </a:extLst>
                </a:gridCol>
                <a:gridCol w="1189073">
                  <a:extLst>
                    <a:ext uri="{9D8B030D-6E8A-4147-A177-3AD203B41FA5}">
                      <a16:colId xmlns:a16="http://schemas.microsoft.com/office/drawing/2014/main" val="2304810984"/>
                    </a:ext>
                  </a:extLst>
                </a:gridCol>
              </a:tblGrid>
              <a:tr h="378695">
                <a:tc>
                  <a:txBody>
                    <a:bodyPr/>
                    <a:lstStyle/>
                    <a:p>
                      <a:pPr algn="ctr" fontAlgn="ctr"/>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39992551"/>
                  </a:ext>
                </a:extLst>
              </a:tr>
              <a:tr h="396248">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11 500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6904153"/>
                  </a:ext>
                </a:extLst>
              </a:tr>
              <a:tr h="271876">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Gaigalavas ambulances ēkas renovācija</a:t>
                      </a:r>
                      <a:endParaRPr lang="lv-LV"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155 000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0197309"/>
                  </a:ext>
                </a:extLst>
              </a:tr>
              <a:tr h="271876">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Gaigalavas PII zibens aizsardzības kontūra remonts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1 001</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2438394"/>
                  </a:ext>
                </a:extLst>
              </a:tr>
              <a:tr h="271876">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Gaigalavas pamatskolas kāpņu un fasādes remonts, ārdurvju remonts</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4870333"/>
                  </a:ext>
                </a:extLst>
              </a:tr>
              <a:tr h="344430">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 Ieguldījumi dzīvojamā fonda uzturēšanā - remontdarbi</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5 000</a:t>
                      </a:r>
                    </a:p>
                  </a:txBody>
                  <a:tcPr marL="5776" marR="5776" marT="5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0056715"/>
                  </a:ext>
                </a:extLst>
              </a:tr>
            </a:tbl>
          </a:graphicData>
        </a:graphic>
      </p:graphicFrame>
      <p:graphicFrame>
        <p:nvGraphicFramePr>
          <p:cNvPr id="5" name="Tabula 4">
            <a:extLst>
              <a:ext uri="{FF2B5EF4-FFF2-40B4-BE49-F238E27FC236}">
                <a16:creationId xmlns:a16="http://schemas.microsoft.com/office/drawing/2014/main" id="{4E961864-B82C-D435-2027-548FD0657CCB}"/>
              </a:ext>
            </a:extLst>
          </p:cNvPr>
          <p:cNvGraphicFramePr>
            <a:graphicFrameLocks noGrp="1"/>
          </p:cNvGraphicFramePr>
          <p:nvPr>
            <p:extLst>
              <p:ext uri="{D42A27DB-BD31-4B8C-83A1-F6EECF244321}">
                <p14:modId xmlns:p14="http://schemas.microsoft.com/office/powerpoint/2010/main" val="1896625255"/>
              </p:ext>
            </p:extLst>
          </p:nvPr>
        </p:nvGraphicFramePr>
        <p:xfrm>
          <a:off x="246000" y="3667229"/>
          <a:ext cx="7875000" cy="1035000"/>
        </p:xfrm>
        <a:graphic>
          <a:graphicData uri="http://schemas.openxmlformats.org/drawingml/2006/table">
            <a:tbl>
              <a:tblPr/>
              <a:tblGrid>
                <a:gridCol w="782286">
                  <a:extLst>
                    <a:ext uri="{9D8B030D-6E8A-4147-A177-3AD203B41FA5}">
                      <a16:colId xmlns:a16="http://schemas.microsoft.com/office/drawing/2014/main" val="2801740041"/>
                    </a:ext>
                  </a:extLst>
                </a:gridCol>
                <a:gridCol w="5893212">
                  <a:extLst>
                    <a:ext uri="{9D8B030D-6E8A-4147-A177-3AD203B41FA5}">
                      <a16:colId xmlns:a16="http://schemas.microsoft.com/office/drawing/2014/main" val="3658670018"/>
                    </a:ext>
                  </a:extLst>
                </a:gridCol>
                <a:gridCol w="1199502">
                  <a:extLst>
                    <a:ext uri="{9D8B030D-6E8A-4147-A177-3AD203B41FA5}">
                      <a16:colId xmlns:a16="http://schemas.microsoft.com/office/drawing/2014/main" val="2286718938"/>
                    </a:ext>
                  </a:extLst>
                </a:gridCol>
              </a:tblGrid>
              <a:tr h="363403">
                <a:tc>
                  <a:txBody>
                    <a:bodyPr/>
                    <a:lstStyle/>
                    <a:p>
                      <a:pPr algn="ctr" fontAlgn="ctr"/>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91580988"/>
                  </a:ext>
                </a:extLst>
              </a:tr>
              <a:tr h="319020">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a:t>
                      </a: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3 400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2165643"/>
                  </a:ext>
                </a:extLst>
              </a:tr>
              <a:tr h="352577">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Sakstagala skolas piegulošās teritorijas labiekārtošanas darbi</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1 500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7405791"/>
                  </a:ext>
                </a:extLst>
              </a:tr>
            </a:tbl>
          </a:graphicData>
        </a:graphic>
      </p:graphicFrame>
      <p:graphicFrame>
        <p:nvGraphicFramePr>
          <p:cNvPr id="6" name="Tabula 5">
            <a:extLst>
              <a:ext uri="{FF2B5EF4-FFF2-40B4-BE49-F238E27FC236}">
                <a16:creationId xmlns:a16="http://schemas.microsoft.com/office/drawing/2014/main" id="{95A04BBA-E285-46BA-D515-CC03E69CD36C}"/>
              </a:ext>
            </a:extLst>
          </p:cNvPr>
          <p:cNvGraphicFramePr>
            <a:graphicFrameLocks noGrp="1"/>
          </p:cNvGraphicFramePr>
          <p:nvPr>
            <p:extLst>
              <p:ext uri="{D42A27DB-BD31-4B8C-83A1-F6EECF244321}">
                <p14:modId xmlns:p14="http://schemas.microsoft.com/office/powerpoint/2010/main" val="2559059177"/>
              </p:ext>
            </p:extLst>
          </p:nvPr>
        </p:nvGraphicFramePr>
        <p:xfrm>
          <a:off x="237794" y="5225494"/>
          <a:ext cx="7875000" cy="813505"/>
        </p:xfrm>
        <a:graphic>
          <a:graphicData uri="http://schemas.openxmlformats.org/drawingml/2006/table">
            <a:tbl>
              <a:tblPr/>
              <a:tblGrid>
                <a:gridCol w="783209">
                  <a:extLst>
                    <a:ext uri="{9D8B030D-6E8A-4147-A177-3AD203B41FA5}">
                      <a16:colId xmlns:a16="http://schemas.microsoft.com/office/drawing/2014/main" val="967837442"/>
                    </a:ext>
                  </a:extLst>
                </a:gridCol>
                <a:gridCol w="5890158">
                  <a:extLst>
                    <a:ext uri="{9D8B030D-6E8A-4147-A177-3AD203B41FA5}">
                      <a16:colId xmlns:a16="http://schemas.microsoft.com/office/drawing/2014/main" val="289153662"/>
                    </a:ext>
                  </a:extLst>
                </a:gridCol>
                <a:gridCol w="1201633">
                  <a:extLst>
                    <a:ext uri="{9D8B030D-6E8A-4147-A177-3AD203B41FA5}">
                      <a16:colId xmlns:a16="http://schemas.microsoft.com/office/drawing/2014/main" val="2853528664"/>
                    </a:ext>
                  </a:extLst>
                </a:gridCol>
              </a:tblGrid>
              <a:tr h="460746">
                <a:tc>
                  <a:txBody>
                    <a:bodyPr/>
                    <a:lstStyle/>
                    <a:p>
                      <a:pPr algn="ctr" fontAlgn="ctr"/>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Nr.p.k</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Plānotā darbība</a:t>
                      </a:r>
                      <a:endParaRPr lang="pt-BR"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EUR</a:t>
                      </a:r>
                    </a:p>
                  </a:txBody>
                  <a:tcPr marL="5776" marR="5776" marT="57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70644571"/>
                  </a:ext>
                </a:extLst>
              </a:tr>
              <a:tr h="352759">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lv-LV" sz="1500" dirty="0">
                          <a:effectLst/>
                          <a:latin typeface="Times New Roman" panose="02020603050405020304" pitchFamily="18" charset="0"/>
                          <a:ea typeface="Calibri" panose="020F0502020204030204" pitchFamily="34" charset="0"/>
                          <a:cs typeface="Times New Roman" panose="02020603050405020304" pitchFamily="18" charset="0"/>
                        </a:rPr>
                        <a:t>Nekustamā īpašuma uzmērīšanas un noformēšanas darbi</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5 900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0491835"/>
                  </a:ext>
                </a:extLst>
              </a:tr>
            </a:tbl>
          </a:graphicData>
        </a:graphic>
      </p:graphicFrame>
    </p:spTree>
    <p:extLst>
      <p:ext uri="{BB962C8B-B14F-4D97-AF65-F5344CB8AC3E}">
        <p14:creationId xmlns:p14="http://schemas.microsoft.com/office/powerpoint/2010/main" val="13186443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0ED62-E68D-07FB-42B0-AF157405894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C069538-9B8A-260D-C2A1-C80B2EF21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C657D172-3256-3DDD-1C3E-EAEF4B2A59B7}"/>
              </a:ext>
            </a:extLst>
          </p:cNvPr>
          <p:cNvSpPr txBox="1">
            <a:spLocks/>
          </p:cNvSpPr>
          <p:nvPr/>
        </p:nvSpPr>
        <p:spPr>
          <a:xfrm>
            <a:off x="-158999" y="485623"/>
            <a:ext cx="8460000"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paveiktie lielākie darbi  no  NEKUSTAMĀ ĪPAŠUMA ATSAVINĀŠANAS REZULTĀTĀ  iegūtajiem līdzekļiem 2024. gadā</a:t>
            </a:r>
          </a:p>
        </p:txBody>
      </p:sp>
      <p:graphicFrame>
        <p:nvGraphicFramePr>
          <p:cNvPr id="2" name="Satura vietturis 4">
            <a:extLst>
              <a:ext uri="{FF2B5EF4-FFF2-40B4-BE49-F238E27FC236}">
                <a16:creationId xmlns:a16="http://schemas.microsoft.com/office/drawing/2014/main" id="{4770076D-45EA-BCDB-69D8-D7514E3181DB}"/>
              </a:ext>
            </a:extLst>
          </p:cNvPr>
          <p:cNvGraphicFramePr>
            <a:graphicFrameLocks/>
          </p:cNvGraphicFramePr>
          <p:nvPr>
            <p:extLst>
              <p:ext uri="{D42A27DB-BD31-4B8C-83A1-F6EECF244321}">
                <p14:modId xmlns:p14="http://schemas.microsoft.com/office/powerpoint/2010/main" val="801676696"/>
              </p:ext>
            </p:extLst>
          </p:nvPr>
        </p:nvGraphicFramePr>
        <p:xfrm>
          <a:off x="471000" y="2068554"/>
          <a:ext cx="9315000" cy="3544872"/>
        </p:xfrm>
        <a:graphic>
          <a:graphicData uri="http://schemas.openxmlformats.org/drawingml/2006/table">
            <a:tbl>
              <a:tblPr firstRow="1" bandRow="1">
                <a:tableStyleId>{5C22544A-7EE6-4342-B048-85BDC9FD1C3A}</a:tableStyleId>
              </a:tblPr>
              <a:tblGrid>
                <a:gridCol w="1220045">
                  <a:extLst>
                    <a:ext uri="{9D8B030D-6E8A-4147-A177-3AD203B41FA5}">
                      <a16:colId xmlns:a16="http://schemas.microsoft.com/office/drawing/2014/main" val="895080987"/>
                    </a:ext>
                  </a:extLst>
                </a:gridCol>
                <a:gridCol w="4728314">
                  <a:extLst>
                    <a:ext uri="{9D8B030D-6E8A-4147-A177-3AD203B41FA5}">
                      <a16:colId xmlns:a16="http://schemas.microsoft.com/office/drawing/2014/main" val="525863908"/>
                    </a:ext>
                  </a:extLst>
                </a:gridCol>
                <a:gridCol w="1191564">
                  <a:extLst>
                    <a:ext uri="{9D8B030D-6E8A-4147-A177-3AD203B41FA5}">
                      <a16:colId xmlns:a16="http://schemas.microsoft.com/office/drawing/2014/main" val="4050030812"/>
                    </a:ext>
                  </a:extLst>
                </a:gridCol>
                <a:gridCol w="2175077">
                  <a:extLst>
                    <a:ext uri="{9D8B030D-6E8A-4147-A177-3AD203B41FA5}">
                      <a16:colId xmlns:a16="http://schemas.microsoft.com/office/drawing/2014/main" val="2573860541"/>
                    </a:ext>
                  </a:extLst>
                </a:gridCol>
              </a:tblGrid>
              <a:tr h="957158">
                <a:tc>
                  <a:txBody>
                    <a:bodyPr/>
                    <a:lstStyle/>
                    <a:p>
                      <a:pPr algn="ctr" fontAlgn="b"/>
                      <a:r>
                        <a:rPr lang="lv-LV" sz="1600" b="1" i="0" u="none" strike="noStrike" dirty="0">
                          <a:solidFill>
                            <a:schemeClr val="bg1"/>
                          </a:solidFill>
                          <a:effectLst/>
                          <a:latin typeface="Times New Roman" panose="02020603050405020304" pitchFamily="18" charset="0"/>
                          <a:cs typeface="Times New Roman" panose="02020603050405020304" pitchFamily="18" charset="0"/>
                        </a:rPr>
                        <a:t>Pagasts</a:t>
                      </a:r>
                    </a:p>
                  </a:txBody>
                  <a:tcPr marL="7620" marR="7620" marT="7620" marB="0" anchor="ctr"/>
                </a:tc>
                <a:tc>
                  <a:txBody>
                    <a:bodyPr/>
                    <a:lstStyle/>
                    <a:p>
                      <a:pPr algn="ctr" fontAlgn="ctr"/>
                      <a:r>
                        <a:rPr lang="lv-LV" sz="1600" b="1" i="0" u="none" strike="noStrike" dirty="0">
                          <a:solidFill>
                            <a:schemeClr val="bg1"/>
                          </a:solidFill>
                          <a:effectLst/>
                          <a:latin typeface="Times New Roman" panose="02020603050405020304" pitchFamily="18" charset="0"/>
                          <a:cs typeface="Times New Roman" panose="02020603050405020304" pitchFamily="18" charset="0"/>
                        </a:rPr>
                        <a:t>Projekta nosaukums</a:t>
                      </a:r>
                    </a:p>
                  </a:txBody>
                  <a:tcPr marL="7620" marR="7620" marT="7620" marB="0" anchor="ctr"/>
                </a:tc>
                <a:tc>
                  <a:txBody>
                    <a:bodyPr/>
                    <a:lstStyle/>
                    <a:p>
                      <a:pPr algn="ctr" fontAlgn="ctr"/>
                      <a:r>
                        <a:rPr lang="lv-LV" sz="1600" b="1" i="0" u="none" strike="noStrike" dirty="0" err="1">
                          <a:solidFill>
                            <a:schemeClr val="bg1"/>
                          </a:solidFill>
                          <a:effectLst/>
                          <a:latin typeface="Times New Roman" panose="02020603050405020304" pitchFamily="18" charset="0"/>
                          <a:cs typeface="Times New Roman" panose="02020603050405020304" pitchFamily="18" charset="0"/>
                        </a:rPr>
                        <a:t>Smma</a:t>
                      </a:r>
                      <a:r>
                        <a:rPr lang="lv-LV" sz="1600" b="1" i="0" u="none" strike="noStrike" dirty="0">
                          <a:solidFill>
                            <a:schemeClr val="bg1"/>
                          </a:solidFill>
                          <a:effectLst/>
                          <a:latin typeface="Times New Roman" panose="02020603050405020304" pitchFamily="18" charset="0"/>
                          <a:cs typeface="Times New Roman" panose="02020603050405020304" pitchFamily="18" charset="0"/>
                        </a:rPr>
                        <a:t>, EUR</a:t>
                      </a:r>
                    </a:p>
                  </a:txBody>
                  <a:tcPr marL="7620" marR="7620" marT="7620" marB="0" anchor="ctr"/>
                </a:tc>
                <a:tc>
                  <a:txBody>
                    <a:bodyPr/>
                    <a:lstStyle/>
                    <a:p>
                      <a:pPr algn="ctr" fontAlgn="ctr"/>
                      <a:r>
                        <a:rPr lang="lv-LV" sz="1600" b="1" i="0" u="none" strike="noStrike" dirty="0" err="1">
                          <a:solidFill>
                            <a:schemeClr val="bg1"/>
                          </a:solidFill>
                          <a:effectLst/>
                          <a:latin typeface="Times New Roman" panose="02020603050405020304" pitchFamily="18" charset="0"/>
                          <a:cs typeface="Times New Roman" panose="02020603050405020304" pitchFamily="18" charset="0"/>
                        </a:rPr>
                        <a:t>Ricības</a:t>
                      </a:r>
                      <a:r>
                        <a:rPr lang="lv-LV" sz="1600" b="1" i="0" u="none" strike="noStrike" dirty="0">
                          <a:solidFill>
                            <a:schemeClr val="bg1"/>
                          </a:solidFill>
                          <a:effectLst/>
                          <a:latin typeface="Times New Roman" panose="02020603050405020304" pitchFamily="18" charset="0"/>
                          <a:cs typeface="Times New Roman" panose="02020603050405020304" pitchFamily="18" charset="0"/>
                        </a:rPr>
                        <a:t> virziens un uzdevums</a:t>
                      </a:r>
                    </a:p>
                  </a:txBody>
                  <a:tcPr marL="7620" marR="7620" marT="7620" marB="0" anchor="ctr"/>
                </a:tc>
                <a:extLst>
                  <a:ext uri="{0D108BD9-81ED-4DB2-BD59-A6C34878D82A}">
                    <a16:rowId xmlns:a16="http://schemas.microsoft.com/office/drawing/2014/main" val="2674820243"/>
                  </a:ext>
                </a:extLst>
              </a:tr>
              <a:tr h="632344">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Dricānu</a:t>
                      </a:r>
                    </a:p>
                  </a:txBody>
                  <a:tcPr marL="7620" marR="7620" marT="7620" marB="0" anchor="ctr"/>
                </a:tc>
                <a:tc>
                  <a:txBody>
                    <a:bodyPr/>
                    <a:lstStyle/>
                    <a:p>
                      <a:pP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Asfalts pie skolas katlu mājas</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4 098</a:t>
                      </a:r>
                    </a:p>
                  </a:txBody>
                  <a:tcPr marL="7620" marR="7620" marT="7620" marB="0" anchor="ct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7620" marR="7620" marT="7620" marB="0" anchor="ctr"/>
                </a:tc>
                <a:extLst>
                  <a:ext uri="{0D108BD9-81ED-4DB2-BD59-A6C34878D82A}">
                    <a16:rowId xmlns:a16="http://schemas.microsoft.com/office/drawing/2014/main" val="3165849781"/>
                  </a:ext>
                </a:extLst>
              </a:tr>
              <a:tr h="723392">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lv-LV" sz="1600" b="0" i="0" u="none" strike="noStrike" dirty="0">
                          <a:solidFill>
                            <a:srgbClr val="000000"/>
                          </a:solidFill>
                          <a:effectLst/>
                          <a:latin typeface="Times New Roman" panose="02020603050405020304" pitchFamily="18" charset="0"/>
                          <a:cs typeface="Times New Roman" panose="02020603050405020304" pitchFamily="18" charset="0"/>
                        </a:rPr>
                        <a:t>Sakstagala</a:t>
                      </a:r>
                    </a:p>
                  </a:txBody>
                  <a:tcPr marL="7620" marR="7620" marT="7620" marB="0" anchor="ctr">
                    <a:solidFill>
                      <a:schemeClr val="bg1"/>
                    </a:solidFill>
                  </a:tcPr>
                </a:tc>
                <a:tc>
                  <a:txBody>
                    <a:bodyPr/>
                    <a:lstStyle/>
                    <a:p>
                      <a:pP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Sakstagala </a:t>
                      </a:r>
                      <a:r>
                        <a:rPr lang="lv-LV"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J.Klīdzēja</a:t>
                      </a: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Skolas jumta seguma atjaunošanas darbi</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114 650</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7620" marR="7620" marT="7620" marB="0" anchor="ctr">
                    <a:solidFill>
                      <a:schemeClr val="bg1"/>
                    </a:solidFill>
                  </a:tcPr>
                </a:tc>
                <a:extLst>
                  <a:ext uri="{0D108BD9-81ED-4DB2-BD59-A6C34878D82A}">
                    <a16:rowId xmlns:a16="http://schemas.microsoft.com/office/drawing/2014/main" val="1814163560"/>
                  </a:ext>
                </a:extLst>
              </a:tr>
              <a:tr h="622758">
                <a:tc>
                  <a:txBody>
                    <a:bodyPr/>
                    <a:lstStyle/>
                    <a:p>
                      <a:pPr 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Sakstagala</a:t>
                      </a:r>
                      <a:endParaRPr lang="lv-LV" sz="1600" dirty="0"/>
                    </a:p>
                  </a:txBody>
                  <a:tcPr marL="7620" marR="7620" marT="7620" marB="0" anchor="ctr">
                    <a:solidFill>
                      <a:srgbClr val="DEDEDE"/>
                    </a:solidFill>
                  </a:tcPr>
                </a:tc>
                <a:tc>
                  <a:txBody>
                    <a:bodyPr/>
                    <a:lstStyle/>
                    <a:p>
                      <a:pP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Skolas dūmvada pārejas nomaiņa</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EDEDE"/>
                    </a:solidFill>
                  </a:tcPr>
                </a:tc>
                <a:tc>
                  <a:txBody>
                    <a:bodyPr/>
                    <a:lstStyle/>
                    <a:p>
                      <a:pPr algn="ct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765</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DEDE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7620" marR="7620" marT="7620" marB="0" anchor="ctr">
                    <a:solidFill>
                      <a:srgbClr val="DEDEDE"/>
                    </a:solidFill>
                  </a:tcPr>
                </a:tc>
                <a:extLst>
                  <a:ext uri="{0D108BD9-81ED-4DB2-BD59-A6C34878D82A}">
                    <a16:rowId xmlns:a16="http://schemas.microsoft.com/office/drawing/2014/main" val="736069954"/>
                  </a:ext>
                </a:extLst>
              </a:tr>
              <a:tr h="609220">
                <a:tc>
                  <a:txBody>
                    <a:bodyPr/>
                    <a:lstStyle/>
                    <a:p>
                      <a:pPr 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Sakstagala</a:t>
                      </a:r>
                      <a:endParaRPr lang="lv-LV" sz="1600" dirty="0"/>
                    </a:p>
                  </a:txBody>
                  <a:tcPr marL="7620" marR="7620" marT="7620" marB="0" anchor="ctr">
                    <a:solidFill>
                      <a:schemeClr val="bg1"/>
                    </a:solidFill>
                  </a:tcPr>
                </a:tc>
                <a:tc>
                  <a:txBody>
                    <a:bodyPr/>
                    <a:lstStyle/>
                    <a:p>
                      <a:pP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Dārziņa dūmvada nomaiņa</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lv-LV"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2827</a:t>
                      </a:r>
                      <a:endParaRPr lang="lv-LV"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16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7620" marR="7620" marT="7620" marB="0" anchor="ctr">
                    <a:solidFill>
                      <a:schemeClr val="bg1"/>
                    </a:solidFill>
                  </a:tcPr>
                </a:tc>
                <a:extLst>
                  <a:ext uri="{0D108BD9-81ED-4DB2-BD59-A6C34878D82A}">
                    <a16:rowId xmlns:a16="http://schemas.microsoft.com/office/drawing/2014/main" val="129951880"/>
                  </a:ext>
                </a:extLst>
              </a:tr>
            </a:tbl>
          </a:graphicData>
        </a:graphic>
      </p:graphicFrame>
    </p:spTree>
    <p:extLst>
      <p:ext uri="{BB962C8B-B14F-4D97-AF65-F5344CB8AC3E}">
        <p14:creationId xmlns:p14="http://schemas.microsoft.com/office/powerpoint/2010/main" val="563877118"/>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8E07E-CDFB-55C0-6A0C-DB35A44FE0C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2676893-6386-078B-263B-CF557D1A0D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380" y="189000"/>
            <a:ext cx="12192000" cy="6246784"/>
          </a:xfrm>
          <a:prstGeom prst="rect">
            <a:avLst/>
          </a:prstGeom>
        </p:spPr>
      </p:pic>
      <p:sp>
        <p:nvSpPr>
          <p:cNvPr id="4" name="Virsraksts 1">
            <a:extLst>
              <a:ext uri="{FF2B5EF4-FFF2-40B4-BE49-F238E27FC236}">
                <a16:creationId xmlns:a16="http://schemas.microsoft.com/office/drawing/2014/main" id="{09161998-BF5A-7B22-03E9-99E6F318A130}"/>
              </a:ext>
            </a:extLst>
          </p:cNvPr>
          <p:cNvSpPr txBox="1">
            <a:spLocks/>
          </p:cNvSpPr>
          <p:nvPr/>
        </p:nvSpPr>
        <p:spPr>
          <a:xfrm>
            <a:off x="-114000" y="450188"/>
            <a:ext cx="5040000" cy="67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Ceļu fonda līdzekļi 2025.gadā</a:t>
            </a:r>
          </a:p>
        </p:txBody>
      </p:sp>
      <p:graphicFrame>
        <p:nvGraphicFramePr>
          <p:cNvPr id="5" name="Tabula 4">
            <a:extLst>
              <a:ext uri="{FF2B5EF4-FFF2-40B4-BE49-F238E27FC236}">
                <a16:creationId xmlns:a16="http://schemas.microsoft.com/office/drawing/2014/main" id="{50B9F2EA-9FEE-2675-82C2-54F6D7D9EAA5}"/>
              </a:ext>
            </a:extLst>
          </p:cNvPr>
          <p:cNvGraphicFramePr>
            <a:graphicFrameLocks noGrp="1"/>
          </p:cNvGraphicFramePr>
          <p:nvPr>
            <p:extLst>
              <p:ext uri="{D42A27DB-BD31-4B8C-83A1-F6EECF244321}">
                <p14:modId xmlns:p14="http://schemas.microsoft.com/office/powerpoint/2010/main" val="443039659"/>
              </p:ext>
            </p:extLst>
          </p:nvPr>
        </p:nvGraphicFramePr>
        <p:xfrm>
          <a:off x="348523" y="2619000"/>
          <a:ext cx="8857420" cy="3451312"/>
        </p:xfrm>
        <a:graphic>
          <a:graphicData uri="http://schemas.openxmlformats.org/drawingml/2006/table">
            <a:tbl>
              <a:tblPr firstRow="1" bandRow="1">
                <a:tableStyleId>{5C22544A-7EE6-4342-B048-85BDC9FD1C3A}</a:tableStyleId>
              </a:tblPr>
              <a:tblGrid>
                <a:gridCol w="5266725">
                  <a:extLst>
                    <a:ext uri="{9D8B030D-6E8A-4147-A177-3AD203B41FA5}">
                      <a16:colId xmlns:a16="http://schemas.microsoft.com/office/drawing/2014/main" val="1891606407"/>
                    </a:ext>
                  </a:extLst>
                </a:gridCol>
                <a:gridCol w="1644337">
                  <a:extLst>
                    <a:ext uri="{9D8B030D-6E8A-4147-A177-3AD203B41FA5}">
                      <a16:colId xmlns:a16="http://schemas.microsoft.com/office/drawing/2014/main" val="2641761156"/>
                    </a:ext>
                  </a:extLst>
                </a:gridCol>
                <a:gridCol w="1946358">
                  <a:extLst>
                    <a:ext uri="{9D8B030D-6E8A-4147-A177-3AD203B41FA5}">
                      <a16:colId xmlns:a16="http://schemas.microsoft.com/office/drawing/2014/main" val="2953178132"/>
                    </a:ext>
                  </a:extLst>
                </a:gridCol>
              </a:tblGrid>
              <a:tr h="431528">
                <a:tc>
                  <a:txBody>
                    <a:bodyPr/>
                    <a:lstStyle/>
                    <a:p>
                      <a:pPr algn="ctr"/>
                      <a:r>
                        <a:rPr lang="lv-LV" dirty="0">
                          <a:latin typeface="Times New Roman" panose="02020603050405020304" pitchFamily="18" charset="0"/>
                          <a:cs typeface="Times New Roman" panose="02020603050405020304" pitchFamily="18" charset="0"/>
                        </a:rPr>
                        <a:t>Rādītāju nosaukumi</a:t>
                      </a:r>
                    </a:p>
                  </a:txBody>
                  <a:tcPr/>
                </a:tc>
                <a:tc>
                  <a:txBody>
                    <a:bodyPr/>
                    <a:lstStyle/>
                    <a:p>
                      <a:pPr algn="ctr"/>
                      <a:r>
                        <a:rPr lang="lv-LV" dirty="0">
                          <a:latin typeface="Times New Roman" panose="02020603050405020304" pitchFamily="18" charset="0"/>
                          <a:cs typeface="Times New Roman" panose="02020603050405020304" pitchFamily="18" charset="0"/>
                        </a:rPr>
                        <a:t>EKK</a:t>
                      </a:r>
                    </a:p>
                  </a:txBody>
                  <a:tcPr/>
                </a:tc>
                <a:tc>
                  <a:txBody>
                    <a:bodyPr/>
                    <a:lstStyle/>
                    <a:p>
                      <a:pPr algn="ctr"/>
                      <a:r>
                        <a:rPr lang="lv-LV" dirty="0">
                          <a:latin typeface="Times New Roman" panose="02020603050405020304" pitchFamily="18" charset="0"/>
                          <a:cs typeface="Times New Roman" panose="02020603050405020304" pitchFamily="18" charset="0"/>
                        </a:rPr>
                        <a:t>Summa, EUR</a:t>
                      </a:r>
                    </a:p>
                  </a:txBody>
                  <a:tcPr/>
                </a:tc>
                <a:extLst>
                  <a:ext uri="{0D108BD9-81ED-4DB2-BD59-A6C34878D82A}">
                    <a16:rowId xmlns:a16="http://schemas.microsoft.com/office/drawing/2014/main" val="2406105303"/>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Atlīdzība</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1000</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30 113</a:t>
                      </a:r>
                    </a:p>
                  </a:txBody>
                  <a:tcPr marL="7620" marR="7620" marT="7620" marB="0" anchor="b"/>
                </a:tc>
                <a:extLst>
                  <a:ext uri="{0D108BD9-81ED-4DB2-BD59-A6C34878D82A}">
                    <a16:rowId xmlns:a16="http://schemas.microsoft.com/office/drawing/2014/main" val="2402279701"/>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Izdevumi par elektroenerģiju</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2223</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10 000</a:t>
                      </a:r>
                    </a:p>
                  </a:txBody>
                  <a:tcPr marL="7620" marR="7620" marT="7620" marB="0" anchor="b"/>
                </a:tc>
                <a:extLst>
                  <a:ext uri="{0D108BD9-81ED-4DB2-BD59-A6C34878D82A}">
                    <a16:rowId xmlns:a16="http://schemas.microsoft.com/office/drawing/2014/main" val="2951876223"/>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Bankas komisija, pakalpojumi</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2236</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40</a:t>
                      </a:r>
                    </a:p>
                  </a:txBody>
                  <a:tcPr marL="7620" marR="7620" marT="7620" marB="0" anchor="b"/>
                </a:tc>
                <a:extLst>
                  <a:ext uri="{0D108BD9-81ED-4DB2-BD59-A6C34878D82A}">
                    <a16:rowId xmlns:a16="http://schemas.microsoft.com/office/drawing/2014/main" val="4016839110"/>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Pārējie iestādes administratīvie izdevumi</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2239</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500</a:t>
                      </a:r>
                    </a:p>
                  </a:txBody>
                  <a:tcPr marL="7620" marR="7620" marT="7620" marB="0" anchor="b"/>
                </a:tc>
                <a:extLst>
                  <a:ext uri="{0D108BD9-81ED-4DB2-BD59-A6C34878D82A}">
                    <a16:rowId xmlns:a16="http://schemas.microsoft.com/office/drawing/2014/main" val="535440467"/>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Autoceļu un ielu pārvaldīšana un uzturēšana</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2246</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290 442</a:t>
                      </a:r>
                    </a:p>
                  </a:txBody>
                  <a:tcPr marL="7620" marR="7620" marT="7620" marB="0" anchor="b"/>
                </a:tc>
                <a:extLst>
                  <a:ext uri="{0D108BD9-81ED-4DB2-BD59-A6C34878D82A}">
                    <a16:rowId xmlns:a16="http://schemas.microsoft.com/office/drawing/2014/main" val="529876076"/>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Degviela</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2322</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23 000</a:t>
                      </a:r>
                    </a:p>
                  </a:txBody>
                  <a:tcPr marL="7620" marR="7620" marT="7620" marB="0" anchor="b"/>
                </a:tc>
                <a:extLst>
                  <a:ext uri="{0D108BD9-81ED-4DB2-BD59-A6C34878D82A}">
                    <a16:rowId xmlns:a16="http://schemas.microsoft.com/office/drawing/2014/main" val="3888495468"/>
                  </a:ext>
                </a:extLst>
              </a:tr>
              <a:tr h="377473">
                <a:tc>
                  <a:txBody>
                    <a:bodyPr/>
                    <a:lstStyle/>
                    <a:p>
                      <a:pPr algn="ctr" fontAlgn="b"/>
                      <a:r>
                        <a:rPr lang="lv-LV" sz="1600" b="0" i="0" u="none" strike="noStrike" dirty="0">
                          <a:solidFill>
                            <a:srgbClr val="000000"/>
                          </a:solidFill>
                          <a:effectLst/>
                          <a:latin typeface="Times New Roman" panose="02020603050405020304" pitchFamily="18" charset="0"/>
                        </a:rPr>
                        <a:t>        Kārtējā remonta un iestāžu uzturēšanas materiāli</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2350</a:t>
                      </a:r>
                    </a:p>
                  </a:txBody>
                  <a:tcPr marL="7620" marR="7620" marT="7620" marB="0" anchor="b"/>
                </a:tc>
                <a:tc>
                  <a:txBody>
                    <a:bodyPr/>
                    <a:lstStyle/>
                    <a:p>
                      <a:pPr algn="ctr" fontAlgn="b"/>
                      <a:r>
                        <a:rPr lang="lv-LV" sz="1600" b="0" i="0" u="none" strike="noStrike" dirty="0">
                          <a:solidFill>
                            <a:srgbClr val="000000"/>
                          </a:solidFill>
                          <a:effectLst/>
                          <a:latin typeface="Times New Roman" panose="02020603050405020304" pitchFamily="18" charset="0"/>
                        </a:rPr>
                        <a:t>95 500</a:t>
                      </a:r>
                    </a:p>
                  </a:txBody>
                  <a:tcPr marL="7620" marR="7620" marT="7620" marB="0" anchor="b"/>
                </a:tc>
                <a:extLst>
                  <a:ext uri="{0D108BD9-81ED-4DB2-BD59-A6C34878D82A}">
                    <a16:rowId xmlns:a16="http://schemas.microsoft.com/office/drawing/2014/main" val="3907863571"/>
                  </a:ext>
                </a:extLst>
              </a:tr>
              <a:tr h="377473">
                <a:tc>
                  <a:txBody>
                    <a:bodyPr/>
                    <a:lstStyle/>
                    <a:p>
                      <a:pPr algn="ctr"/>
                      <a:r>
                        <a:rPr lang="lv-LV" sz="1600" dirty="0">
                          <a:latin typeface="Times New Roman" panose="02020603050405020304" pitchFamily="18" charset="0"/>
                          <a:cs typeface="Times New Roman" panose="02020603050405020304" pitchFamily="18" charset="0"/>
                        </a:rPr>
                        <a:t>Pamatkapitāla veidošana</a:t>
                      </a:r>
                    </a:p>
                  </a:txBody>
                  <a:tcPr marL="7620" marR="7620" marT="7620" marB="0" anchor="b"/>
                </a:tc>
                <a:tc>
                  <a:txBody>
                    <a:bodyPr/>
                    <a:lstStyle/>
                    <a:p>
                      <a:pPr algn="ctr"/>
                      <a:r>
                        <a:rPr lang="lv-LV" sz="1600" dirty="0">
                          <a:latin typeface="Times New Roman" panose="02020603050405020304" pitchFamily="18" charset="0"/>
                          <a:cs typeface="Times New Roman" panose="02020603050405020304" pitchFamily="18" charset="0"/>
                        </a:rPr>
                        <a:t>5200</a:t>
                      </a:r>
                    </a:p>
                  </a:txBody>
                  <a:tcPr marL="7620" marR="7620" marT="7620" marB="0" anchor="b"/>
                </a:tc>
                <a:tc>
                  <a:txBody>
                    <a:bodyPr/>
                    <a:lstStyle/>
                    <a:p>
                      <a:pPr algn="ctr"/>
                      <a:r>
                        <a:rPr lang="lv-LV" sz="1600" dirty="0">
                          <a:latin typeface="Times New Roman" panose="02020603050405020304" pitchFamily="18" charset="0"/>
                          <a:cs typeface="Times New Roman" panose="02020603050405020304" pitchFamily="18" charset="0"/>
                        </a:rPr>
                        <a:t>215 000</a:t>
                      </a:r>
                    </a:p>
                  </a:txBody>
                  <a:tcPr marL="7620" marR="7620" marT="7620" marB="0" anchor="b"/>
                </a:tc>
                <a:extLst>
                  <a:ext uri="{0D108BD9-81ED-4DB2-BD59-A6C34878D82A}">
                    <a16:rowId xmlns:a16="http://schemas.microsoft.com/office/drawing/2014/main" val="1528956381"/>
                  </a:ext>
                </a:extLst>
              </a:tr>
            </a:tbl>
          </a:graphicData>
        </a:graphic>
      </p:graphicFrame>
      <p:sp>
        <p:nvSpPr>
          <p:cNvPr id="6" name="Satura vietturis 2">
            <a:extLst>
              <a:ext uri="{FF2B5EF4-FFF2-40B4-BE49-F238E27FC236}">
                <a16:creationId xmlns:a16="http://schemas.microsoft.com/office/drawing/2014/main" id="{46C26B65-6E53-7B9F-C427-E83441DAA66D}"/>
              </a:ext>
            </a:extLst>
          </p:cNvPr>
          <p:cNvSpPr txBox="1">
            <a:spLocks/>
          </p:cNvSpPr>
          <p:nvPr/>
        </p:nvSpPr>
        <p:spPr>
          <a:xfrm>
            <a:off x="336000" y="1244534"/>
            <a:ext cx="9783934" cy="13744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000" i="1" dirty="0">
                <a:latin typeface="Times New Roman" panose="02020603050405020304" pitchFamily="18" charset="0"/>
                <a:cs typeface="Times New Roman" panose="02020603050405020304" pitchFamily="18" charset="0"/>
              </a:rPr>
              <a:t>Naudas līdzekļu atlikums – 375 133 EUR</a:t>
            </a:r>
          </a:p>
          <a:p>
            <a:pPr marL="0" indent="0">
              <a:buFont typeface="Arial" panose="020B0604020202020204" pitchFamily="34" charset="0"/>
              <a:buNone/>
            </a:pPr>
            <a:r>
              <a:rPr lang="lv-LV" sz="2000" i="1" dirty="0">
                <a:latin typeface="Times New Roman" panose="02020603050405020304" pitchFamily="18" charset="0"/>
                <a:cs typeface="Times New Roman" panose="02020603050405020304" pitchFamily="18" charset="0"/>
              </a:rPr>
              <a:t>Pašvaldības </a:t>
            </a:r>
            <a:r>
              <a:rPr lang="lv-LV" sz="2000" i="1" dirty="0" err="1">
                <a:latin typeface="Times New Roman" panose="02020603050405020304" pitchFamily="18" charset="0"/>
                <a:cs typeface="Times New Roman" panose="02020603050405020304" pitchFamily="18" charset="0"/>
              </a:rPr>
              <a:t>transferti</a:t>
            </a:r>
            <a:r>
              <a:rPr lang="lv-LV" sz="2000" i="1" dirty="0">
                <a:latin typeface="Times New Roman" panose="02020603050405020304" pitchFamily="18" charset="0"/>
                <a:cs typeface="Times New Roman" panose="02020603050405020304" pitchFamily="18" charset="0"/>
              </a:rPr>
              <a:t> – 289 462 EUR</a:t>
            </a:r>
          </a:p>
          <a:p>
            <a:pPr marL="0" indent="0">
              <a:buFont typeface="Arial" panose="020B0604020202020204" pitchFamily="34" charset="0"/>
              <a:buNone/>
            </a:pPr>
            <a:r>
              <a:rPr lang="lv-LV" sz="2000" i="1" dirty="0">
                <a:latin typeface="Times New Roman" panose="02020603050405020304" pitchFamily="18" charset="0"/>
                <a:cs typeface="Times New Roman" panose="02020603050405020304" pitchFamily="18" charset="0"/>
              </a:rPr>
              <a:t>Izdevumi – 664 595 EUR</a:t>
            </a:r>
          </a:p>
          <a:p>
            <a:endParaRPr lang="lv-LV" dirty="0"/>
          </a:p>
        </p:txBody>
      </p:sp>
    </p:spTree>
    <p:extLst>
      <p:ext uri="{BB962C8B-B14F-4D97-AF65-F5344CB8AC3E}">
        <p14:creationId xmlns:p14="http://schemas.microsoft.com/office/powerpoint/2010/main" val="229773742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DAAB-006D-F2A2-E935-0C9FFA3D655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E60B8FB-2666-05B8-E8F0-D04F8A562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9F76A522-89A8-DB0F-D6D7-853325F802B8}"/>
              </a:ext>
            </a:extLst>
          </p:cNvPr>
          <p:cNvSpPr txBox="1">
            <a:spLocks/>
          </p:cNvSpPr>
          <p:nvPr/>
        </p:nvSpPr>
        <p:spPr>
          <a:xfrm>
            <a:off x="15910" y="549000"/>
            <a:ext cx="6704999" cy="64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Ceļu fonda līdzekļu izlietojums 2025.gadā</a:t>
            </a:r>
          </a:p>
        </p:txBody>
      </p:sp>
      <p:graphicFrame>
        <p:nvGraphicFramePr>
          <p:cNvPr id="2" name="Satura vietturis 3">
            <a:extLst>
              <a:ext uri="{FF2B5EF4-FFF2-40B4-BE49-F238E27FC236}">
                <a16:creationId xmlns:a16="http://schemas.microsoft.com/office/drawing/2014/main" id="{424E7391-0E84-E55A-D269-CAE614496E17}"/>
              </a:ext>
            </a:extLst>
          </p:cNvPr>
          <p:cNvGraphicFramePr>
            <a:graphicFrameLocks/>
          </p:cNvGraphicFramePr>
          <p:nvPr>
            <p:extLst>
              <p:ext uri="{D42A27DB-BD31-4B8C-83A1-F6EECF244321}">
                <p14:modId xmlns:p14="http://schemas.microsoft.com/office/powerpoint/2010/main" val="2300554961"/>
              </p:ext>
            </p:extLst>
          </p:nvPr>
        </p:nvGraphicFramePr>
        <p:xfrm>
          <a:off x="2046000" y="1197376"/>
          <a:ext cx="8370000" cy="5019213"/>
        </p:xfrm>
        <a:graphic>
          <a:graphicData uri="http://schemas.openxmlformats.org/drawingml/2006/chart">
            <c:chart xmlns:c="http://schemas.openxmlformats.org/drawingml/2006/chart" xmlns:r="http://schemas.openxmlformats.org/officeDocument/2006/relationships" r:id="rId3"/>
          </a:graphicData>
        </a:graphic>
      </p:graphicFrame>
      <p:sp>
        <p:nvSpPr>
          <p:cNvPr id="5" name="Satura vietturis 2">
            <a:extLst>
              <a:ext uri="{FF2B5EF4-FFF2-40B4-BE49-F238E27FC236}">
                <a16:creationId xmlns:a16="http://schemas.microsoft.com/office/drawing/2014/main" id="{BDBF1290-F536-6337-9DA4-9481EFDDF304}"/>
              </a:ext>
            </a:extLst>
          </p:cNvPr>
          <p:cNvSpPr txBox="1">
            <a:spLocks/>
          </p:cNvSpPr>
          <p:nvPr/>
        </p:nvSpPr>
        <p:spPr>
          <a:xfrm>
            <a:off x="246000" y="4485853"/>
            <a:ext cx="8515350" cy="237214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lv-LV" sz="2000" u="sng" dirty="0">
                <a:latin typeface="Times New Roman" panose="02020603050405020304" pitchFamily="18" charset="0"/>
                <a:cs typeface="Times New Roman" panose="02020603050405020304" pitchFamily="18" charset="0"/>
              </a:rPr>
              <a:t>Pamatkapitāla veidošana:</a:t>
            </a:r>
          </a:p>
          <a:p>
            <a:pPr>
              <a:buFont typeface="Wingdings" panose="05000000000000000000" pitchFamily="2" charset="2"/>
              <a:buChar char="Ø"/>
            </a:pPr>
            <a:r>
              <a:rPr lang="lv-LV" sz="2000" dirty="0">
                <a:latin typeface="Times New Roman" panose="02020603050405020304" pitchFamily="18" charset="0"/>
                <a:cs typeface="Times New Roman" panose="02020603050405020304" pitchFamily="18" charset="0"/>
              </a:rPr>
              <a:t>Ceļazīmes – 10 000 EUR;</a:t>
            </a:r>
          </a:p>
          <a:p>
            <a:pPr>
              <a:buFont typeface="Wingdings" panose="05000000000000000000" pitchFamily="2" charset="2"/>
              <a:buChar char="Ø"/>
            </a:pPr>
            <a:r>
              <a:rPr lang="lv-LV" sz="2000" dirty="0">
                <a:latin typeface="Times New Roman" panose="02020603050405020304" pitchFamily="18" charset="0"/>
                <a:cs typeface="Times New Roman" panose="02020603050405020304" pitchFamily="18" charset="0"/>
              </a:rPr>
              <a:t>Caurtekas – 5 000 EUR;</a:t>
            </a:r>
          </a:p>
          <a:p>
            <a:pPr>
              <a:buFont typeface="Wingdings" panose="05000000000000000000" pitchFamily="2" charset="2"/>
              <a:buChar char="Ø"/>
            </a:pPr>
            <a:r>
              <a:rPr lang="lv-LV" sz="2000" dirty="0" err="1">
                <a:latin typeface="Times New Roman" panose="02020603050405020304" pitchFamily="18" charset="0"/>
                <a:cs typeface="Times New Roman" panose="02020603050405020304" pitchFamily="18" charset="0"/>
              </a:rPr>
              <a:t>Kozlovkas</a:t>
            </a:r>
            <a:r>
              <a:rPr lang="lv-LV" sz="2000" dirty="0">
                <a:latin typeface="Times New Roman" panose="02020603050405020304" pitchFamily="18" charset="0"/>
                <a:cs typeface="Times New Roman" panose="02020603050405020304" pitchFamily="18" charset="0"/>
              </a:rPr>
              <a:t> tilta rekonstrukcijas projekta izstrāde, būvdarbi – 200 000 EUR.</a:t>
            </a:r>
          </a:p>
          <a:p>
            <a:pPr>
              <a:buFont typeface="Wingdings" panose="05000000000000000000" pitchFamily="2" charset="2"/>
              <a:buChar char="q"/>
            </a:pPr>
            <a:endParaRPr lang="lv-LV" sz="2800" dirty="0">
              <a:latin typeface="Book Antiqua" panose="02040602050305030304" pitchFamily="18" charset="0"/>
            </a:endParaRPr>
          </a:p>
          <a:p>
            <a:pPr marL="0" indent="0">
              <a:buFont typeface="Wingdings 3" charset="2"/>
              <a:buNone/>
            </a:pPr>
            <a:endParaRPr lang="lv-LV" dirty="0">
              <a:latin typeface="Book Antiqua" panose="02040602050305030304" pitchFamily="18" charset="0"/>
            </a:endParaRPr>
          </a:p>
        </p:txBody>
      </p:sp>
    </p:spTree>
    <p:extLst>
      <p:ext uri="{BB962C8B-B14F-4D97-AF65-F5344CB8AC3E}">
        <p14:creationId xmlns:p14="http://schemas.microsoft.com/office/powerpoint/2010/main" val="65688069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53D3B-ADA5-E177-B149-618F139E122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11B4A5C-015E-DAF9-A9B4-C8B33C34C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85F6045B-23E7-9242-AAD1-397C1F6D3957}"/>
              </a:ext>
            </a:extLst>
          </p:cNvPr>
          <p:cNvSpPr txBox="1">
            <a:spLocks/>
          </p:cNvSpPr>
          <p:nvPr/>
        </p:nvSpPr>
        <p:spPr>
          <a:xfrm>
            <a:off x="-834000" y="606544"/>
            <a:ext cx="4589999" cy="558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Ceļi un ielas</a:t>
            </a:r>
          </a:p>
        </p:txBody>
      </p:sp>
      <p:graphicFrame>
        <p:nvGraphicFramePr>
          <p:cNvPr id="2" name="Tabula 6">
            <a:extLst>
              <a:ext uri="{FF2B5EF4-FFF2-40B4-BE49-F238E27FC236}">
                <a16:creationId xmlns:a16="http://schemas.microsoft.com/office/drawing/2014/main" id="{148BE9DF-E142-DC5C-A7DD-52062D88C6D1}"/>
              </a:ext>
            </a:extLst>
          </p:cNvPr>
          <p:cNvGraphicFramePr>
            <a:graphicFrameLocks/>
          </p:cNvGraphicFramePr>
          <p:nvPr>
            <p:extLst>
              <p:ext uri="{D42A27DB-BD31-4B8C-83A1-F6EECF244321}">
                <p14:modId xmlns:p14="http://schemas.microsoft.com/office/powerpoint/2010/main" val="2671467010"/>
              </p:ext>
            </p:extLst>
          </p:nvPr>
        </p:nvGraphicFramePr>
        <p:xfrm>
          <a:off x="381000" y="2349000"/>
          <a:ext cx="7779552" cy="3866583"/>
        </p:xfrm>
        <a:graphic>
          <a:graphicData uri="http://schemas.openxmlformats.org/drawingml/2006/table">
            <a:tbl>
              <a:tblPr firstRow="1" bandRow="1">
                <a:tableStyleId>{5C22544A-7EE6-4342-B048-85BDC9FD1C3A}</a:tableStyleId>
              </a:tblPr>
              <a:tblGrid>
                <a:gridCol w="2416434">
                  <a:extLst>
                    <a:ext uri="{9D8B030D-6E8A-4147-A177-3AD203B41FA5}">
                      <a16:colId xmlns:a16="http://schemas.microsoft.com/office/drawing/2014/main" val="1422568"/>
                    </a:ext>
                  </a:extLst>
                </a:gridCol>
                <a:gridCol w="2681559">
                  <a:extLst>
                    <a:ext uri="{9D8B030D-6E8A-4147-A177-3AD203B41FA5}">
                      <a16:colId xmlns:a16="http://schemas.microsoft.com/office/drawing/2014/main" val="282730228"/>
                    </a:ext>
                  </a:extLst>
                </a:gridCol>
                <a:gridCol w="2681559">
                  <a:extLst>
                    <a:ext uri="{9D8B030D-6E8A-4147-A177-3AD203B41FA5}">
                      <a16:colId xmlns:a16="http://schemas.microsoft.com/office/drawing/2014/main" val="1302883630"/>
                    </a:ext>
                  </a:extLst>
                </a:gridCol>
              </a:tblGrid>
              <a:tr h="403343">
                <a:tc>
                  <a:txBody>
                    <a:bodyPr/>
                    <a:lstStyle/>
                    <a:p>
                      <a:pPr algn="ctr"/>
                      <a:r>
                        <a:rPr lang="lv-LV" dirty="0"/>
                        <a:t>Pagasts</a:t>
                      </a:r>
                    </a:p>
                  </a:txBody>
                  <a:tcPr/>
                </a:tc>
                <a:tc>
                  <a:txBody>
                    <a:bodyPr/>
                    <a:lstStyle/>
                    <a:p>
                      <a:pPr algn="ctr"/>
                      <a:r>
                        <a:rPr lang="lv-LV" dirty="0"/>
                        <a:t>Ceļu un ielu skaits</a:t>
                      </a:r>
                    </a:p>
                  </a:txBody>
                  <a:tcPr/>
                </a:tc>
                <a:tc>
                  <a:txBody>
                    <a:bodyPr/>
                    <a:lstStyle/>
                    <a:p>
                      <a:pPr algn="ctr"/>
                      <a:r>
                        <a:rPr lang="lv-LV" dirty="0"/>
                        <a:t>Kopējais garums, km</a:t>
                      </a:r>
                    </a:p>
                  </a:txBody>
                  <a:tcPr/>
                </a:tc>
                <a:extLst>
                  <a:ext uri="{0D108BD9-81ED-4DB2-BD59-A6C34878D82A}">
                    <a16:rowId xmlns:a16="http://schemas.microsoft.com/office/drawing/2014/main" val="2962077146"/>
                  </a:ext>
                </a:extLst>
              </a:tr>
              <a:tr h="432905">
                <a:tc>
                  <a:txBody>
                    <a:bodyPr/>
                    <a:lstStyle/>
                    <a:p>
                      <a:r>
                        <a:rPr lang="lv-LV" dirty="0"/>
                        <a:t>Dricānu </a:t>
                      </a:r>
                    </a:p>
                  </a:txBody>
                  <a:tcPr/>
                </a:tc>
                <a:tc>
                  <a:txBody>
                    <a:bodyPr/>
                    <a:lstStyle/>
                    <a:p>
                      <a:pPr algn="ctr"/>
                      <a:r>
                        <a:rPr lang="lv-LV" dirty="0"/>
                        <a:t>40</a:t>
                      </a:r>
                    </a:p>
                  </a:txBody>
                  <a:tcPr/>
                </a:tc>
                <a:tc>
                  <a:txBody>
                    <a:bodyPr/>
                    <a:lstStyle/>
                    <a:p>
                      <a:pPr algn="ctr"/>
                      <a:r>
                        <a:rPr lang="lv-LV" dirty="0"/>
                        <a:t>53,82</a:t>
                      </a:r>
                    </a:p>
                  </a:txBody>
                  <a:tcPr/>
                </a:tc>
                <a:extLst>
                  <a:ext uri="{0D108BD9-81ED-4DB2-BD59-A6C34878D82A}">
                    <a16:rowId xmlns:a16="http://schemas.microsoft.com/office/drawing/2014/main" val="1049891519"/>
                  </a:ext>
                </a:extLst>
              </a:tr>
              <a:tr h="432905">
                <a:tc>
                  <a:txBody>
                    <a:bodyPr/>
                    <a:lstStyle/>
                    <a:p>
                      <a:r>
                        <a:rPr lang="lv-LV" dirty="0"/>
                        <a:t>Stružānu </a:t>
                      </a:r>
                    </a:p>
                  </a:txBody>
                  <a:tcPr/>
                </a:tc>
                <a:tc>
                  <a:txBody>
                    <a:bodyPr/>
                    <a:lstStyle/>
                    <a:p>
                      <a:pPr algn="ctr"/>
                      <a:r>
                        <a:rPr lang="lv-LV" dirty="0"/>
                        <a:t>16</a:t>
                      </a:r>
                    </a:p>
                  </a:txBody>
                  <a:tcPr/>
                </a:tc>
                <a:tc>
                  <a:txBody>
                    <a:bodyPr/>
                    <a:lstStyle/>
                    <a:p>
                      <a:pPr algn="ctr"/>
                      <a:r>
                        <a:rPr lang="lv-LV" dirty="0"/>
                        <a:t>4,60</a:t>
                      </a:r>
                    </a:p>
                  </a:txBody>
                  <a:tcPr/>
                </a:tc>
                <a:extLst>
                  <a:ext uri="{0D108BD9-81ED-4DB2-BD59-A6C34878D82A}">
                    <a16:rowId xmlns:a16="http://schemas.microsoft.com/office/drawing/2014/main" val="2079945254"/>
                  </a:ext>
                </a:extLst>
              </a:tr>
              <a:tr h="432905">
                <a:tc>
                  <a:txBody>
                    <a:bodyPr/>
                    <a:lstStyle/>
                    <a:p>
                      <a:r>
                        <a:rPr lang="lv-LV" dirty="0"/>
                        <a:t>Rikavas </a:t>
                      </a:r>
                    </a:p>
                  </a:txBody>
                  <a:tcPr/>
                </a:tc>
                <a:tc>
                  <a:txBody>
                    <a:bodyPr/>
                    <a:lstStyle/>
                    <a:p>
                      <a:pPr algn="ctr"/>
                      <a:r>
                        <a:rPr lang="lv-LV" dirty="0"/>
                        <a:t>43</a:t>
                      </a:r>
                    </a:p>
                  </a:txBody>
                  <a:tcPr/>
                </a:tc>
                <a:tc>
                  <a:txBody>
                    <a:bodyPr/>
                    <a:lstStyle/>
                    <a:p>
                      <a:pPr algn="ctr"/>
                      <a:r>
                        <a:rPr lang="lv-LV" dirty="0"/>
                        <a:t>61,28</a:t>
                      </a:r>
                    </a:p>
                  </a:txBody>
                  <a:tcPr/>
                </a:tc>
                <a:extLst>
                  <a:ext uri="{0D108BD9-81ED-4DB2-BD59-A6C34878D82A}">
                    <a16:rowId xmlns:a16="http://schemas.microsoft.com/office/drawing/2014/main" val="814836480"/>
                  </a:ext>
                </a:extLst>
              </a:tr>
              <a:tr h="432905">
                <a:tc>
                  <a:txBody>
                    <a:bodyPr/>
                    <a:lstStyle/>
                    <a:p>
                      <a:r>
                        <a:rPr lang="lv-LV" dirty="0"/>
                        <a:t>Gaigalavas </a:t>
                      </a:r>
                    </a:p>
                  </a:txBody>
                  <a:tcPr/>
                </a:tc>
                <a:tc>
                  <a:txBody>
                    <a:bodyPr/>
                    <a:lstStyle/>
                    <a:p>
                      <a:pPr algn="ctr"/>
                      <a:r>
                        <a:rPr lang="lv-LV" dirty="0"/>
                        <a:t>50</a:t>
                      </a:r>
                    </a:p>
                  </a:txBody>
                  <a:tcPr/>
                </a:tc>
                <a:tc>
                  <a:txBody>
                    <a:bodyPr/>
                    <a:lstStyle/>
                    <a:p>
                      <a:pPr algn="ctr"/>
                      <a:r>
                        <a:rPr lang="lv-LV" dirty="0"/>
                        <a:t>67,45</a:t>
                      </a:r>
                    </a:p>
                  </a:txBody>
                  <a:tcPr/>
                </a:tc>
                <a:extLst>
                  <a:ext uri="{0D108BD9-81ED-4DB2-BD59-A6C34878D82A}">
                    <a16:rowId xmlns:a16="http://schemas.microsoft.com/office/drawing/2014/main" val="798554766"/>
                  </a:ext>
                </a:extLst>
              </a:tr>
              <a:tr h="432905">
                <a:tc>
                  <a:txBody>
                    <a:bodyPr/>
                    <a:lstStyle/>
                    <a:p>
                      <a:r>
                        <a:rPr lang="lv-LV" dirty="0"/>
                        <a:t>Nagļu </a:t>
                      </a:r>
                    </a:p>
                  </a:txBody>
                  <a:tcPr/>
                </a:tc>
                <a:tc>
                  <a:txBody>
                    <a:bodyPr/>
                    <a:lstStyle/>
                    <a:p>
                      <a:pPr algn="ctr"/>
                      <a:r>
                        <a:rPr lang="lv-LV" dirty="0"/>
                        <a:t>28</a:t>
                      </a:r>
                    </a:p>
                  </a:txBody>
                  <a:tcPr/>
                </a:tc>
                <a:tc>
                  <a:txBody>
                    <a:bodyPr/>
                    <a:lstStyle/>
                    <a:p>
                      <a:pPr algn="ctr"/>
                      <a:r>
                        <a:rPr lang="lv-LV" dirty="0"/>
                        <a:t>39,93</a:t>
                      </a:r>
                    </a:p>
                  </a:txBody>
                  <a:tcPr/>
                </a:tc>
                <a:extLst>
                  <a:ext uri="{0D108BD9-81ED-4DB2-BD59-A6C34878D82A}">
                    <a16:rowId xmlns:a16="http://schemas.microsoft.com/office/drawing/2014/main" val="3265577893"/>
                  </a:ext>
                </a:extLst>
              </a:tr>
              <a:tr h="432905">
                <a:tc>
                  <a:txBody>
                    <a:bodyPr/>
                    <a:lstStyle/>
                    <a:p>
                      <a:r>
                        <a:rPr lang="lv-LV" dirty="0"/>
                        <a:t>Ozolmuižas </a:t>
                      </a:r>
                    </a:p>
                  </a:txBody>
                  <a:tcPr/>
                </a:tc>
                <a:tc>
                  <a:txBody>
                    <a:bodyPr/>
                    <a:lstStyle/>
                    <a:p>
                      <a:pPr algn="ctr"/>
                      <a:r>
                        <a:rPr lang="lv-LV" dirty="0"/>
                        <a:t>21</a:t>
                      </a:r>
                    </a:p>
                  </a:txBody>
                  <a:tcPr/>
                </a:tc>
                <a:tc>
                  <a:txBody>
                    <a:bodyPr/>
                    <a:lstStyle/>
                    <a:p>
                      <a:pPr algn="ctr"/>
                      <a:r>
                        <a:rPr lang="lv-LV" dirty="0"/>
                        <a:t>36,52</a:t>
                      </a:r>
                    </a:p>
                  </a:txBody>
                  <a:tcPr/>
                </a:tc>
                <a:extLst>
                  <a:ext uri="{0D108BD9-81ED-4DB2-BD59-A6C34878D82A}">
                    <a16:rowId xmlns:a16="http://schemas.microsoft.com/office/drawing/2014/main" val="3151576673"/>
                  </a:ext>
                </a:extLst>
              </a:tr>
              <a:tr h="432905">
                <a:tc>
                  <a:txBody>
                    <a:bodyPr/>
                    <a:lstStyle/>
                    <a:p>
                      <a:r>
                        <a:rPr lang="lv-LV" dirty="0"/>
                        <a:t>Kantinieku </a:t>
                      </a:r>
                    </a:p>
                  </a:txBody>
                  <a:tcPr/>
                </a:tc>
                <a:tc>
                  <a:txBody>
                    <a:bodyPr/>
                    <a:lstStyle/>
                    <a:p>
                      <a:pPr algn="ctr"/>
                      <a:r>
                        <a:rPr lang="lv-LV" dirty="0"/>
                        <a:t>22</a:t>
                      </a:r>
                    </a:p>
                  </a:txBody>
                  <a:tcPr/>
                </a:tc>
                <a:tc>
                  <a:txBody>
                    <a:bodyPr/>
                    <a:lstStyle/>
                    <a:p>
                      <a:pPr algn="ctr"/>
                      <a:r>
                        <a:rPr lang="lv-LV" dirty="0"/>
                        <a:t>50,29</a:t>
                      </a:r>
                    </a:p>
                  </a:txBody>
                  <a:tcPr/>
                </a:tc>
                <a:extLst>
                  <a:ext uri="{0D108BD9-81ED-4DB2-BD59-A6C34878D82A}">
                    <a16:rowId xmlns:a16="http://schemas.microsoft.com/office/drawing/2014/main" val="646597229"/>
                  </a:ext>
                </a:extLst>
              </a:tr>
              <a:tr h="432905">
                <a:tc>
                  <a:txBody>
                    <a:bodyPr/>
                    <a:lstStyle/>
                    <a:p>
                      <a:r>
                        <a:rPr lang="lv-LV" dirty="0"/>
                        <a:t>Sakstagala </a:t>
                      </a:r>
                    </a:p>
                  </a:txBody>
                  <a:tcPr/>
                </a:tc>
                <a:tc>
                  <a:txBody>
                    <a:bodyPr/>
                    <a:lstStyle/>
                    <a:p>
                      <a:pPr algn="ctr"/>
                      <a:r>
                        <a:rPr lang="lv-LV" dirty="0"/>
                        <a:t>51</a:t>
                      </a:r>
                    </a:p>
                  </a:txBody>
                  <a:tcPr/>
                </a:tc>
                <a:tc>
                  <a:txBody>
                    <a:bodyPr/>
                    <a:lstStyle/>
                    <a:p>
                      <a:pPr algn="ctr"/>
                      <a:r>
                        <a:rPr lang="lv-LV" dirty="0"/>
                        <a:t>78,53</a:t>
                      </a:r>
                    </a:p>
                  </a:txBody>
                  <a:tcPr/>
                </a:tc>
                <a:extLst>
                  <a:ext uri="{0D108BD9-81ED-4DB2-BD59-A6C34878D82A}">
                    <a16:rowId xmlns:a16="http://schemas.microsoft.com/office/drawing/2014/main" val="3217312642"/>
                  </a:ext>
                </a:extLst>
              </a:tr>
            </a:tbl>
          </a:graphicData>
        </a:graphic>
      </p:graphicFrame>
      <p:sp>
        <p:nvSpPr>
          <p:cNvPr id="6" name="TextBox 5">
            <a:extLst>
              <a:ext uri="{FF2B5EF4-FFF2-40B4-BE49-F238E27FC236}">
                <a16:creationId xmlns:a16="http://schemas.microsoft.com/office/drawing/2014/main" id="{274080D0-6DF2-C658-5FB6-FD71C9941006}"/>
              </a:ext>
            </a:extLst>
          </p:cNvPr>
          <p:cNvSpPr txBox="1"/>
          <p:nvPr/>
        </p:nvSpPr>
        <p:spPr>
          <a:xfrm>
            <a:off x="471000" y="1584000"/>
            <a:ext cx="6300000" cy="400110"/>
          </a:xfrm>
          <a:prstGeom prst="rect">
            <a:avLst/>
          </a:prstGeom>
          <a:noFill/>
        </p:spPr>
        <p:txBody>
          <a:bodyPr wrap="square">
            <a:spAutoFit/>
          </a:bodyPr>
          <a:lstStyle/>
          <a:p>
            <a:r>
              <a:rPr lang="lv-LV" sz="2000" b="1" i="1" dirty="0">
                <a:latin typeface="Times New Roman" panose="02020603050405020304" pitchFamily="18" charset="0"/>
                <a:cs typeface="Times New Roman" panose="02020603050405020304" pitchFamily="18" charset="0"/>
              </a:rPr>
              <a:t>KOPĀ – 271 ar kopējo garumu 392,42 km</a:t>
            </a:r>
            <a:endParaRPr lang="lv-LV" sz="2000" dirty="0"/>
          </a:p>
        </p:txBody>
      </p:sp>
    </p:spTree>
    <p:extLst>
      <p:ext uri="{BB962C8B-B14F-4D97-AF65-F5344CB8AC3E}">
        <p14:creationId xmlns:p14="http://schemas.microsoft.com/office/powerpoint/2010/main" val="273839726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42440-FD20-2265-731B-26F33DDE35F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5A19B18-87E0-404D-6FFB-9BBD97BE70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B10F9B86-C2A1-B629-F8A3-03E08C1F807C}"/>
              </a:ext>
            </a:extLst>
          </p:cNvPr>
          <p:cNvSpPr txBox="1">
            <a:spLocks/>
          </p:cNvSpPr>
          <p:nvPr/>
        </p:nvSpPr>
        <p:spPr>
          <a:xfrm>
            <a:off x="-474000" y="549000"/>
            <a:ext cx="4770000" cy="96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iepirkumi</a:t>
            </a:r>
          </a:p>
        </p:txBody>
      </p:sp>
      <p:sp>
        <p:nvSpPr>
          <p:cNvPr id="2" name="Satura vietturis 3">
            <a:extLst>
              <a:ext uri="{FF2B5EF4-FFF2-40B4-BE49-F238E27FC236}">
                <a16:creationId xmlns:a16="http://schemas.microsoft.com/office/drawing/2014/main" id="{1628BB30-C1F8-B812-3E0E-7D9685807464}"/>
              </a:ext>
            </a:extLst>
          </p:cNvPr>
          <p:cNvSpPr txBox="1">
            <a:spLocks/>
          </p:cNvSpPr>
          <p:nvPr/>
        </p:nvSpPr>
        <p:spPr>
          <a:xfrm>
            <a:off x="248792" y="1512377"/>
            <a:ext cx="4184937" cy="2875224"/>
          </a:xfrm>
          <a:prstGeom prst="ribb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lv-LV" sz="2400" b="1" dirty="0">
                <a:solidFill>
                  <a:srgbClr val="FFFFFF"/>
                </a:solidFill>
                <a:latin typeface="Times New Roman" panose="02020603050405020304" pitchFamily="18" charset="0"/>
                <a:cs typeface="Times New Roman" panose="02020603050405020304" pitchFamily="18" charset="0"/>
              </a:rPr>
              <a:t>2024. gadā</a:t>
            </a:r>
            <a:endParaRPr lang="lv-LV" sz="2400" dirty="0">
              <a:solidFill>
                <a:srgbClr val="FFFFFF"/>
              </a:solidFill>
              <a:latin typeface="Times New Roman" panose="02020603050405020304" pitchFamily="18" charset="0"/>
              <a:cs typeface="Times New Roman" panose="02020603050405020304" pitchFamily="18" charset="0"/>
            </a:endParaRPr>
          </a:p>
          <a:p>
            <a:r>
              <a:rPr lang="lv-LV" sz="2400" b="1" u="sng" dirty="0">
                <a:solidFill>
                  <a:srgbClr val="FFFFFF"/>
                </a:solidFill>
                <a:latin typeface="Times New Roman" panose="02020603050405020304" pitchFamily="18" charset="0"/>
                <a:cs typeface="Times New Roman" panose="02020603050405020304" pitchFamily="18" charset="0"/>
              </a:rPr>
              <a:t>Izsludināti 14</a:t>
            </a:r>
            <a:r>
              <a:rPr lang="lv-LV" sz="2400" b="1" dirty="0">
                <a:solidFill>
                  <a:srgbClr val="FFFFFF"/>
                </a:solidFill>
                <a:latin typeface="Times New Roman" panose="02020603050405020304" pitchFamily="18" charset="0"/>
                <a:cs typeface="Times New Roman" panose="02020603050405020304" pitchFamily="18" charset="0"/>
              </a:rPr>
              <a:t> iepirkumi</a:t>
            </a:r>
            <a:endParaRPr lang="lv-LV" sz="2400" dirty="0">
              <a:solidFill>
                <a:srgbClr val="FFFFFF"/>
              </a:solidFill>
              <a:latin typeface="Times New Roman" panose="02020603050405020304" pitchFamily="18" charset="0"/>
              <a:cs typeface="Times New Roman" panose="02020603050405020304" pitchFamily="18" charset="0"/>
            </a:endParaRPr>
          </a:p>
          <a:p>
            <a:r>
              <a:rPr lang="lv-LV" sz="2400" b="1" dirty="0">
                <a:solidFill>
                  <a:srgbClr val="FFFFFF"/>
                </a:solidFill>
                <a:latin typeface="Times New Roman" panose="02020603050405020304" pitchFamily="18" charset="0"/>
                <a:cs typeface="Times New Roman" panose="02020603050405020304" pitchFamily="18" charset="0"/>
              </a:rPr>
              <a:t>t.sk. atklātie konkursi - 3</a:t>
            </a:r>
            <a:endParaRPr lang="lv-LV" u="sng" dirty="0">
              <a:latin typeface="Times New Roman" panose="02020603050405020304" pitchFamily="18" charset="0"/>
              <a:cs typeface="Times New Roman" panose="02020603050405020304" pitchFamily="18" charset="0"/>
            </a:endParaRPr>
          </a:p>
        </p:txBody>
      </p:sp>
      <p:sp>
        <p:nvSpPr>
          <p:cNvPr id="5" name="Satura vietturis 3">
            <a:extLst>
              <a:ext uri="{FF2B5EF4-FFF2-40B4-BE49-F238E27FC236}">
                <a16:creationId xmlns:a16="http://schemas.microsoft.com/office/drawing/2014/main" id="{C35C4F8E-F7ED-FEAD-06B8-C8733D00AF93}"/>
              </a:ext>
            </a:extLst>
          </p:cNvPr>
          <p:cNvSpPr txBox="1">
            <a:spLocks/>
          </p:cNvSpPr>
          <p:nvPr/>
        </p:nvSpPr>
        <p:spPr>
          <a:xfrm>
            <a:off x="4666282" y="3069000"/>
            <a:ext cx="4372500" cy="2875225"/>
          </a:xfrm>
          <a:prstGeom prst="ribbo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lt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lt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lt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lt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lt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lt1"/>
                </a:solidFill>
                <a:latin typeface="+mn-lt"/>
                <a:ea typeface="+mn-ea"/>
                <a:cs typeface="+mn-cs"/>
              </a:defRPr>
            </a:lvl9pPr>
          </a:lstStyle>
          <a:p>
            <a:r>
              <a:rPr lang="lv-LV" b="1" i="0" u="none" strike="noStrike" baseline="0" dirty="0">
                <a:solidFill>
                  <a:srgbClr val="FFFFFF"/>
                </a:solidFill>
                <a:latin typeface="Times New Roman" panose="02020603050405020304" pitchFamily="18" charset="0"/>
                <a:cs typeface="Times New Roman" panose="02020603050405020304" pitchFamily="18" charset="0"/>
              </a:rPr>
              <a:t>2025. gadā</a:t>
            </a:r>
            <a:endParaRPr lang="lv-LV" b="0" i="0" u="none" strike="noStrike" baseline="0" dirty="0">
              <a:solidFill>
                <a:srgbClr val="FFFFFF"/>
              </a:solidFill>
              <a:latin typeface="Times New Roman" panose="02020603050405020304" pitchFamily="18" charset="0"/>
              <a:cs typeface="Times New Roman" panose="02020603050405020304" pitchFamily="18" charset="0"/>
            </a:endParaRPr>
          </a:p>
          <a:p>
            <a:r>
              <a:rPr lang="lv-LV" b="1" i="0" u="sng" strike="noStrike" baseline="0" dirty="0">
                <a:solidFill>
                  <a:srgbClr val="FFFFFF"/>
                </a:solidFill>
                <a:effectLst/>
                <a:latin typeface="Times New Roman" panose="02020603050405020304" pitchFamily="18" charset="0"/>
                <a:cs typeface="Times New Roman" panose="02020603050405020304" pitchFamily="18" charset="0"/>
              </a:rPr>
              <a:t>Plānoti</a:t>
            </a:r>
            <a:r>
              <a:rPr lang="lv-LV" b="1" i="0" u="none" strike="noStrike" baseline="0" dirty="0">
                <a:solidFill>
                  <a:srgbClr val="FFFFFF"/>
                </a:solidFill>
                <a:latin typeface="Times New Roman" panose="02020603050405020304" pitchFamily="18" charset="0"/>
                <a:cs typeface="Times New Roman" panose="02020603050405020304" pitchFamily="18" charset="0"/>
              </a:rPr>
              <a:t>        </a:t>
            </a:r>
            <a:r>
              <a:rPr lang="lv-LV" b="1" dirty="0">
                <a:solidFill>
                  <a:srgbClr val="FFFFFF"/>
                </a:solidFill>
                <a:latin typeface="Times New Roman" panose="02020603050405020304" pitchFamily="18" charset="0"/>
                <a:cs typeface="Times New Roman" panose="02020603050405020304" pitchFamily="18" charset="0"/>
              </a:rPr>
              <a:t>30</a:t>
            </a:r>
            <a:r>
              <a:rPr lang="lv-LV" b="1" i="0" u="none" strike="noStrike" baseline="0" dirty="0">
                <a:solidFill>
                  <a:srgbClr val="FFFFFF"/>
                </a:solidFill>
                <a:latin typeface="Times New Roman" panose="02020603050405020304" pitchFamily="18" charset="0"/>
                <a:cs typeface="Times New Roman" panose="02020603050405020304" pitchFamily="18" charset="0"/>
              </a:rPr>
              <a:t> iepirkumi</a:t>
            </a:r>
            <a:endParaRPr lang="lv-LV" b="0" i="0" u="none" strike="noStrike" baseline="0" dirty="0">
              <a:solidFill>
                <a:srgbClr val="FFFFFF"/>
              </a:solidFill>
              <a:latin typeface="Times New Roman" panose="02020603050405020304" pitchFamily="18" charset="0"/>
              <a:cs typeface="Times New Roman" panose="02020603050405020304" pitchFamily="18" charset="0"/>
            </a:endParaRPr>
          </a:p>
          <a:p>
            <a:r>
              <a:rPr lang="lv-LV" b="1" i="0" u="none" strike="noStrike" baseline="0" dirty="0">
                <a:solidFill>
                  <a:srgbClr val="FFFFFF"/>
                </a:solidFill>
                <a:latin typeface="Times New Roman" panose="02020603050405020304" pitchFamily="18" charset="0"/>
                <a:cs typeface="Times New Roman" panose="02020603050405020304" pitchFamily="18" charset="0"/>
              </a:rPr>
              <a:t>t.sk. atklātie konkursi - 6</a:t>
            </a:r>
            <a:endParaRPr lang="lv-LV" sz="28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328975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0ED4E-CF1E-880B-9D4B-EF8321DFF9D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0CC1A72-CEC4-D1E3-A78E-A0EAFB33CE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079B705-B32E-078F-C2D7-176418E63D48}"/>
              </a:ext>
            </a:extLst>
          </p:cNvPr>
          <p:cNvSpPr txBox="1">
            <a:spLocks/>
          </p:cNvSpPr>
          <p:nvPr/>
        </p:nvSpPr>
        <p:spPr>
          <a:xfrm>
            <a:off x="471000" y="549000"/>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(1)</a:t>
            </a:r>
          </a:p>
        </p:txBody>
      </p:sp>
      <p:graphicFrame>
        <p:nvGraphicFramePr>
          <p:cNvPr id="2" name="Satura vietturis 5">
            <a:extLst>
              <a:ext uri="{FF2B5EF4-FFF2-40B4-BE49-F238E27FC236}">
                <a16:creationId xmlns:a16="http://schemas.microsoft.com/office/drawing/2014/main" id="{018EA8A7-3C56-8A7E-3F86-956467731F6B}"/>
              </a:ext>
            </a:extLst>
          </p:cNvPr>
          <p:cNvGraphicFramePr>
            <a:graphicFrameLocks/>
          </p:cNvGraphicFramePr>
          <p:nvPr>
            <p:extLst>
              <p:ext uri="{D42A27DB-BD31-4B8C-83A1-F6EECF244321}">
                <p14:modId xmlns:p14="http://schemas.microsoft.com/office/powerpoint/2010/main" val="2338901378"/>
              </p:ext>
            </p:extLst>
          </p:nvPr>
        </p:nvGraphicFramePr>
        <p:xfrm>
          <a:off x="246000" y="3429000"/>
          <a:ext cx="9686925" cy="2471160"/>
        </p:xfrm>
        <a:graphic>
          <a:graphicData uri="http://schemas.openxmlformats.org/drawingml/2006/table">
            <a:tbl>
              <a:tblPr firstRow="1" bandRow="1">
                <a:tableStyleId>{5C22544A-7EE6-4342-B048-85BDC9FD1C3A}</a:tableStyleId>
              </a:tblPr>
              <a:tblGrid>
                <a:gridCol w="3228975">
                  <a:extLst>
                    <a:ext uri="{9D8B030D-6E8A-4147-A177-3AD203B41FA5}">
                      <a16:colId xmlns:a16="http://schemas.microsoft.com/office/drawing/2014/main" val="1200722785"/>
                    </a:ext>
                  </a:extLst>
                </a:gridCol>
                <a:gridCol w="3228975">
                  <a:extLst>
                    <a:ext uri="{9D8B030D-6E8A-4147-A177-3AD203B41FA5}">
                      <a16:colId xmlns:a16="http://schemas.microsoft.com/office/drawing/2014/main" val="471940906"/>
                    </a:ext>
                  </a:extLst>
                </a:gridCol>
                <a:gridCol w="3228975">
                  <a:extLst>
                    <a:ext uri="{9D8B030D-6E8A-4147-A177-3AD203B41FA5}">
                      <a16:colId xmlns:a16="http://schemas.microsoft.com/office/drawing/2014/main" val="3079501164"/>
                    </a:ext>
                  </a:extLst>
                </a:gridCol>
              </a:tblGrid>
              <a:tr h="1186081">
                <a:tc>
                  <a:txBody>
                    <a:bodyPr/>
                    <a:lstStyle/>
                    <a:p>
                      <a:pPr algn="ctr">
                        <a:lnSpc>
                          <a:spcPct val="115000"/>
                        </a:lnSpc>
                        <a:spcAft>
                          <a:spcPts val="0"/>
                        </a:spcAft>
                      </a:pPr>
                      <a:r>
                        <a:rPr lang="lv-LV" sz="1800" dirty="0">
                          <a:effectLst/>
                        </a:rPr>
                        <a:t>Apstiprinātais VAF projekta finansējums,</a:t>
                      </a:r>
                    </a:p>
                    <a:p>
                      <a:pPr algn="ctr">
                        <a:lnSpc>
                          <a:spcPct val="115000"/>
                        </a:lnSpc>
                        <a:spcAft>
                          <a:spcPts val="0"/>
                        </a:spcAft>
                      </a:pPr>
                      <a:r>
                        <a:rPr lang="lv-LV" sz="1800" dirty="0">
                          <a:effectLst/>
                        </a:rPr>
                        <a:t> EUR</a:t>
                      </a:r>
                      <a:endParaRPr lang="lv-LV" sz="1800" dirty="0">
                        <a:effectLst/>
                        <a:latin typeface="Arial" panose="020B0604020202020204" pitchFamily="34" charset="0"/>
                        <a:ea typeface="Arial" panose="020B0604020202020204" pitchFamily="34" charset="0"/>
                      </a:endParaRPr>
                    </a:p>
                  </a:txBody>
                  <a:tcPr marL="63500" marR="63500" marT="0" marB="0" anchor="ctr"/>
                </a:tc>
                <a:tc>
                  <a:txBody>
                    <a:bodyPr/>
                    <a:lstStyle/>
                    <a:p>
                      <a:pPr algn="ctr">
                        <a:lnSpc>
                          <a:spcPct val="115000"/>
                        </a:lnSpc>
                        <a:spcAft>
                          <a:spcPts val="0"/>
                        </a:spcAft>
                      </a:pPr>
                      <a:r>
                        <a:rPr lang="lv-LV" sz="1800" dirty="0">
                          <a:effectLst/>
                        </a:rPr>
                        <a:t>Faktiski izlietotais </a:t>
                      </a:r>
                    </a:p>
                    <a:p>
                      <a:pPr algn="ctr">
                        <a:lnSpc>
                          <a:spcPct val="115000"/>
                        </a:lnSpc>
                        <a:spcAft>
                          <a:spcPts val="0"/>
                        </a:spcAft>
                      </a:pPr>
                      <a:r>
                        <a:rPr lang="lv-LV" sz="1800" dirty="0">
                          <a:effectLst/>
                        </a:rPr>
                        <a:t>VAF projekta finansējums, </a:t>
                      </a:r>
                    </a:p>
                    <a:p>
                      <a:pPr algn="ctr">
                        <a:lnSpc>
                          <a:spcPct val="115000"/>
                        </a:lnSpc>
                        <a:spcAft>
                          <a:spcPts val="0"/>
                        </a:spcAft>
                      </a:pPr>
                      <a:r>
                        <a:rPr lang="lv-LV" sz="1800" dirty="0">
                          <a:effectLst/>
                        </a:rPr>
                        <a:t>EUR</a:t>
                      </a:r>
                      <a:endParaRPr lang="lv-LV" sz="1800" dirty="0">
                        <a:effectLst/>
                        <a:latin typeface="Arial" panose="020B0604020202020204" pitchFamily="34" charset="0"/>
                        <a:ea typeface="Arial" panose="020B0604020202020204" pitchFamily="34" charset="0"/>
                      </a:endParaRPr>
                    </a:p>
                  </a:txBody>
                  <a:tcPr marL="63500" marR="63500" marT="0" marB="0" anchor="ctr"/>
                </a:tc>
                <a:tc>
                  <a:txBody>
                    <a:bodyPr/>
                    <a:lstStyle/>
                    <a:p>
                      <a:pPr algn="ctr">
                        <a:lnSpc>
                          <a:spcPct val="115000"/>
                        </a:lnSpc>
                        <a:spcAft>
                          <a:spcPts val="0"/>
                        </a:spcAft>
                      </a:pPr>
                      <a:r>
                        <a:rPr lang="lv-LV" sz="1800" dirty="0">
                          <a:effectLst/>
                        </a:rPr>
                        <a:t>Apstiprinātā un faktiski izlietotā VAF projekta finansējums starpība, </a:t>
                      </a:r>
                    </a:p>
                    <a:p>
                      <a:pPr algn="ctr">
                        <a:lnSpc>
                          <a:spcPct val="115000"/>
                        </a:lnSpc>
                        <a:spcAft>
                          <a:spcPts val="0"/>
                        </a:spcAft>
                      </a:pPr>
                      <a:r>
                        <a:rPr lang="lv-LV" sz="1800" dirty="0">
                          <a:effectLst/>
                        </a:rPr>
                        <a:t>EUR</a:t>
                      </a:r>
                      <a:endParaRPr lang="lv-LV" sz="1800" dirty="0">
                        <a:effectLst/>
                        <a:latin typeface="Arial" panose="020B0604020202020204" pitchFamily="34" charset="0"/>
                        <a:ea typeface="Arial" panose="020B0604020202020204" pitchFamily="34" charset="0"/>
                      </a:endParaRPr>
                    </a:p>
                  </a:txBody>
                  <a:tcPr marL="63500" marR="63500" marT="0" marB="0" anchor="ctr"/>
                </a:tc>
                <a:extLst>
                  <a:ext uri="{0D108BD9-81ED-4DB2-BD59-A6C34878D82A}">
                    <a16:rowId xmlns:a16="http://schemas.microsoft.com/office/drawing/2014/main" val="2307761132"/>
                  </a:ext>
                </a:extLst>
              </a:tr>
              <a:tr h="1229608">
                <a:tc>
                  <a:txBody>
                    <a:bodyPr/>
                    <a:lstStyle/>
                    <a:p>
                      <a:pPr algn="ctr">
                        <a:lnSpc>
                          <a:spcPct val="115000"/>
                        </a:lnSpc>
                        <a:spcAft>
                          <a:spcPts val="0"/>
                        </a:spcAft>
                      </a:pPr>
                      <a:endParaRPr lang="lv-LV" sz="2000" b="1" dirty="0">
                        <a:effectLst/>
                      </a:endParaRPr>
                    </a:p>
                    <a:p>
                      <a:pPr algn="ctr">
                        <a:lnSpc>
                          <a:spcPct val="115000"/>
                        </a:lnSpc>
                        <a:spcAft>
                          <a:spcPts val="0"/>
                        </a:spcAft>
                      </a:pPr>
                      <a:r>
                        <a:rPr lang="lv-LV" sz="2000" b="1" dirty="0">
                          <a:effectLst/>
                        </a:rPr>
                        <a:t>53 084</a:t>
                      </a:r>
                      <a:endParaRPr lang="lv-LV" sz="2000" b="1" dirty="0">
                        <a:effectLst/>
                        <a:latin typeface="Arial" panose="020B0604020202020204" pitchFamily="34" charset="0"/>
                        <a:ea typeface="Arial" panose="020B0604020202020204" pitchFamily="34" charset="0"/>
                      </a:endParaRPr>
                    </a:p>
                  </a:txBody>
                  <a:tcPr marL="63500" marR="63500" marT="0" marB="0"/>
                </a:tc>
                <a:tc>
                  <a:txBody>
                    <a:bodyPr/>
                    <a:lstStyle/>
                    <a:p>
                      <a:pPr algn="ctr">
                        <a:lnSpc>
                          <a:spcPct val="115000"/>
                        </a:lnSpc>
                        <a:spcAft>
                          <a:spcPts val="0"/>
                        </a:spcAft>
                      </a:pPr>
                      <a:endParaRPr lang="lv-LV" sz="2000" b="1" dirty="0">
                        <a:effectLst/>
                      </a:endParaRPr>
                    </a:p>
                    <a:p>
                      <a:pPr algn="ctr">
                        <a:lnSpc>
                          <a:spcPct val="115000"/>
                        </a:lnSpc>
                        <a:spcAft>
                          <a:spcPts val="0"/>
                        </a:spcAft>
                      </a:pPr>
                      <a:r>
                        <a:rPr lang="lv-LV" sz="2000" b="1" dirty="0">
                          <a:effectLst/>
                        </a:rPr>
                        <a:t>27 617</a:t>
                      </a:r>
                      <a:endParaRPr lang="lv-LV" sz="2000" b="1" dirty="0">
                        <a:effectLst/>
                        <a:latin typeface="Arial" panose="020B0604020202020204" pitchFamily="34" charset="0"/>
                        <a:ea typeface="Arial" panose="020B0604020202020204" pitchFamily="34" charset="0"/>
                      </a:endParaRPr>
                    </a:p>
                  </a:txBody>
                  <a:tcPr marL="63500" marR="63500" marT="0" marB="0"/>
                </a:tc>
                <a:tc>
                  <a:txBody>
                    <a:bodyPr/>
                    <a:lstStyle/>
                    <a:p>
                      <a:pPr algn="ctr">
                        <a:lnSpc>
                          <a:spcPct val="115000"/>
                        </a:lnSpc>
                        <a:spcAft>
                          <a:spcPts val="0"/>
                        </a:spcAft>
                      </a:pPr>
                      <a:endParaRPr lang="lv-LV" sz="2000" b="1" dirty="0">
                        <a:effectLst/>
                      </a:endParaRPr>
                    </a:p>
                    <a:p>
                      <a:pPr algn="ctr">
                        <a:lnSpc>
                          <a:spcPct val="115000"/>
                        </a:lnSpc>
                        <a:spcAft>
                          <a:spcPts val="0"/>
                        </a:spcAft>
                      </a:pPr>
                      <a:r>
                        <a:rPr lang="lv-LV" sz="2000" b="1" dirty="0">
                          <a:effectLst/>
                        </a:rPr>
                        <a:t>25 468</a:t>
                      </a:r>
                      <a:endParaRPr lang="lv-LV" sz="2000" b="1" dirty="0">
                        <a:effectLst/>
                        <a:latin typeface="Arial" panose="020B0604020202020204" pitchFamily="34" charset="0"/>
                        <a:ea typeface="Arial" panose="020B0604020202020204" pitchFamily="34" charset="0"/>
                      </a:endParaRPr>
                    </a:p>
                  </a:txBody>
                  <a:tcPr marL="63500" marR="63500" marT="0" marB="0"/>
                </a:tc>
                <a:extLst>
                  <a:ext uri="{0D108BD9-81ED-4DB2-BD59-A6C34878D82A}">
                    <a16:rowId xmlns:a16="http://schemas.microsoft.com/office/drawing/2014/main" val="2654219200"/>
                  </a:ext>
                </a:extLst>
              </a:tr>
            </a:tbl>
          </a:graphicData>
        </a:graphic>
      </p:graphicFrame>
      <p:sp>
        <p:nvSpPr>
          <p:cNvPr id="5" name="TextBox 4">
            <a:extLst>
              <a:ext uri="{FF2B5EF4-FFF2-40B4-BE49-F238E27FC236}">
                <a16:creationId xmlns:a16="http://schemas.microsoft.com/office/drawing/2014/main" id="{FA92FC0A-A4B5-B7DF-F272-FECABEFBE4FC}"/>
              </a:ext>
            </a:extLst>
          </p:cNvPr>
          <p:cNvSpPr txBox="1"/>
          <p:nvPr/>
        </p:nvSpPr>
        <p:spPr>
          <a:xfrm>
            <a:off x="561000" y="1764000"/>
            <a:ext cx="8775000" cy="1323439"/>
          </a:xfrm>
          <a:prstGeom prst="rect">
            <a:avLst/>
          </a:prstGeom>
          <a:noFill/>
        </p:spPr>
        <p:txBody>
          <a:bodyPr wrap="square">
            <a:spAutoFit/>
          </a:bodyPr>
          <a:lstStyle/>
          <a:p>
            <a:r>
              <a:rPr lang="lv-LV" sz="2400" dirty="0">
                <a:latin typeface="Times New Roman" panose="02020603050405020304" pitchFamily="18" charset="0"/>
                <a:cs typeface="Times New Roman" panose="02020603050405020304" pitchFamily="18" charset="0"/>
              </a:rPr>
              <a:t>Projekts: </a:t>
            </a:r>
          </a:p>
          <a:p>
            <a:r>
              <a:rPr lang="lv-LV" sz="2800" b="1" i="1" dirty="0">
                <a:latin typeface="Times New Roman" panose="02020603050405020304" pitchFamily="18" charset="0"/>
                <a:cs typeface="Times New Roman" panose="02020603050405020304" pitchFamily="18" charset="0"/>
              </a:rPr>
              <a:t>Vides stāvokļa uzlabošana un dabas vērtību saglabāšana </a:t>
            </a:r>
          </a:p>
          <a:p>
            <a:pPr algn="ctr"/>
            <a:r>
              <a:rPr lang="lv-LV" sz="2800" b="1" i="1" dirty="0">
                <a:latin typeface="Times New Roman" panose="02020603050405020304" pitchFamily="18" charset="0"/>
                <a:cs typeface="Times New Roman" panose="02020603050405020304" pitchFamily="18" charset="0"/>
              </a:rPr>
              <a:t>Dricānu apvienības pārvaldes pagastos</a:t>
            </a:r>
          </a:p>
        </p:txBody>
      </p:sp>
    </p:spTree>
    <p:extLst>
      <p:ext uri="{BB962C8B-B14F-4D97-AF65-F5344CB8AC3E}">
        <p14:creationId xmlns:p14="http://schemas.microsoft.com/office/powerpoint/2010/main" val="176260250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48FF3-EDDF-9EBE-6548-E0291D5774E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6991558-7A31-7747-42F2-01E4EA351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65ADC716-EB75-F490-E806-FBE7C6FE8CE6}"/>
              </a:ext>
            </a:extLst>
          </p:cNvPr>
          <p:cNvSpPr txBox="1">
            <a:spLocks/>
          </p:cNvSpPr>
          <p:nvPr/>
        </p:nvSpPr>
        <p:spPr>
          <a:xfrm>
            <a:off x="426000" y="549000"/>
            <a:ext cx="6434999" cy="69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(2)</a:t>
            </a:r>
          </a:p>
        </p:txBody>
      </p:sp>
      <p:sp>
        <p:nvSpPr>
          <p:cNvPr id="2" name="Content Placeholder 2">
            <a:extLst>
              <a:ext uri="{FF2B5EF4-FFF2-40B4-BE49-F238E27FC236}">
                <a16:creationId xmlns:a16="http://schemas.microsoft.com/office/drawing/2014/main" id="{264C8783-F03D-31A0-2826-AF0037DCFE34}"/>
              </a:ext>
            </a:extLst>
          </p:cNvPr>
          <p:cNvSpPr txBox="1">
            <a:spLocks/>
          </p:cNvSpPr>
          <p:nvPr/>
        </p:nvSpPr>
        <p:spPr>
          <a:xfrm>
            <a:off x="426000" y="1485769"/>
            <a:ext cx="5945186" cy="42862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b="1" dirty="0">
                <a:latin typeface="Times New Roman" panose="02020603050405020304" pitchFamily="18" charset="0"/>
                <a:cs typeface="Times New Roman" panose="02020603050405020304" pitchFamily="18" charset="0"/>
              </a:rPr>
              <a:t>1. </a:t>
            </a:r>
            <a:r>
              <a:rPr lang="lv-LV" sz="2200" b="1" dirty="0">
                <a:latin typeface="Times New Roman" panose="02020603050405020304" pitchFamily="18" charset="0"/>
                <a:cs typeface="Times New Roman" panose="02020603050405020304" pitchFamily="18" charset="0"/>
              </a:rPr>
              <a:t>Lubānas ezera publiskās peldvietas</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labiekārtošana Gaigalavas pagastā </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12 231 EUR</a:t>
            </a:r>
          </a:p>
          <a:p>
            <a:pPr>
              <a:buFont typeface="Wingdings" panose="05000000000000000000" pitchFamily="2" charset="2"/>
              <a:buChar char="Ø"/>
            </a:pPr>
            <a:endParaRPr lang="lv-LV" sz="16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Nomainīti 4 (četru) lapeņu galdiņu malējie dēļi un soliņi </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Atjaunota gājēju laipa 150m </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Atjaunots informatīvais stends 1gab</a:t>
            </a: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Iegādātas un uzstādītas ūdens bojas (12gab)</a:t>
            </a:r>
          </a:p>
          <a:p>
            <a:pPr marL="0" indent="0">
              <a:buFont typeface="Arial" panose="020B0604020202020204" pitchFamily="34" charset="0"/>
              <a:buNone/>
            </a:pPr>
            <a:endParaRPr lang="lv-LV"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22155173-0339-1AC7-FBA9-81D632B90CDA}"/>
              </a:ext>
            </a:extLst>
          </p:cNvPr>
          <p:cNvPicPr>
            <a:picLocks noChangeAspect="1"/>
          </p:cNvPicPr>
          <p:nvPr/>
        </p:nvPicPr>
        <p:blipFill>
          <a:blip r:embed="rId3"/>
          <a:stretch>
            <a:fillRect/>
          </a:stretch>
        </p:blipFill>
        <p:spPr>
          <a:xfrm>
            <a:off x="6186001" y="3517502"/>
            <a:ext cx="2250000" cy="2791498"/>
          </a:xfrm>
          <a:prstGeom prst="rect">
            <a:avLst/>
          </a:prstGeom>
        </p:spPr>
      </p:pic>
      <p:pic>
        <p:nvPicPr>
          <p:cNvPr id="6" name="Attēls 5">
            <a:extLst>
              <a:ext uri="{FF2B5EF4-FFF2-40B4-BE49-F238E27FC236}">
                <a16:creationId xmlns:a16="http://schemas.microsoft.com/office/drawing/2014/main" id="{B9CD3DC5-1670-453F-752F-4BC6EA3EBB25}"/>
              </a:ext>
            </a:extLst>
          </p:cNvPr>
          <p:cNvPicPr>
            <a:picLocks noChangeAspect="1"/>
          </p:cNvPicPr>
          <p:nvPr/>
        </p:nvPicPr>
        <p:blipFill>
          <a:blip r:embed="rId4"/>
          <a:stretch>
            <a:fillRect/>
          </a:stretch>
        </p:blipFill>
        <p:spPr>
          <a:xfrm>
            <a:off x="8886000" y="3062217"/>
            <a:ext cx="2472744" cy="2511380"/>
          </a:xfrm>
          <a:prstGeom prst="rect">
            <a:avLst/>
          </a:prstGeom>
        </p:spPr>
      </p:pic>
      <p:pic>
        <p:nvPicPr>
          <p:cNvPr id="7" name="Attēls 6">
            <a:extLst>
              <a:ext uri="{FF2B5EF4-FFF2-40B4-BE49-F238E27FC236}">
                <a16:creationId xmlns:a16="http://schemas.microsoft.com/office/drawing/2014/main" id="{F63E2480-DE28-A080-11A0-8E84858ED751}"/>
              </a:ext>
            </a:extLst>
          </p:cNvPr>
          <p:cNvPicPr>
            <a:picLocks noChangeAspect="1"/>
          </p:cNvPicPr>
          <p:nvPr/>
        </p:nvPicPr>
        <p:blipFill>
          <a:blip r:embed="rId5"/>
          <a:stretch>
            <a:fillRect/>
          </a:stretch>
        </p:blipFill>
        <p:spPr>
          <a:xfrm>
            <a:off x="6342060" y="1194515"/>
            <a:ext cx="3245476" cy="2234485"/>
          </a:xfrm>
          <a:prstGeom prst="rect">
            <a:avLst/>
          </a:prstGeom>
        </p:spPr>
      </p:pic>
    </p:spTree>
    <p:extLst>
      <p:ext uri="{BB962C8B-B14F-4D97-AF65-F5344CB8AC3E}">
        <p14:creationId xmlns:p14="http://schemas.microsoft.com/office/powerpoint/2010/main" val="418158787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938E8-15EE-02EC-E62D-F5A5C56D51D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C559A80-CCCA-4D4C-38EA-5E0D0D142C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B8133869-E826-6805-590A-6666FB71C594}"/>
              </a:ext>
            </a:extLst>
          </p:cNvPr>
          <p:cNvSpPr txBox="1">
            <a:spLocks/>
          </p:cNvSpPr>
          <p:nvPr/>
        </p:nvSpPr>
        <p:spPr>
          <a:xfrm>
            <a:off x="471000" y="522542"/>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(3)</a:t>
            </a:r>
          </a:p>
        </p:txBody>
      </p:sp>
      <p:sp>
        <p:nvSpPr>
          <p:cNvPr id="2" name="Content Placeholder 2">
            <a:extLst>
              <a:ext uri="{FF2B5EF4-FFF2-40B4-BE49-F238E27FC236}">
                <a16:creationId xmlns:a16="http://schemas.microsoft.com/office/drawing/2014/main" id="{4157B022-419E-3B73-F0B0-AFAEBB413AFA}"/>
              </a:ext>
            </a:extLst>
          </p:cNvPr>
          <p:cNvSpPr txBox="1">
            <a:spLocks/>
          </p:cNvSpPr>
          <p:nvPr/>
        </p:nvSpPr>
        <p:spPr>
          <a:xfrm>
            <a:off x="471000" y="1228801"/>
            <a:ext cx="6149649" cy="4855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2. Nometne "Jaunie vides vēstneši" </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3 000 EUR</a:t>
            </a:r>
          </a:p>
          <a:p>
            <a:pPr marL="0" indent="0">
              <a:buFont typeface="Arial" panose="020B0604020202020204" pitchFamily="34" charset="0"/>
              <a:buNone/>
            </a:pPr>
            <a:endParaRPr lang="lv-LV" sz="14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Organizētas neformālās apmācības par vides ilgtspējīgiem risinājumiem, zemes resursu apsaimniekošanu un atkritumu samazināšanu. Jaunieši apmeklēja Getliņi EKO, izspēlējot dažādās digitālās atkritumu šķirošanas spēles un devās uz Salaspils botānisko dārzu. Jaunieši veicināja izpratni par vidi un izstrādāja vides projektus. Iegūtas jaunas zināšanas par atkritumu samazināšanu. Apguva prasmes gatavot ēdienu uz dzīvās uguns, ieguva prasmes strādāt komandā un devās sarūpēt produktus no sakņu dārza, gūstot izpratni par dabas daudzveidību.</a:t>
            </a:r>
            <a:endParaRPr lang="lv-LV" sz="2200"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236E0DBB-2FBD-0923-68FA-2C335A36ACDF}"/>
              </a:ext>
            </a:extLst>
          </p:cNvPr>
          <p:cNvPicPr>
            <a:picLocks noChangeAspect="1"/>
          </p:cNvPicPr>
          <p:nvPr/>
        </p:nvPicPr>
        <p:blipFill>
          <a:blip r:embed="rId3"/>
          <a:stretch>
            <a:fillRect/>
          </a:stretch>
        </p:blipFill>
        <p:spPr>
          <a:xfrm>
            <a:off x="6792557" y="3114000"/>
            <a:ext cx="2995277" cy="3302485"/>
          </a:xfrm>
          <a:prstGeom prst="rect">
            <a:avLst/>
          </a:prstGeom>
        </p:spPr>
      </p:pic>
      <p:pic>
        <p:nvPicPr>
          <p:cNvPr id="6" name="Attēls 5">
            <a:extLst>
              <a:ext uri="{FF2B5EF4-FFF2-40B4-BE49-F238E27FC236}">
                <a16:creationId xmlns:a16="http://schemas.microsoft.com/office/drawing/2014/main" id="{76CA5D9F-4443-00C5-3FD9-B5CA19626810}"/>
              </a:ext>
            </a:extLst>
          </p:cNvPr>
          <p:cNvPicPr>
            <a:picLocks noChangeAspect="1"/>
          </p:cNvPicPr>
          <p:nvPr/>
        </p:nvPicPr>
        <p:blipFill>
          <a:blip r:embed="rId4"/>
          <a:stretch>
            <a:fillRect/>
          </a:stretch>
        </p:blipFill>
        <p:spPr>
          <a:xfrm>
            <a:off x="7077907" y="999000"/>
            <a:ext cx="4521156" cy="2780146"/>
          </a:xfrm>
          <a:prstGeom prst="rect">
            <a:avLst/>
          </a:prstGeom>
        </p:spPr>
      </p:pic>
    </p:spTree>
    <p:extLst>
      <p:ext uri="{BB962C8B-B14F-4D97-AF65-F5344CB8AC3E}">
        <p14:creationId xmlns:p14="http://schemas.microsoft.com/office/powerpoint/2010/main" val="2678465217"/>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F7812-ECD5-1A85-F467-70D1D30D15A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E6F9FE2-B608-A9AF-4D13-162078BB9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17FA4E5-6DD9-4143-DFF8-E53DF91C0C29}"/>
              </a:ext>
            </a:extLst>
          </p:cNvPr>
          <p:cNvSpPr txBox="1">
            <a:spLocks/>
          </p:cNvSpPr>
          <p:nvPr/>
        </p:nvSpPr>
        <p:spPr>
          <a:xfrm>
            <a:off x="448956" y="504000"/>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(4)</a:t>
            </a:r>
          </a:p>
        </p:txBody>
      </p:sp>
      <p:sp>
        <p:nvSpPr>
          <p:cNvPr id="7" name="Content Placeholder 2">
            <a:extLst>
              <a:ext uri="{FF2B5EF4-FFF2-40B4-BE49-F238E27FC236}">
                <a16:creationId xmlns:a16="http://schemas.microsoft.com/office/drawing/2014/main" id="{531F8D1C-DEB8-F14C-FA49-CA51DF64BFCD}"/>
              </a:ext>
            </a:extLst>
          </p:cNvPr>
          <p:cNvSpPr txBox="1">
            <a:spLocks/>
          </p:cNvSpPr>
          <p:nvPr/>
        </p:nvSpPr>
        <p:spPr>
          <a:xfrm>
            <a:off x="381000" y="1089000"/>
            <a:ext cx="6680636" cy="5069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3. Nometne "Esi zaļi zinošs"</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3 000 EUR</a:t>
            </a:r>
          </a:p>
          <a:p>
            <a:pPr marL="0" indent="0">
              <a:buFont typeface="Arial" panose="020B0604020202020204" pitchFamily="34" charset="0"/>
              <a:buNone/>
            </a:pPr>
            <a:endParaRPr lang="lv-LV" sz="3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lv-LV" sz="2200" dirty="0">
                <a:latin typeface="Times New Roman" panose="02020603050405020304" pitchFamily="18" charset="0"/>
                <a:cs typeface="Times New Roman" panose="02020603050405020304" pitchFamily="18" charset="0"/>
              </a:rPr>
              <a:t>Organizētā nometne dabā bērniem vecumā 7-10 gadiem. Mācījās, piedzīvoja un uzzināja par dažādiem zaļa dzīvesveida paradumiem, pareizu atkritumu šķirošanu, atkritumu radītajām problēmām un to ietekmi uz vidi. Iepazina dabas daudzveidību sev apkārt, ieguva zināšanas kā atšķirt dažādu koku lapas un pļavas ziedus. Piedalījās dažādās darbnīcās, piemēram, izgatavoja līdzsvara </a:t>
            </a:r>
            <a:r>
              <a:rPr lang="lv-LV" sz="2200" dirty="0" err="1">
                <a:latin typeface="Times New Roman" panose="02020603050405020304" pitchFamily="18" charset="0"/>
                <a:cs typeface="Times New Roman" panose="02020603050405020304" pitchFamily="18" charset="0"/>
              </a:rPr>
              <a:t>pirktiņputnus</a:t>
            </a:r>
            <a:r>
              <a:rPr lang="lv-LV" sz="2200" dirty="0">
                <a:latin typeface="Times New Roman" panose="02020603050405020304" pitchFamily="18" charset="0"/>
                <a:cs typeface="Times New Roman" panose="02020603050405020304" pitchFamily="18" charset="0"/>
              </a:rPr>
              <a:t>, apdrukāja kokvilnas auduma iepirkuma maisiņus un darbojās māla darbnīcās. Novadīto lekciju rezultātā izzināja augus dabā, to nozīmi atkritumu pārstrādi, ilgtspējīgu materiālu iepazīšanu un pielietojumu. Tādā veidā bērni ieguva jaunas prasmes, zināšanas par esošajiem resursiem un to efektīvu izmantošanu.</a:t>
            </a:r>
            <a:endParaRPr lang="lv-LV" sz="2200" b="1" u="sng" dirty="0">
              <a:latin typeface="Times New Roman" panose="02020603050405020304" pitchFamily="18" charset="0"/>
              <a:cs typeface="Times New Roman" panose="02020603050405020304" pitchFamily="18" charset="0"/>
            </a:endParaRPr>
          </a:p>
        </p:txBody>
      </p:sp>
      <p:pic>
        <p:nvPicPr>
          <p:cNvPr id="8" name="Attēls 7">
            <a:extLst>
              <a:ext uri="{FF2B5EF4-FFF2-40B4-BE49-F238E27FC236}">
                <a16:creationId xmlns:a16="http://schemas.microsoft.com/office/drawing/2014/main" id="{03F86603-736E-0475-914D-8C26F4272482}"/>
              </a:ext>
            </a:extLst>
          </p:cNvPr>
          <p:cNvPicPr>
            <a:picLocks noChangeAspect="1"/>
          </p:cNvPicPr>
          <p:nvPr/>
        </p:nvPicPr>
        <p:blipFill>
          <a:blip r:embed="rId3"/>
          <a:stretch>
            <a:fillRect/>
          </a:stretch>
        </p:blipFill>
        <p:spPr>
          <a:xfrm>
            <a:off x="6883955" y="1086542"/>
            <a:ext cx="3839380" cy="2810357"/>
          </a:xfrm>
          <a:prstGeom prst="rect">
            <a:avLst/>
          </a:prstGeom>
        </p:spPr>
      </p:pic>
      <p:pic>
        <p:nvPicPr>
          <p:cNvPr id="9" name="Attēls 8">
            <a:extLst>
              <a:ext uri="{FF2B5EF4-FFF2-40B4-BE49-F238E27FC236}">
                <a16:creationId xmlns:a16="http://schemas.microsoft.com/office/drawing/2014/main" id="{E81A9067-6F83-56E3-A756-A42C52679574}"/>
              </a:ext>
            </a:extLst>
          </p:cNvPr>
          <p:cNvPicPr>
            <a:picLocks noChangeAspect="1"/>
          </p:cNvPicPr>
          <p:nvPr/>
        </p:nvPicPr>
        <p:blipFill>
          <a:blip r:embed="rId4"/>
          <a:stretch>
            <a:fillRect/>
          </a:stretch>
        </p:blipFill>
        <p:spPr>
          <a:xfrm>
            <a:off x="7967557" y="4173835"/>
            <a:ext cx="3285000" cy="2470869"/>
          </a:xfrm>
          <a:prstGeom prst="rect">
            <a:avLst/>
          </a:prstGeom>
        </p:spPr>
      </p:pic>
    </p:spTree>
    <p:extLst>
      <p:ext uri="{BB962C8B-B14F-4D97-AF65-F5344CB8AC3E}">
        <p14:creationId xmlns:p14="http://schemas.microsoft.com/office/powerpoint/2010/main" val="401494583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C41DD-5DAB-FFBA-14A0-108BA38A54E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F0C8794-DCCD-0F3F-6A45-9EE056904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9000"/>
            <a:ext cx="12483000" cy="6255000"/>
          </a:xfrm>
          <a:prstGeom prst="rect">
            <a:avLst/>
          </a:prstGeom>
        </p:spPr>
      </p:pic>
      <p:graphicFrame>
        <p:nvGraphicFramePr>
          <p:cNvPr id="2" name="Satura vietturis 5">
            <a:extLst>
              <a:ext uri="{FF2B5EF4-FFF2-40B4-BE49-F238E27FC236}">
                <a16:creationId xmlns:a16="http://schemas.microsoft.com/office/drawing/2014/main" id="{5A873C8D-1CF3-C2C8-52A6-CAB8E8E772BC}"/>
              </a:ext>
            </a:extLst>
          </p:cNvPr>
          <p:cNvGraphicFramePr>
            <a:graphicFrameLocks/>
          </p:cNvGraphicFramePr>
          <p:nvPr>
            <p:extLst>
              <p:ext uri="{D42A27DB-BD31-4B8C-83A1-F6EECF244321}">
                <p14:modId xmlns:p14="http://schemas.microsoft.com/office/powerpoint/2010/main" val="3876048032"/>
              </p:ext>
            </p:extLst>
          </p:nvPr>
        </p:nvGraphicFramePr>
        <p:xfrm>
          <a:off x="-110100" y="1224000"/>
          <a:ext cx="10080000" cy="5863049"/>
        </p:xfrm>
        <a:graphic>
          <a:graphicData uri="http://schemas.openxmlformats.org/drawingml/2006/chart">
            <c:chart xmlns:c="http://schemas.openxmlformats.org/drawingml/2006/chart" xmlns:r="http://schemas.openxmlformats.org/officeDocument/2006/relationships" r:id="rId3"/>
          </a:graphicData>
        </a:graphic>
      </p:graphicFrame>
      <p:sp>
        <p:nvSpPr>
          <p:cNvPr id="4" name="Virsraksts 1">
            <a:extLst>
              <a:ext uri="{FF2B5EF4-FFF2-40B4-BE49-F238E27FC236}">
                <a16:creationId xmlns:a16="http://schemas.microsoft.com/office/drawing/2014/main" id="{B31DEC51-6881-AE06-3975-F081FD48944B}"/>
              </a:ext>
            </a:extLst>
          </p:cNvPr>
          <p:cNvSpPr txBox="1">
            <a:spLocks/>
          </p:cNvSpPr>
          <p:nvPr/>
        </p:nvSpPr>
        <p:spPr>
          <a:xfrm>
            <a:off x="-429000" y="406790"/>
            <a:ext cx="7885800" cy="1147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Iedzīvotāju skaits sadalījumā pa pagastiem</a:t>
            </a:r>
            <a:br>
              <a:rPr lang="lv-LV" sz="2600" b="1" i="1" dirty="0">
                <a:solidFill>
                  <a:schemeClr val="accent3">
                    <a:lumMod val="50000"/>
                  </a:schemeClr>
                </a:solidFill>
                <a:latin typeface="Times New Roman" panose="02020603050405020304" pitchFamily="18" charset="0"/>
                <a:cs typeface="Times New Roman" panose="02020603050405020304" pitchFamily="18" charset="0"/>
              </a:rPr>
            </a:br>
            <a:r>
              <a:rPr lang="lv-LV" sz="2600" b="1" i="1" dirty="0">
                <a:solidFill>
                  <a:schemeClr val="accent3">
                    <a:lumMod val="50000"/>
                  </a:schemeClr>
                </a:solidFill>
                <a:latin typeface="Times New Roman" panose="02020603050405020304" pitchFamily="18" charset="0"/>
                <a:cs typeface="Times New Roman" panose="02020603050405020304" pitchFamily="18" charset="0"/>
              </a:rPr>
              <a:t>uz 01.01.2025. Kopā 5 721 iedz.</a:t>
            </a:r>
          </a:p>
        </p:txBody>
      </p:sp>
    </p:spTree>
    <p:extLst>
      <p:ext uri="{BB962C8B-B14F-4D97-AF65-F5344CB8AC3E}">
        <p14:creationId xmlns:p14="http://schemas.microsoft.com/office/powerpoint/2010/main" val="20266291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E36CD-49A8-6BE0-A414-7F2189AE3F4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727266F-A776-5C88-30BF-4C17713E3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B1B2A32C-E4BA-A65D-CE63-107BEEE5D31F}"/>
              </a:ext>
            </a:extLst>
          </p:cNvPr>
          <p:cNvSpPr txBox="1">
            <a:spLocks/>
          </p:cNvSpPr>
          <p:nvPr/>
        </p:nvSpPr>
        <p:spPr>
          <a:xfrm>
            <a:off x="471000" y="522542"/>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(5)</a:t>
            </a:r>
          </a:p>
        </p:txBody>
      </p:sp>
      <p:sp>
        <p:nvSpPr>
          <p:cNvPr id="2" name="Content Placeholder 2">
            <a:extLst>
              <a:ext uri="{FF2B5EF4-FFF2-40B4-BE49-F238E27FC236}">
                <a16:creationId xmlns:a16="http://schemas.microsoft.com/office/drawing/2014/main" id="{EB9E9CEA-8785-1544-9FDC-EE3779230AC0}"/>
              </a:ext>
            </a:extLst>
          </p:cNvPr>
          <p:cNvSpPr txBox="1">
            <a:spLocks/>
          </p:cNvSpPr>
          <p:nvPr/>
        </p:nvSpPr>
        <p:spPr>
          <a:xfrm>
            <a:off x="336000" y="1457343"/>
            <a:ext cx="5510636" cy="50950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4. Jauniešu aktivitāte: </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Ozolmuižas ciems – videi draudzīgs ciems!</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3 099 EUR</a:t>
            </a:r>
          </a:p>
          <a:p>
            <a:pPr marL="0" indent="0">
              <a:buFont typeface="Arial" panose="020B0604020202020204" pitchFamily="34" charset="0"/>
              <a:buNone/>
            </a:pPr>
            <a:endParaRPr lang="lv-LV" sz="8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Aktivitātes rezultātā tika atjaunota parka esošā sajūtu taka, atjaunoti 12 soli Ozolmuižas ciemā un parkā, sakopta un labiekārtota Ozolmuižas ciema dīķa teritorija un sporta laukums, kā rezultātā jaunieši ieguva priekšstatu par vides labiekārtošanas principiem un sakoptu vidi. Novadīta "</a:t>
            </a:r>
            <a:r>
              <a:rPr lang="lv-LV" sz="2200" dirty="0" err="1">
                <a:latin typeface="Times New Roman" panose="02020603050405020304" pitchFamily="18" charset="0"/>
                <a:cs typeface="Times New Roman" panose="02020603050405020304" pitchFamily="18" charset="0"/>
              </a:rPr>
              <a:t>Zero</a:t>
            </a:r>
            <a:r>
              <a:rPr lang="lv-LV" sz="2200" dirty="0">
                <a:latin typeface="Times New Roman" panose="02020603050405020304" pitchFamily="18" charset="0"/>
                <a:cs typeface="Times New Roman" panose="02020603050405020304" pitchFamily="18" charset="0"/>
              </a:rPr>
              <a:t> </a:t>
            </a:r>
            <a:r>
              <a:rPr lang="lv-LV" sz="2200" dirty="0" err="1">
                <a:latin typeface="Times New Roman" panose="02020603050405020304" pitchFamily="18" charset="0"/>
                <a:cs typeface="Times New Roman" panose="02020603050405020304" pitchFamily="18" charset="0"/>
              </a:rPr>
              <a:t>Waste</a:t>
            </a:r>
            <a:r>
              <a:rPr lang="lv-LV" sz="2200" dirty="0">
                <a:latin typeface="Times New Roman" panose="02020603050405020304" pitchFamily="18" charset="0"/>
                <a:cs typeface="Times New Roman" panose="02020603050405020304" pitchFamily="18" charset="0"/>
              </a:rPr>
              <a:t>" lekcija, kuras rezultātā jaunieši guva izpratni un jaunas izglītojošas zināšanas par ciema atkritumu šķirošanu un ietekmi uz vidi.</a:t>
            </a:r>
            <a:endParaRPr lang="lv-LV" sz="2200"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D2833408-25BD-AF05-F187-B69138B292F5}"/>
              </a:ext>
            </a:extLst>
          </p:cNvPr>
          <p:cNvPicPr>
            <a:picLocks noChangeAspect="1"/>
          </p:cNvPicPr>
          <p:nvPr/>
        </p:nvPicPr>
        <p:blipFill>
          <a:blip r:embed="rId3"/>
          <a:stretch>
            <a:fillRect/>
          </a:stretch>
        </p:blipFill>
        <p:spPr>
          <a:xfrm>
            <a:off x="5677609" y="1300446"/>
            <a:ext cx="2897471" cy="2108715"/>
          </a:xfrm>
          <a:prstGeom prst="rect">
            <a:avLst/>
          </a:prstGeom>
        </p:spPr>
      </p:pic>
      <p:pic>
        <p:nvPicPr>
          <p:cNvPr id="6" name="Attēls 5">
            <a:extLst>
              <a:ext uri="{FF2B5EF4-FFF2-40B4-BE49-F238E27FC236}">
                <a16:creationId xmlns:a16="http://schemas.microsoft.com/office/drawing/2014/main" id="{D17D19BE-C9A0-A0BD-C365-96678A69CB21}"/>
              </a:ext>
            </a:extLst>
          </p:cNvPr>
          <p:cNvPicPr>
            <a:picLocks noChangeAspect="1"/>
          </p:cNvPicPr>
          <p:nvPr/>
        </p:nvPicPr>
        <p:blipFill>
          <a:blip r:embed="rId4"/>
          <a:stretch>
            <a:fillRect/>
          </a:stretch>
        </p:blipFill>
        <p:spPr>
          <a:xfrm>
            <a:off x="8818549" y="1089000"/>
            <a:ext cx="2071687" cy="2762249"/>
          </a:xfrm>
          <a:prstGeom prst="rect">
            <a:avLst/>
          </a:prstGeom>
        </p:spPr>
      </p:pic>
      <p:pic>
        <p:nvPicPr>
          <p:cNvPr id="7" name="Attēls 6">
            <a:extLst>
              <a:ext uri="{FF2B5EF4-FFF2-40B4-BE49-F238E27FC236}">
                <a16:creationId xmlns:a16="http://schemas.microsoft.com/office/drawing/2014/main" id="{1E364027-2145-2825-7D5F-F4E142C9E8FD}"/>
              </a:ext>
            </a:extLst>
          </p:cNvPr>
          <p:cNvPicPr>
            <a:picLocks noChangeAspect="1"/>
          </p:cNvPicPr>
          <p:nvPr/>
        </p:nvPicPr>
        <p:blipFill>
          <a:blip r:embed="rId5"/>
          <a:stretch>
            <a:fillRect/>
          </a:stretch>
        </p:blipFill>
        <p:spPr>
          <a:xfrm>
            <a:off x="7851000" y="4171338"/>
            <a:ext cx="2811619" cy="2108715"/>
          </a:xfrm>
          <a:prstGeom prst="rect">
            <a:avLst/>
          </a:prstGeom>
        </p:spPr>
      </p:pic>
      <p:pic>
        <p:nvPicPr>
          <p:cNvPr id="8" name="Attēls 7">
            <a:extLst>
              <a:ext uri="{FF2B5EF4-FFF2-40B4-BE49-F238E27FC236}">
                <a16:creationId xmlns:a16="http://schemas.microsoft.com/office/drawing/2014/main" id="{FBB7C096-DBBE-D036-7CD5-C503E10E6F7A}"/>
              </a:ext>
            </a:extLst>
          </p:cNvPr>
          <p:cNvPicPr>
            <a:picLocks noChangeAspect="1"/>
          </p:cNvPicPr>
          <p:nvPr/>
        </p:nvPicPr>
        <p:blipFill>
          <a:blip r:embed="rId6"/>
          <a:stretch>
            <a:fillRect/>
          </a:stretch>
        </p:blipFill>
        <p:spPr>
          <a:xfrm>
            <a:off x="5915740" y="3622795"/>
            <a:ext cx="1645947" cy="2181589"/>
          </a:xfrm>
          <a:prstGeom prst="rect">
            <a:avLst/>
          </a:prstGeom>
        </p:spPr>
      </p:pic>
    </p:spTree>
    <p:extLst>
      <p:ext uri="{BB962C8B-B14F-4D97-AF65-F5344CB8AC3E}">
        <p14:creationId xmlns:p14="http://schemas.microsoft.com/office/powerpoint/2010/main" val="3328071225"/>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AEDBA-D9C8-A22D-C5F5-73A4B2BB03E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057C7B5-A364-DD93-E811-94BC56936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F72BD5A-CA8E-5FC7-787B-89162DF4DCA7}"/>
              </a:ext>
            </a:extLst>
          </p:cNvPr>
          <p:cNvSpPr txBox="1">
            <a:spLocks/>
          </p:cNvSpPr>
          <p:nvPr/>
        </p:nvSpPr>
        <p:spPr>
          <a:xfrm>
            <a:off x="471000" y="522542"/>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(6)</a:t>
            </a:r>
          </a:p>
        </p:txBody>
      </p:sp>
      <p:sp>
        <p:nvSpPr>
          <p:cNvPr id="2" name="Content Placeholder 2">
            <a:extLst>
              <a:ext uri="{FF2B5EF4-FFF2-40B4-BE49-F238E27FC236}">
                <a16:creationId xmlns:a16="http://schemas.microsoft.com/office/drawing/2014/main" id="{17E4C16B-5383-6E8B-75A1-4B1EC0C2FBB1}"/>
              </a:ext>
            </a:extLst>
          </p:cNvPr>
          <p:cNvSpPr txBox="1">
            <a:spLocks/>
          </p:cNvSpPr>
          <p:nvPr/>
        </p:nvSpPr>
        <p:spPr>
          <a:xfrm>
            <a:off x="360364" y="1190625"/>
            <a:ext cx="6434999" cy="5489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5. </a:t>
            </a:r>
            <a:r>
              <a:rPr lang="lv-LV" sz="2200" b="1" dirty="0">
                <a:solidFill>
                  <a:srgbClr val="000000"/>
                </a:solidFill>
                <a:latin typeface="Times New Roman" panose="02020603050405020304" pitchFamily="18" charset="0"/>
                <a:cs typeface="Times New Roman" panose="02020603050405020304" pitchFamily="18" charset="0"/>
              </a:rPr>
              <a:t>Jauniešu aktivitāte: “Ieraugi dabu!” </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2 500 EUR</a:t>
            </a:r>
          </a:p>
          <a:p>
            <a:pPr marL="0" indent="0">
              <a:buFont typeface="Arial" panose="020B0604020202020204" pitchFamily="34" charset="0"/>
              <a:buNone/>
            </a:pPr>
            <a:endParaRPr lang="lv-LV" sz="11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Sadarbībā ar Biedrību Interešu apvienība “</a:t>
            </a:r>
            <a:r>
              <a:rPr lang="lv-LV" sz="2200" dirty="0" err="1">
                <a:latin typeface="Times New Roman" panose="02020603050405020304" pitchFamily="18" charset="0"/>
                <a:cs typeface="Times New Roman" panose="02020603050405020304" pitchFamily="18" charset="0"/>
              </a:rPr>
              <a:t>Jaustra</a:t>
            </a:r>
            <a:r>
              <a:rPr lang="lv-LV" sz="2200" dirty="0">
                <a:latin typeface="Times New Roman" panose="02020603050405020304" pitchFamily="18" charset="0"/>
                <a:cs typeface="Times New Roman" panose="02020603050405020304" pitchFamily="18" charset="0"/>
              </a:rPr>
              <a:t>”.Tika iegādātas lielformāta spēles, lai veicinātu jauniešu lietderīgu brīvā laika pavadīšanu dabā. Tika novadītas 5 radošās darbnīcas, (maisiņu apgleznošana ar dabas materiāliem, grafikas nodarbība ar </a:t>
            </a:r>
            <a:r>
              <a:rPr lang="lv-LV" sz="2200" dirty="0" err="1">
                <a:latin typeface="Times New Roman" panose="02020603050405020304" pitchFamily="18" charset="0"/>
                <a:cs typeface="Times New Roman" panose="02020603050405020304" pitchFamily="18" charset="0"/>
              </a:rPr>
              <a:t>monotipijas</a:t>
            </a:r>
            <a:r>
              <a:rPr lang="lv-LV" sz="2200" dirty="0">
                <a:latin typeface="Times New Roman" panose="02020603050405020304" pitchFamily="18" charset="0"/>
                <a:cs typeface="Times New Roman" panose="02020603050405020304" pitchFamily="18" charset="0"/>
              </a:rPr>
              <a:t> tehniku, kēksiņu gatavošanas meistardarbnīca, amuletu un kukaiņu mājas veidošana, kā arī nometnes logo izstrāde) un 3 izglītojošas nodarbības ( aizsargājamie augi, garšu sajūtu daudzveidība, digitālo mikroskopu izmantošana pētniecībā).Rezultātā jaunieši ieguva milzīgu pieredzi un jaunas prasmes un zināšanas vides jomā.</a:t>
            </a:r>
            <a:endParaRPr lang="lv-LV" sz="2200"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33B31C90-D89B-5C79-FE07-34D4DB9F7C72}"/>
              </a:ext>
            </a:extLst>
          </p:cNvPr>
          <p:cNvPicPr>
            <a:picLocks noChangeAspect="1"/>
          </p:cNvPicPr>
          <p:nvPr/>
        </p:nvPicPr>
        <p:blipFill>
          <a:blip r:embed="rId3"/>
          <a:stretch>
            <a:fillRect/>
          </a:stretch>
        </p:blipFill>
        <p:spPr>
          <a:xfrm>
            <a:off x="6680999" y="1242716"/>
            <a:ext cx="4343400" cy="2521975"/>
          </a:xfrm>
          <a:prstGeom prst="rect">
            <a:avLst/>
          </a:prstGeom>
        </p:spPr>
      </p:pic>
      <p:pic>
        <p:nvPicPr>
          <p:cNvPr id="6" name="Attēls 5">
            <a:extLst>
              <a:ext uri="{FF2B5EF4-FFF2-40B4-BE49-F238E27FC236}">
                <a16:creationId xmlns:a16="http://schemas.microsoft.com/office/drawing/2014/main" id="{D25E6E49-F515-5ED4-4DF6-5B300D8E9812}"/>
              </a:ext>
            </a:extLst>
          </p:cNvPr>
          <p:cNvPicPr>
            <a:picLocks noChangeAspect="1"/>
          </p:cNvPicPr>
          <p:nvPr/>
        </p:nvPicPr>
        <p:blipFill>
          <a:blip r:embed="rId4"/>
          <a:stretch>
            <a:fillRect/>
          </a:stretch>
        </p:blipFill>
        <p:spPr>
          <a:xfrm>
            <a:off x="6982915" y="4076246"/>
            <a:ext cx="3739569" cy="2225199"/>
          </a:xfrm>
          <a:prstGeom prst="rect">
            <a:avLst/>
          </a:prstGeom>
        </p:spPr>
      </p:pic>
    </p:spTree>
    <p:extLst>
      <p:ext uri="{BB962C8B-B14F-4D97-AF65-F5344CB8AC3E}">
        <p14:creationId xmlns:p14="http://schemas.microsoft.com/office/powerpoint/2010/main" val="58537256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590DF-D04A-1300-E4A1-EF31A6C07EB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208E9DF-90D9-9346-596F-E7FEEE952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578F98B3-1B04-49DE-28D5-ED4DD55A9B2C}"/>
              </a:ext>
            </a:extLst>
          </p:cNvPr>
          <p:cNvSpPr txBox="1">
            <a:spLocks/>
          </p:cNvSpPr>
          <p:nvPr/>
        </p:nvSpPr>
        <p:spPr>
          <a:xfrm>
            <a:off x="471000" y="522542"/>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(7)</a:t>
            </a:r>
          </a:p>
        </p:txBody>
      </p:sp>
      <p:sp>
        <p:nvSpPr>
          <p:cNvPr id="2" name="Content Placeholder 2">
            <a:extLst>
              <a:ext uri="{FF2B5EF4-FFF2-40B4-BE49-F238E27FC236}">
                <a16:creationId xmlns:a16="http://schemas.microsoft.com/office/drawing/2014/main" id="{57330CA6-613A-E466-EE14-368A95265447}"/>
              </a:ext>
            </a:extLst>
          </p:cNvPr>
          <p:cNvSpPr txBox="1">
            <a:spLocks/>
          </p:cNvSpPr>
          <p:nvPr/>
        </p:nvSpPr>
        <p:spPr>
          <a:xfrm>
            <a:off x="360364" y="1280286"/>
            <a:ext cx="6005636" cy="5489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rgbClr val="000000"/>
                </a:solidFill>
                <a:latin typeface="Times New Roman" panose="02020603050405020304" pitchFamily="18" charset="0"/>
                <a:cs typeface="Times New Roman" panose="02020603050405020304" pitchFamily="18" charset="0"/>
              </a:rPr>
              <a:t>6. </a:t>
            </a:r>
            <a:r>
              <a:rPr lang="lv-LV" sz="2200" b="1" dirty="0">
                <a:latin typeface="Times New Roman" panose="02020603050405020304" pitchFamily="18" charset="0"/>
                <a:cs typeface="Times New Roman" panose="02020603050405020304" pitchFamily="18" charset="0"/>
              </a:rPr>
              <a:t>Jauniešu aktivitāte -“Ūdens tepat!”</a:t>
            </a:r>
            <a:endParaRPr lang="lv-LV" sz="2200" b="1" dirty="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384 EUR</a:t>
            </a:r>
          </a:p>
          <a:p>
            <a:pPr marL="0" indent="0">
              <a:buFont typeface="Arial" panose="020B0604020202020204" pitchFamily="34" charset="0"/>
              <a:buNone/>
            </a:pPr>
            <a:endParaRPr lang="lv-LV" sz="7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Notestēts Nagļu baznīcas dārza teritorijas akas ūdens. Jaunieši guva pārliecību un zināšanas par ūdens nepieciešamību un svarīgumu to lietot uzturā. Iegūtas zināšanas par procedūru, kā tiek paņemts ūdens testēšanai. Devās uz Rīgu, </a:t>
            </a:r>
            <a:r>
              <a:rPr lang="lv-LV" sz="2200" dirty="0" err="1">
                <a:latin typeface="Times New Roman" panose="02020603050405020304" pitchFamily="18" charset="0"/>
                <a:cs typeface="Times New Roman" panose="02020603050405020304" pitchFamily="18" charset="0"/>
              </a:rPr>
              <a:t>Bior</a:t>
            </a:r>
            <a:r>
              <a:rPr lang="lv-LV" sz="2200" dirty="0">
                <a:latin typeface="Times New Roman" panose="02020603050405020304" pitchFamily="18" charset="0"/>
                <a:cs typeface="Times New Roman" panose="02020603050405020304" pitchFamily="18" charset="0"/>
              </a:rPr>
              <a:t> zinātnisko institūtu, Zinātnieku nakts 2024 ietvaros. Braucienā piedalījās 18 jaunieši. </a:t>
            </a:r>
            <a:r>
              <a:rPr lang="lv-LV" sz="2200" dirty="0" err="1">
                <a:latin typeface="Times New Roman" panose="02020603050405020304" pitchFamily="18" charset="0"/>
                <a:cs typeface="Times New Roman" panose="02020603050405020304" pitchFamily="18" charset="0"/>
              </a:rPr>
              <a:t>Bior</a:t>
            </a:r>
            <a:r>
              <a:rPr lang="lv-LV" sz="2200" dirty="0">
                <a:latin typeface="Times New Roman" panose="02020603050405020304" pitchFamily="18" charset="0"/>
                <a:cs typeface="Times New Roman" panose="02020603050405020304" pitchFamily="18" charset="0"/>
              </a:rPr>
              <a:t> centrā tika pētītas dzīvnieku atstātās pēdas, kauli, mikroskopijas pasaule un baktēriju pasaule, laužot mītus vai patiesību par pārtikas drošību. Jaunieši iedvesmojās no jaunām lietām un guva zināšanas par dažādām jomām, kas ietekmē vidi.</a:t>
            </a:r>
            <a:endParaRPr lang="lv-LV" sz="2200"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4AE335FC-8337-8532-5DC1-D09B89661C91}"/>
              </a:ext>
            </a:extLst>
          </p:cNvPr>
          <p:cNvPicPr>
            <a:picLocks noChangeAspect="1"/>
          </p:cNvPicPr>
          <p:nvPr/>
        </p:nvPicPr>
        <p:blipFill>
          <a:blip r:embed="rId3"/>
          <a:stretch>
            <a:fillRect/>
          </a:stretch>
        </p:blipFill>
        <p:spPr>
          <a:xfrm>
            <a:off x="7601527" y="909000"/>
            <a:ext cx="3859215" cy="2894412"/>
          </a:xfrm>
          <a:prstGeom prst="rect">
            <a:avLst/>
          </a:prstGeom>
        </p:spPr>
      </p:pic>
      <p:pic>
        <p:nvPicPr>
          <p:cNvPr id="6" name="Attēls 5">
            <a:extLst>
              <a:ext uri="{FF2B5EF4-FFF2-40B4-BE49-F238E27FC236}">
                <a16:creationId xmlns:a16="http://schemas.microsoft.com/office/drawing/2014/main" id="{9D7B89AB-AFDD-2633-A064-91B0167D281D}"/>
              </a:ext>
            </a:extLst>
          </p:cNvPr>
          <p:cNvPicPr>
            <a:picLocks noChangeAspect="1"/>
          </p:cNvPicPr>
          <p:nvPr/>
        </p:nvPicPr>
        <p:blipFill>
          <a:blip r:embed="rId4"/>
          <a:stretch>
            <a:fillRect/>
          </a:stretch>
        </p:blipFill>
        <p:spPr>
          <a:xfrm>
            <a:off x="6366000" y="3937177"/>
            <a:ext cx="2627290" cy="2517820"/>
          </a:xfrm>
          <a:prstGeom prst="rect">
            <a:avLst/>
          </a:prstGeom>
        </p:spPr>
      </p:pic>
    </p:spTree>
    <p:extLst>
      <p:ext uri="{BB962C8B-B14F-4D97-AF65-F5344CB8AC3E}">
        <p14:creationId xmlns:p14="http://schemas.microsoft.com/office/powerpoint/2010/main" val="127593918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607C7-6CD6-8CD6-21AE-59D33615D45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5A6F99-4D71-D7BD-B363-9E8CB826A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1276531-A1DB-B2F9-68EC-FFF5ADDFF6BC}"/>
              </a:ext>
            </a:extLst>
          </p:cNvPr>
          <p:cNvSpPr txBox="1">
            <a:spLocks/>
          </p:cNvSpPr>
          <p:nvPr/>
        </p:nvSpPr>
        <p:spPr>
          <a:xfrm>
            <a:off x="471000" y="522542"/>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(8)</a:t>
            </a:r>
          </a:p>
        </p:txBody>
      </p:sp>
      <p:sp>
        <p:nvSpPr>
          <p:cNvPr id="2" name="Content Placeholder 2">
            <a:extLst>
              <a:ext uri="{FF2B5EF4-FFF2-40B4-BE49-F238E27FC236}">
                <a16:creationId xmlns:a16="http://schemas.microsoft.com/office/drawing/2014/main" id="{EA98FF1E-EBBF-0284-D209-656E72B27CA5}"/>
              </a:ext>
            </a:extLst>
          </p:cNvPr>
          <p:cNvSpPr txBox="1">
            <a:spLocks/>
          </p:cNvSpPr>
          <p:nvPr/>
        </p:nvSpPr>
        <p:spPr>
          <a:xfrm>
            <a:off x="370681" y="1280286"/>
            <a:ext cx="6635636" cy="5489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rgbClr val="000000"/>
                </a:solidFill>
                <a:latin typeface="Times New Roman" panose="02020603050405020304" pitchFamily="18" charset="0"/>
                <a:cs typeface="Times New Roman" panose="02020603050405020304" pitchFamily="18" charset="0"/>
              </a:rPr>
              <a:t>7. </a:t>
            </a:r>
            <a:r>
              <a:rPr lang="lv-LV" sz="2200" b="1" dirty="0">
                <a:latin typeface="Times New Roman" panose="02020603050405020304" pitchFamily="18" charset="0"/>
                <a:cs typeface="Times New Roman" panose="02020603050405020304" pitchFamily="18" charset="0"/>
              </a:rPr>
              <a:t>Jauniešu aktivitāte: “Pa ceļam - paceļam!”</a:t>
            </a:r>
            <a:endParaRPr lang="lv-LV" sz="2200" b="1" dirty="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1 340 EUR</a:t>
            </a:r>
          </a:p>
          <a:p>
            <a:pPr marL="0" indent="0">
              <a:buFont typeface="Arial" panose="020B0604020202020204" pitchFamily="34" charset="0"/>
              <a:buNone/>
            </a:pPr>
            <a:endParaRPr lang="lv-LV" sz="5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Aktivitātes izglītoja jauniešus par atkritumu šķirošanu un saudzīgu uzvedību pret vidi. ALAAS speciālistu vadībā notika vides izglītojušas lekcijas un prezentācijas par atkritumu sadalīšanos un šķirošanu, kā arī mācības caur vides spēlēm-izspēlētas 3 vides spēles, kuru rezultātā jaunieši guva jaunas zināšanas un izglītojās vides jomā. Kopā ar ALAAS speciālistiem jaunieši radīja savu lielformāta vides spēli, kā kopt savu Latviju un tās skaisto dabu. Iegādātas 4 vides spēles, lai jauniešu lietderīgi pavadītu laiku un gūtu jaunas zināšanas par vidi. Pārgājienā 20 jaunieši gar ceļa malām salasīja 4 atkritumu maisus, rezultātā guva pieredzi un sapratni par atkritumu ietekmi uz vidi.</a:t>
            </a:r>
            <a:endParaRPr lang="lv-LV" sz="2200"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A49A928D-3EC3-5DF1-FDB4-A31D2C98F228}"/>
              </a:ext>
            </a:extLst>
          </p:cNvPr>
          <p:cNvPicPr>
            <a:picLocks noChangeAspect="1"/>
          </p:cNvPicPr>
          <p:nvPr/>
        </p:nvPicPr>
        <p:blipFill>
          <a:blip r:embed="rId3"/>
          <a:stretch>
            <a:fillRect/>
          </a:stretch>
        </p:blipFill>
        <p:spPr>
          <a:xfrm>
            <a:off x="7132629" y="1175315"/>
            <a:ext cx="1751527" cy="2607972"/>
          </a:xfrm>
          <a:prstGeom prst="rect">
            <a:avLst/>
          </a:prstGeom>
        </p:spPr>
      </p:pic>
      <p:pic>
        <p:nvPicPr>
          <p:cNvPr id="6" name="Attēls 5">
            <a:extLst>
              <a:ext uri="{FF2B5EF4-FFF2-40B4-BE49-F238E27FC236}">
                <a16:creationId xmlns:a16="http://schemas.microsoft.com/office/drawing/2014/main" id="{A9BD0F08-1E02-EDE7-FF9F-C2BEB4CC83BF}"/>
              </a:ext>
            </a:extLst>
          </p:cNvPr>
          <p:cNvPicPr>
            <a:picLocks noChangeAspect="1"/>
          </p:cNvPicPr>
          <p:nvPr/>
        </p:nvPicPr>
        <p:blipFill>
          <a:blip r:embed="rId4"/>
          <a:stretch>
            <a:fillRect/>
          </a:stretch>
        </p:blipFill>
        <p:spPr>
          <a:xfrm>
            <a:off x="9434733" y="1665562"/>
            <a:ext cx="2043122" cy="2281486"/>
          </a:xfrm>
          <a:prstGeom prst="rect">
            <a:avLst/>
          </a:prstGeom>
        </p:spPr>
      </p:pic>
      <p:pic>
        <p:nvPicPr>
          <p:cNvPr id="7" name="Attēls 6">
            <a:extLst>
              <a:ext uri="{FF2B5EF4-FFF2-40B4-BE49-F238E27FC236}">
                <a16:creationId xmlns:a16="http://schemas.microsoft.com/office/drawing/2014/main" id="{4EA20973-E7C2-E486-6663-8C0694C4A9FF}"/>
              </a:ext>
            </a:extLst>
          </p:cNvPr>
          <p:cNvPicPr>
            <a:picLocks noChangeAspect="1"/>
          </p:cNvPicPr>
          <p:nvPr/>
        </p:nvPicPr>
        <p:blipFill>
          <a:blip r:embed="rId5"/>
          <a:stretch>
            <a:fillRect/>
          </a:stretch>
        </p:blipFill>
        <p:spPr>
          <a:xfrm>
            <a:off x="7132629" y="4247500"/>
            <a:ext cx="3865411" cy="2157211"/>
          </a:xfrm>
          <a:prstGeom prst="rect">
            <a:avLst/>
          </a:prstGeom>
        </p:spPr>
      </p:pic>
    </p:spTree>
    <p:extLst>
      <p:ext uri="{BB962C8B-B14F-4D97-AF65-F5344CB8AC3E}">
        <p14:creationId xmlns:p14="http://schemas.microsoft.com/office/powerpoint/2010/main" val="348801392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484E9-5DCF-A58F-95D9-DC18BCF3D1E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D04816D-0065-C7BD-FB7E-3DD1FDC133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910210C5-EBF4-971E-ADD2-19C619235064}"/>
              </a:ext>
            </a:extLst>
          </p:cNvPr>
          <p:cNvSpPr txBox="1">
            <a:spLocks/>
          </p:cNvSpPr>
          <p:nvPr/>
        </p:nvSpPr>
        <p:spPr>
          <a:xfrm>
            <a:off x="471000" y="522542"/>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(9)</a:t>
            </a:r>
          </a:p>
        </p:txBody>
      </p:sp>
      <p:sp>
        <p:nvSpPr>
          <p:cNvPr id="8" name="Content Placeholder 2">
            <a:extLst>
              <a:ext uri="{FF2B5EF4-FFF2-40B4-BE49-F238E27FC236}">
                <a16:creationId xmlns:a16="http://schemas.microsoft.com/office/drawing/2014/main" id="{8723725D-121C-85E1-0FCA-2202F539953A}"/>
              </a:ext>
            </a:extLst>
          </p:cNvPr>
          <p:cNvSpPr txBox="1">
            <a:spLocks/>
          </p:cNvSpPr>
          <p:nvPr/>
        </p:nvSpPr>
        <p:spPr>
          <a:xfrm>
            <a:off x="360364" y="1259751"/>
            <a:ext cx="6815636" cy="5489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rgbClr val="000000"/>
                </a:solidFill>
                <a:latin typeface="Times New Roman" panose="02020603050405020304" pitchFamily="18" charset="0"/>
                <a:cs typeface="Times New Roman" panose="02020603050405020304" pitchFamily="18" charset="0"/>
              </a:rPr>
              <a:t>8. </a:t>
            </a:r>
            <a:r>
              <a:rPr lang="lv-LV" sz="2200" b="1" dirty="0">
                <a:latin typeface="Times New Roman" panose="02020603050405020304" pitchFamily="18" charset="0"/>
                <a:cs typeface="Times New Roman" panose="02020603050405020304" pitchFamily="18" charset="0"/>
              </a:rPr>
              <a:t>Jauniešu aktivitāte : “No Lubāna uz Rāznas ezeru!”                    </a:t>
            </a:r>
          </a:p>
          <a:p>
            <a:pPr marL="0" indent="0">
              <a:buFont typeface="Arial" panose="020B0604020202020204" pitchFamily="34" charset="0"/>
              <a:buNone/>
            </a:pPr>
            <a:r>
              <a:rPr lang="lv-LV" sz="2200"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271 EUR</a:t>
            </a:r>
          </a:p>
          <a:p>
            <a:pPr marL="0" indent="0">
              <a:buFont typeface="Arial" panose="020B0604020202020204" pitchFamily="34" charset="0"/>
              <a:buNone/>
            </a:pPr>
            <a:endParaRPr lang="lv-LV" sz="6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Rāznas Nacionālā parka izglītības centra apmeklējums. Interaktīvas nodarbības, kur arī noskatīts video par Rāznas ezeru, dabu izzinošas aktivitātes par augiem, abiniekiem un kokiem, rezultātā jaunieši guva jaunas zināšanas par dabu, dzīvniekiem un vides daudzveidību. Kopā ar dabas izglītības centra vadītāju izspēlētas vismaz 6 spēles par vidi, lai jaunieši lietderīgi un izzinoši pavadītu laiku iegūstot jaunu informāciju. Tika izieta baskāju taka par Rāznas ezeru un </a:t>
            </a:r>
            <a:r>
              <a:rPr lang="lv-LV" sz="2200" dirty="0" err="1">
                <a:latin typeface="Times New Roman" panose="02020603050405020304" pitchFamily="18" charset="0"/>
                <a:cs typeface="Times New Roman" panose="02020603050405020304" pitchFamily="18" charset="0"/>
              </a:rPr>
              <a:t>Itkachu</a:t>
            </a:r>
            <a:r>
              <a:rPr lang="lv-LV" sz="2200" dirty="0">
                <a:latin typeface="Times New Roman" panose="02020603050405020304" pitchFamily="18" charset="0"/>
                <a:cs typeface="Times New Roman" panose="02020603050405020304" pitchFamily="18" charset="0"/>
              </a:rPr>
              <a:t> mājas apmeklējums, kur izglītoja par tūrismu dabā, gūtas jaunas zināšana </a:t>
            </a:r>
            <a:r>
              <a:rPr lang="lv-LV" sz="2200" dirty="0" err="1">
                <a:latin typeface="Times New Roman" panose="02020603050405020304" pitchFamily="18" charset="0"/>
                <a:cs typeface="Times New Roman" panose="02020603050405020304" pitchFamily="18" charset="0"/>
              </a:rPr>
              <a:t>stūrismā</a:t>
            </a:r>
            <a:r>
              <a:rPr lang="lv-LV" sz="2200" dirty="0">
                <a:latin typeface="Times New Roman" panose="02020603050405020304" pitchFamily="18" charset="0"/>
                <a:cs typeface="Times New Roman" panose="02020603050405020304" pitchFamily="18" charset="0"/>
              </a:rPr>
              <a:t>. Lielā liepu kalna apmeklējums, kura rezultātā jaunieši guva pieredzi, ka aktīvais laiks dabā un vidē ir ļoti aizraujošs un lietderīgs.</a:t>
            </a:r>
            <a:endParaRPr lang="lv-LV" sz="2200" b="1" u="sng" dirty="0">
              <a:latin typeface="Times New Roman" panose="02020603050405020304" pitchFamily="18" charset="0"/>
              <a:cs typeface="Times New Roman" panose="02020603050405020304" pitchFamily="18" charset="0"/>
            </a:endParaRPr>
          </a:p>
        </p:txBody>
      </p:sp>
      <p:pic>
        <p:nvPicPr>
          <p:cNvPr id="9" name="Attēls 8">
            <a:extLst>
              <a:ext uri="{FF2B5EF4-FFF2-40B4-BE49-F238E27FC236}">
                <a16:creationId xmlns:a16="http://schemas.microsoft.com/office/drawing/2014/main" id="{9CC835B5-C3CF-B25E-C32A-F5B90A4C6EB9}"/>
              </a:ext>
            </a:extLst>
          </p:cNvPr>
          <p:cNvPicPr>
            <a:picLocks noChangeAspect="1"/>
          </p:cNvPicPr>
          <p:nvPr/>
        </p:nvPicPr>
        <p:blipFill>
          <a:blip r:embed="rId3"/>
          <a:stretch>
            <a:fillRect/>
          </a:stretch>
        </p:blipFill>
        <p:spPr>
          <a:xfrm>
            <a:off x="7375005" y="1415143"/>
            <a:ext cx="3524250" cy="2013857"/>
          </a:xfrm>
          <a:prstGeom prst="rect">
            <a:avLst/>
          </a:prstGeom>
        </p:spPr>
      </p:pic>
      <p:pic>
        <p:nvPicPr>
          <p:cNvPr id="10" name="Attēls 9">
            <a:extLst>
              <a:ext uri="{FF2B5EF4-FFF2-40B4-BE49-F238E27FC236}">
                <a16:creationId xmlns:a16="http://schemas.microsoft.com/office/drawing/2014/main" id="{21BE2656-3797-1644-17F2-1147FE2A199C}"/>
              </a:ext>
            </a:extLst>
          </p:cNvPr>
          <p:cNvPicPr>
            <a:picLocks noChangeAspect="1"/>
          </p:cNvPicPr>
          <p:nvPr/>
        </p:nvPicPr>
        <p:blipFill>
          <a:blip r:embed="rId4"/>
          <a:stretch>
            <a:fillRect/>
          </a:stretch>
        </p:blipFill>
        <p:spPr>
          <a:xfrm>
            <a:off x="7536364" y="3935145"/>
            <a:ext cx="3245476" cy="2366493"/>
          </a:xfrm>
          <a:prstGeom prst="rect">
            <a:avLst/>
          </a:prstGeom>
        </p:spPr>
      </p:pic>
    </p:spTree>
    <p:extLst>
      <p:ext uri="{BB962C8B-B14F-4D97-AF65-F5344CB8AC3E}">
        <p14:creationId xmlns:p14="http://schemas.microsoft.com/office/powerpoint/2010/main" val="290795039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0C996-13C1-A925-F9C4-35729D485FA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B4E892F-6F6B-DFC1-E49E-F29F96241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27A42C3-1884-E51A-54EB-593722DCDD39}"/>
              </a:ext>
            </a:extLst>
          </p:cNvPr>
          <p:cNvSpPr txBox="1">
            <a:spLocks/>
          </p:cNvSpPr>
          <p:nvPr/>
        </p:nvSpPr>
        <p:spPr>
          <a:xfrm>
            <a:off x="471000" y="522542"/>
            <a:ext cx="6570000"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(10)</a:t>
            </a:r>
          </a:p>
        </p:txBody>
      </p:sp>
      <p:sp>
        <p:nvSpPr>
          <p:cNvPr id="2" name="Content Placeholder 2">
            <a:extLst>
              <a:ext uri="{FF2B5EF4-FFF2-40B4-BE49-F238E27FC236}">
                <a16:creationId xmlns:a16="http://schemas.microsoft.com/office/drawing/2014/main" id="{99C74684-A014-6FAC-E341-3F5F568BAA74}"/>
              </a:ext>
            </a:extLst>
          </p:cNvPr>
          <p:cNvSpPr txBox="1">
            <a:spLocks/>
          </p:cNvSpPr>
          <p:nvPr/>
        </p:nvSpPr>
        <p:spPr>
          <a:xfrm>
            <a:off x="272725" y="1224000"/>
            <a:ext cx="6770636" cy="54890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rgbClr val="000000"/>
                </a:solidFill>
                <a:latin typeface="Times New Roman" panose="02020603050405020304" pitchFamily="18" charset="0"/>
                <a:cs typeface="Times New Roman" panose="02020603050405020304" pitchFamily="18" charset="0"/>
              </a:rPr>
              <a:t>9. </a:t>
            </a:r>
            <a:r>
              <a:rPr lang="lv-LV" sz="2200" b="1" dirty="0">
                <a:latin typeface="Times New Roman" panose="02020603050405020304" pitchFamily="18" charset="0"/>
                <a:cs typeface="Times New Roman" panose="02020603050405020304" pitchFamily="18" charset="0"/>
              </a:rPr>
              <a:t>Jauniešu aktivitāte “Attīrām sevi!”</a:t>
            </a:r>
          </a:p>
          <a:p>
            <a:pPr marL="0" indent="0">
              <a:buFont typeface="Arial" panose="020B0604020202020204" pitchFamily="34" charset="0"/>
              <a:buNone/>
            </a:pPr>
            <a:r>
              <a:rPr lang="lv-LV" sz="2200"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580 EUR</a:t>
            </a:r>
          </a:p>
          <a:p>
            <a:pPr marL="0" indent="0">
              <a:buFont typeface="Arial" panose="020B0604020202020204" pitchFamily="34" charset="0"/>
              <a:buNone/>
            </a:pPr>
            <a:endParaRPr lang="lv-LV" sz="5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Novadīta neformāla lekcija par "</a:t>
            </a:r>
            <a:r>
              <a:rPr lang="lv-LV" sz="2200" dirty="0" err="1">
                <a:latin typeface="Times New Roman" panose="02020603050405020304" pitchFamily="18" charset="0"/>
                <a:cs typeface="Times New Roman" panose="02020603050405020304" pitchFamily="18" charset="0"/>
              </a:rPr>
              <a:t>Zero</a:t>
            </a:r>
            <a:r>
              <a:rPr lang="lv-LV" sz="2200" dirty="0">
                <a:latin typeface="Times New Roman" panose="02020603050405020304" pitchFamily="18" charset="0"/>
                <a:cs typeface="Times New Roman" panose="02020603050405020304" pitchFamily="18" charset="0"/>
              </a:rPr>
              <a:t> </a:t>
            </a:r>
            <a:r>
              <a:rPr lang="lv-LV" sz="2200" dirty="0" err="1">
                <a:latin typeface="Times New Roman" panose="02020603050405020304" pitchFamily="18" charset="0"/>
                <a:cs typeface="Times New Roman" panose="02020603050405020304" pitchFamily="18" charset="0"/>
              </a:rPr>
              <a:t>Waste</a:t>
            </a:r>
            <a:r>
              <a:rPr lang="lv-LV" sz="2200" dirty="0">
                <a:latin typeface="Times New Roman" panose="02020603050405020304" pitchFamily="18" charset="0"/>
                <a:cs typeface="Times New Roman" panose="02020603050405020304" pitchFamily="18" charset="0"/>
              </a:rPr>
              <a:t>" vadlīnijām un ieteikumi, kā dzīvot dabai draudzīgi, izglītošana, paradumu maiņa, lietu atkārtota izmantošana – tas ir veids, kā mazināt radīto atkritumu apjomu, vienlaikus nepazeminot mūsu dzīves kvalitāti. Izspēlēta atkritumu šķirošanas spēle un viktorīna, radošā darbnīca(apdrukāti maisiņi no dabiskā materiāla), rezultātā jauniešiem jaunas prasmes un izglītojoša informācija par vidi. Zirgu sētas Untumi apmeklējums, radīja saikni ar dabu caur dzīvniekiem. Atrašanās dabā un pie dzīvniekiem palīdz jauniešiem nomierināt prātu un stabilizēt nervu sistēmu, kas mūsdienās ir tik ļoti nepieciešams. Jaunieši izprata vides un dabas daudzveidību.</a:t>
            </a:r>
            <a:endParaRPr lang="lv-LV" sz="2200" b="1" u="sng" dirty="0">
              <a:latin typeface="Times New Roman" panose="02020603050405020304" pitchFamily="18" charset="0"/>
              <a:cs typeface="Times New Roman" panose="02020603050405020304" pitchFamily="18" charset="0"/>
            </a:endParaRPr>
          </a:p>
        </p:txBody>
      </p:sp>
      <p:pic>
        <p:nvPicPr>
          <p:cNvPr id="5" name="Attēls 4">
            <a:extLst>
              <a:ext uri="{FF2B5EF4-FFF2-40B4-BE49-F238E27FC236}">
                <a16:creationId xmlns:a16="http://schemas.microsoft.com/office/drawing/2014/main" id="{A6836DAE-B363-12EB-098D-1E685D448034}"/>
              </a:ext>
            </a:extLst>
          </p:cNvPr>
          <p:cNvPicPr>
            <a:picLocks noChangeAspect="1"/>
          </p:cNvPicPr>
          <p:nvPr/>
        </p:nvPicPr>
        <p:blipFill>
          <a:blip r:embed="rId3"/>
          <a:stretch>
            <a:fillRect/>
          </a:stretch>
        </p:blipFill>
        <p:spPr>
          <a:xfrm>
            <a:off x="8031000" y="684000"/>
            <a:ext cx="2733676" cy="2951469"/>
          </a:xfrm>
          <a:prstGeom prst="rect">
            <a:avLst/>
          </a:prstGeom>
        </p:spPr>
      </p:pic>
      <p:pic>
        <p:nvPicPr>
          <p:cNvPr id="6" name="Attēls 5">
            <a:extLst>
              <a:ext uri="{FF2B5EF4-FFF2-40B4-BE49-F238E27FC236}">
                <a16:creationId xmlns:a16="http://schemas.microsoft.com/office/drawing/2014/main" id="{8A5DDB19-B007-842D-1200-CB425D5881D1}"/>
              </a:ext>
            </a:extLst>
          </p:cNvPr>
          <p:cNvPicPr>
            <a:picLocks noChangeAspect="1"/>
          </p:cNvPicPr>
          <p:nvPr/>
        </p:nvPicPr>
        <p:blipFill>
          <a:blip r:embed="rId4"/>
          <a:stretch>
            <a:fillRect/>
          </a:stretch>
        </p:blipFill>
        <p:spPr>
          <a:xfrm>
            <a:off x="7316086" y="4149000"/>
            <a:ext cx="2884868" cy="2157211"/>
          </a:xfrm>
          <a:prstGeom prst="rect">
            <a:avLst/>
          </a:prstGeom>
        </p:spPr>
      </p:pic>
    </p:spTree>
    <p:extLst>
      <p:ext uri="{BB962C8B-B14F-4D97-AF65-F5344CB8AC3E}">
        <p14:creationId xmlns:p14="http://schemas.microsoft.com/office/powerpoint/2010/main" val="976127527"/>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E209-F253-59E6-62D0-C00702A660A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71CFAB4-725E-EC87-CAAD-3DE720618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DDD049BD-BD7E-AE9B-F4BE-CB6808FB79AD}"/>
              </a:ext>
            </a:extLst>
          </p:cNvPr>
          <p:cNvSpPr txBox="1">
            <a:spLocks/>
          </p:cNvSpPr>
          <p:nvPr/>
        </p:nvSpPr>
        <p:spPr>
          <a:xfrm>
            <a:off x="471000" y="522542"/>
            <a:ext cx="6570000"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(11)</a:t>
            </a:r>
          </a:p>
        </p:txBody>
      </p:sp>
      <p:sp>
        <p:nvSpPr>
          <p:cNvPr id="7" name="Content Placeholder 2">
            <a:extLst>
              <a:ext uri="{FF2B5EF4-FFF2-40B4-BE49-F238E27FC236}">
                <a16:creationId xmlns:a16="http://schemas.microsoft.com/office/drawing/2014/main" id="{DC589E16-7C4D-1055-7A2A-D991E4496E0B}"/>
              </a:ext>
            </a:extLst>
          </p:cNvPr>
          <p:cNvSpPr txBox="1">
            <a:spLocks/>
          </p:cNvSpPr>
          <p:nvPr/>
        </p:nvSpPr>
        <p:spPr>
          <a:xfrm>
            <a:off x="336000" y="1368960"/>
            <a:ext cx="5573711" cy="5489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rgbClr val="000000"/>
                </a:solidFill>
                <a:latin typeface="Times New Roman" panose="02020603050405020304" pitchFamily="18" charset="0"/>
                <a:cs typeface="Times New Roman" panose="02020603050405020304" pitchFamily="18" charset="0"/>
              </a:rPr>
              <a:t>10. </a:t>
            </a:r>
            <a:r>
              <a:rPr lang="lv-LV" sz="2200" b="1" dirty="0">
                <a:latin typeface="Times New Roman" panose="02020603050405020304" pitchFamily="18" charset="0"/>
                <a:cs typeface="Times New Roman" panose="02020603050405020304" pitchFamily="18" charset="0"/>
              </a:rPr>
              <a:t>Jauniešu aktivitāte: “Nakts izaicinājums“</a:t>
            </a:r>
            <a:r>
              <a:rPr lang="lv-LV" sz="2200" dirty="0">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667 EUR</a:t>
            </a:r>
          </a:p>
          <a:p>
            <a:pPr marL="0" indent="0">
              <a:buFont typeface="Arial" panose="020B0604020202020204" pitchFamily="34" charset="0"/>
              <a:buNone/>
            </a:pPr>
            <a:endParaRPr lang="lv-LV" sz="12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Nakts pārgājienā Lubāna ezeru un dabas lieguma teritorijā notika radoši un izglītojoši uzdevumi vides ģida vadībā noklausīta neformāli izglītojuša lekcija par Lubāna ezeru un dabas lieguma teritoriju saistībā ar sevi un vidi apkārt, tika vēroti putni un zvaigznes. Pagatavots ēdiens dabā. Aktivitāšu rezultātā jaunieši ieguva jaunas zināšanas un izglītojošo informāciju par dabu un vidi savā apkārtnē. Uzzināja un ieguva jaunas zināšanas par vides daudzveidību.</a:t>
            </a:r>
            <a:endParaRPr lang="lv-LV" sz="2200" b="1" u="sng" dirty="0">
              <a:latin typeface="Times New Roman" panose="02020603050405020304" pitchFamily="18" charset="0"/>
              <a:cs typeface="Times New Roman" panose="02020603050405020304" pitchFamily="18" charset="0"/>
            </a:endParaRPr>
          </a:p>
        </p:txBody>
      </p:sp>
      <p:pic>
        <p:nvPicPr>
          <p:cNvPr id="8" name="Attēls 7">
            <a:extLst>
              <a:ext uri="{FF2B5EF4-FFF2-40B4-BE49-F238E27FC236}">
                <a16:creationId xmlns:a16="http://schemas.microsoft.com/office/drawing/2014/main" id="{84D05C84-F181-D9D9-65BF-D964CC0DDEAB}"/>
              </a:ext>
            </a:extLst>
          </p:cNvPr>
          <p:cNvPicPr>
            <a:picLocks noChangeAspect="1"/>
          </p:cNvPicPr>
          <p:nvPr/>
        </p:nvPicPr>
        <p:blipFill>
          <a:blip r:embed="rId3"/>
          <a:stretch>
            <a:fillRect/>
          </a:stretch>
        </p:blipFill>
        <p:spPr>
          <a:xfrm>
            <a:off x="6366000" y="4296253"/>
            <a:ext cx="3817915" cy="2095547"/>
          </a:xfrm>
          <a:prstGeom prst="rect">
            <a:avLst/>
          </a:prstGeom>
        </p:spPr>
      </p:pic>
      <p:pic>
        <p:nvPicPr>
          <p:cNvPr id="9" name="Attēls 8">
            <a:extLst>
              <a:ext uri="{FF2B5EF4-FFF2-40B4-BE49-F238E27FC236}">
                <a16:creationId xmlns:a16="http://schemas.microsoft.com/office/drawing/2014/main" id="{B72821D6-2EB1-A682-6832-8E6A67121438}"/>
              </a:ext>
            </a:extLst>
          </p:cNvPr>
          <p:cNvPicPr>
            <a:picLocks noChangeAspect="1"/>
          </p:cNvPicPr>
          <p:nvPr/>
        </p:nvPicPr>
        <p:blipFill>
          <a:blip r:embed="rId4"/>
          <a:stretch>
            <a:fillRect/>
          </a:stretch>
        </p:blipFill>
        <p:spPr>
          <a:xfrm>
            <a:off x="8661000" y="1373372"/>
            <a:ext cx="2272092" cy="2742953"/>
          </a:xfrm>
          <a:prstGeom prst="rect">
            <a:avLst/>
          </a:prstGeom>
        </p:spPr>
      </p:pic>
      <p:pic>
        <p:nvPicPr>
          <p:cNvPr id="10" name="Attēls 9">
            <a:extLst>
              <a:ext uri="{FF2B5EF4-FFF2-40B4-BE49-F238E27FC236}">
                <a16:creationId xmlns:a16="http://schemas.microsoft.com/office/drawing/2014/main" id="{355DB0DB-408F-6097-EF79-DEDB5FE4959C}"/>
              </a:ext>
            </a:extLst>
          </p:cNvPr>
          <p:cNvPicPr>
            <a:picLocks noChangeAspect="1"/>
          </p:cNvPicPr>
          <p:nvPr/>
        </p:nvPicPr>
        <p:blipFill>
          <a:blip r:embed="rId5"/>
          <a:stretch>
            <a:fillRect/>
          </a:stretch>
        </p:blipFill>
        <p:spPr>
          <a:xfrm>
            <a:off x="6553355" y="1180281"/>
            <a:ext cx="1665000" cy="2946612"/>
          </a:xfrm>
          <a:prstGeom prst="rect">
            <a:avLst/>
          </a:prstGeom>
        </p:spPr>
      </p:pic>
    </p:spTree>
    <p:extLst>
      <p:ext uri="{BB962C8B-B14F-4D97-AF65-F5344CB8AC3E}">
        <p14:creationId xmlns:p14="http://schemas.microsoft.com/office/powerpoint/2010/main" val="231581005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2EFB-9EA4-B79B-1E0A-CE59351C069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57D7DDE-89B1-FDF8-F187-0A4609C85D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339C5D58-96E3-75B4-3457-A1D2D8B7FA83}"/>
              </a:ext>
            </a:extLst>
          </p:cNvPr>
          <p:cNvSpPr txBox="1">
            <a:spLocks/>
          </p:cNvSpPr>
          <p:nvPr/>
        </p:nvSpPr>
        <p:spPr>
          <a:xfrm>
            <a:off x="471000" y="522542"/>
            <a:ext cx="6570000"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vides fonda paveiktais 2024. gadā (12)</a:t>
            </a:r>
          </a:p>
        </p:txBody>
      </p:sp>
      <p:sp>
        <p:nvSpPr>
          <p:cNvPr id="7" name="Content Placeholder 2">
            <a:extLst>
              <a:ext uri="{FF2B5EF4-FFF2-40B4-BE49-F238E27FC236}">
                <a16:creationId xmlns:a16="http://schemas.microsoft.com/office/drawing/2014/main" id="{7581FEC4-C607-3413-B675-461FC80F53DB}"/>
              </a:ext>
            </a:extLst>
          </p:cNvPr>
          <p:cNvSpPr txBox="1">
            <a:spLocks/>
          </p:cNvSpPr>
          <p:nvPr/>
        </p:nvSpPr>
        <p:spPr>
          <a:xfrm>
            <a:off x="274417" y="1494405"/>
            <a:ext cx="5285636" cy="54890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200" b="1" dirty="0">
                <a:solidFill>
                  <a:srgbClr val="000000"/>
                </a:solidFill>
                <a:latin typeface="Times New Roman" panose="02020603050405020304" pitchFamily="18" charset="0"/>
                <a:cs typeface="Times New Roman" panose="02020603050405020304" pitchFamily="18" charset="0"/>
              </a:rPr>
              <a:t>11.</a:t>
            </a:r>
            <a:r>
              <a:rPr lang="lv-LV" sz="2200" b="1" dirty="0">
                <a:latin typeface="Times New Roman" panose="02020603050405020304" pitchFamily="18" charset="0"/>
                <a:cs typeface="Times New Roman" panose="02020603050405020304" pitchFamily="18" charset="0"/>
              </a:rPr>
              <a:t> Dižkoka apsaimniekošana (vainaga kopšana)     Gaigalavas ciemā</a:t>
            </a:r>
            <a:r>
              <a:rPr lang="lv-LV" sz="2200" dirty="0">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lv-LV" sz="2200" b="1" dirty="0">
                <a:latin typeface="Times New Roman" panose="02020603050405020304" pitchFamily="18" charset="0"/>
                <a:cs typeface="Times New Roman" panose="02020603050405020304" pitchFamily="18" charset="0"/>
              </a:rPr>
              <a:t>                      </a:t>
            </a:r>
            <a:r>
              <a:rPr lang="lv-LV" sz="2200" b="1" u="sng" dirty="0">
                <a:latin typeface="Times New Roman" panose="02020603050405020304" pitchFamily="18" charset="0"/>
                <a:cs typeface="Times New Roman" panose="02020603050405020304" pitchFamily="18" charset="0"/>
              </a:rPr>
              <a:t>545 EUR</a:t>
            </a:r>
          </a:p>
          <a:p>
            <a:pPr marL="0" indent="0">
              <a:buFont typeface="Arial" panose="020B0604020202020204" pitchFamily="34" charset="0"/>
              <a:buNone/>
            </a:pPr>
            <a:endParaRPr lang="lv-LV" sz="2200" b="1" u="sng"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2200" dirty="0">
                <a:latin typeface="Times New Roman" panose="02020603050405020304" pitchFamily="18" charset="0"/>
                <a:cs typeface="Times New Roman" panose="02020603050405020304" pitchFamily="18" charset="0"/>
              </a:rPr>
              <a:t>Veikta valsts nozīmes dižkoka – aizsargājams koks </a:t>
            </a:r>
            <a:r>
              <a:rPr lang="lv-LV" sz="2200" dirty="0" err="1">
                <a:latin typeface="Times New Roman" panose="02020603050405020304" pitchFamily="18" charset="0"/>
                <a:cs typeface="Times New Roman" panose="02020603050405020304" pitchFamily="18" charset="0"/>
              </a:rPr>
              <a:t>Quercusrobur</a:t>
            </a:r>
            <a:r>
              <a:rPr lang="lv-LV" sz="2200" dirty="0">
                <a:latin typeface="Times New Roman" panose="02020603050405020304" pitchFamily="18" charset="0"/>
                <a:cs typeface="Times New Roman" panose="02020603050405020304" pitchFamily="18" charset="0"/>
              </a:rPr>
              <a:t>– parastais ozols, Nr. 86200A, D un R puses radikālu samazināšana par ~30%. Galotnes daļas samazināšana par ~ 10 –15%, tika novērsta koka bīstamība, saglabāta un aizsargāta bioloģiskā daudzveidība.</a:t>
            </a:r>
            <a:endParaRPr lang="lv-LV" sz="2200" b="1" u="sng" dirty="0">
              <a:latin typeface="Times New Roman" panose="02020603050405020304" pitchFamily="18" charset="0"/>
              <a:cs typeface="Times New Roman" panose="02020603050405020304" pitchFamily="18" charset="0"/>
            </a:endParaRPr>
          </a:p>
        </p:txBody>
      </p:sp>
      <p:pic>
        <p:nvPicPr>
          <p:cNvPr id="8" name="Attēls 7">
            <a:extLst>
              <a:ext uri="{FF2B5EF4-FFF2-40B4-BE49-F238E27FC236}">
                <a16:creationId xmlns:a16="http://schemas.microsoft.com/office/drawing/2014/main" id="{A6A5FDDB-4893-85BD-F6D3-8ED95F79041F}"/>
              </a:ext>
            </a:extLst>
          </p:cNvPr>
          <p:cNvPicPr>
            <a:picLocks noChangeAspect="1"/>
          </p:cNvPicPr>
          <p:nvPr/>
        </p:nvPicPr>
        <p:blipFill>
          <a:blip r:embed="rId3"/>
          <a:stretch>
            <a:fillRect/>
          </a:stretch>
        </p:blipFill>
        <p:spPr>
          <a:xfrm>
            <a:off x="5646000" y="4112114"/>
            <a:ext cx="3248106" cy="2224543"/>
          </a:xfrm>
          <a:prstGeom prst="rect">
            <a:avLst/>
          </a:prstGeom>
        </p:spPr>
      </p:pic>
      <p:pic>
        <p:nvPicPr>
          <p:cNvPr id="9" name="Attēls 8">
            <a:extLst>
              <a:ext uri="{FF2B5EF4-FFF2-40B4-BE49-F238E27FC236}">
                <a16:creationId xmlns:a16="http://schemas.microsoft.com/office/drawing/2014/main" id="{33CD6B11-12B2-53C6-EECF-3A7F0D27BFAF}"/>
              </a:ext>
            </a:extLst>
          </p:cNvPr>
          <p:cNvPicPr>
            <a:picLocks noChangeAspect="1"/>
          </p:cNvPicPr>
          <p:nvPr/>
        </p:nvPicPr>
        <p:blipFill>
          <a:blip r:embed="rId4"/>
          <a:stretch>
            <a:fillRect/>
          </a:stretch>
        </p:blipFill>
        <p:spPr>
          <a:xfrm>
            <a:off x="9066000" y="2523074"/>
            <a:ext cx="1861607" cy="2824142"/>
          </a:xfrm>
          <a:prstGeom prst="rect">
            <a:avLst/>
          </a:prstGeom>
        </p:spPr>
      </p:pic>
      <p:pic>
        <p:nvPicPr>
          <p:cNvPr id="10" name="Attēls 9">
            <a:extLst>
              <a:ext uri="{FF2B5EF4-FFF2-40B4-BE49-F238E27FC236}">
                <a16:creationId xmlns:a16="http://schemas.microsoft.com/office/drawing/2014/main" id="{EA3FCFEC-5512-1225-8602-77ADEFC43DBC}"/>
              </a:ext>
            </a:extLst>
          </p:cNvPr>
          <p:cNvPicPr>
            <a:picLocks noChangeAspect="1"/>
          </p:cNvPicPr>
          <p:nvPr/>
        </p:nvPicPr>
        <p:blipFill>
          <a:blip r:embed="rId5"/>
          <a:stretch>
            <a:fillRect/>
          </a:stretch>
        </p:blipFill>
        <p:spPr>
          <a:xfrm>
            <a:off x="6096000" y="1190625"/>
            <a:ext cx="3065172" cy="2286000"/>
          </a:xfrm>
          <a:prstGeom prst="rect">
            <a:avLst/>
          </a:prstGeom>
        </p:spPr>
      </p:pic>
    </p:spTree>
    <p:extLst>
      <p:ext uri="{BB962C8B-B14F-4D97-AF65-F5344CB8AC3E}">
        <p14:creationId xmlns:p14="http://schemas.microsoft.com/office/powerpoint/2010/main" val="73017390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D76D-31FD-7068-D3A3-FF28670116A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1FB8C7A-C2A6-B3F5-DC33-32ABDF160B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0" y="305608"/>
            <a:ext cx="12192000" cy="6246784"/>
          </a:xfrm>
          <a:prstGeom prst="rect">
            <a:avLst/>
          </a:prstGeom>
        </p:spPr>
      </p:pic>
      <p:sp>
        <p:nvSpPr>
          <p:cNvPr id="4" name="Virsraksts 1">
            <a:extLst>
              <a:ext uri="{FF2B5EF4-FFF2-40B4-BE49-F238E27FC236}">
                <a16:creationId xmlns:a16="http://schemas.microsoft.com/office/drawing/2014/main" id="{B0DF3FAB-21E2-7CFB-EBF3-F14FD1309D83}"/>
              </a:ext>
            </a:extLst>
          </p:cNvPr>
          <p:cNvSpPr txBox="1">
            <a:spLocks/>
          </p:cNvSpPr>
          <p:nvPr/>
        </p:nvSpPr>
        <p:spPr>
          <a:xfrm>
            <a:off x="291000" y="517897"/>
            <a:ext cx="6119999" cy="69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paveiktie projekti 2024. gadā (1)</a:t>
            </a:r>
          </a:p>
        </p:txBody>
      </p:sp>
      <p:sp>
        <p:nvSpPr>
          <p:cNvPr id="8" name="TextBox 7">
            <a:extLst>
              <a:ext uri="{FF2B5EF4-FFF2-40B4-BE49-F238E27FC236}">
                <a16:creationId xmlns:a16="http://schemas.microsoft.com/office/drawing/2014/main" id="{7F5B5D25-6C0D-775B-0636-B37326FEA1CE}"/>
              </a:ext>
            </a:extLst>
          </p:cNvPr>
          <p:cNvSpPr txBox="1"/>
          <p:nvPr/>
        </p:nvSpPr>
        <p:spPr>
          <a:xfrm>
            <a:off x="381000" y="1368020"/>
            <a:ext cx="8685000" cy="4985980"/>
          </a:xfrm>
          <a:prstGeom prst="rect">
            <a:avLst/>
          </a:prstGeom>
          <a:noFill/>
        </p:spPr>
        <p:txBody>
          <a:bodyPr wrap="square">
            <a:spAutoFit/>
          </a:bodyPr>
          <a:lstStyle/>
          <a:p>
            <a:r>
              <a:rPr lang="lv-LV" sz="1800" b="1" i="1" u="sng" dirty="0">
                <a:latin typeface="Times New Roman" panose="02020603050405020304" pitchFamily="18" charset="0"/>
                <a:cs typeface="Times New Roman" panose="02020603050405020304" pitchFamily="18" charset="0"/>
              </a:rPr>
              <a:t>Dricānu pagasts</a:t>
            </a:r>
          </a:p>
          <a:p>
            <a:endParaRPr lang="lv-LV" sz="1800" b="1" i="1"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Tautastērpu iegāde Dricānu kultūras nama jauniešu deju kolektīvam “</a:t>
            </a:r>
            <a:r>
              <a:rPr lang="lv-LV" dirty="0" err="1">
                <a:latin typeface="Times New Roman" panose="02020603050405020304" pitchFamily="18" charset="0"/>
                <a:cs typeface="Times New Roman" panose="02020603050405020304" pitchFamily="18" charset="0"/>
              </a:rPr>
              <a:t>Jumalēni</a:t>
            </a:r>
            <a:r>
              <a:rPr lang="lv-LV" dirty="0">
                <a:latin typeface="Times New Roman" panose="02020603050405020304" pitchFamily="18" charset="0"/>
                <a:cs typeface="Times New Roman" panose="02020603050405020304" pitchFamily="18" charset="0"/>
              </a:rPr>
              <a:t>”</a:t>
            </a:r>
          </a:p>
          <a:p>
            <a:endParaRPr lang="lv-LV" sz="1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lv-LV" dirty="0">
              <a:latin typeface="Times New Roman" panose="02020603050405020304" pitchFamily="18" charset="0"/>
              <a:cs typeface="Times New Roman" panose="02020603050405020304" pitchFamily="18" charset="0"/>
            </a:endParaRPr>
          </a:p>
          <a:p>
            <a:r>
              <a:rPr lang="lv-LV" u="sng" dirty="0">
                <a:latin typeface="Times New Roman" panose="02020603050405020304" pitchFamily="18" charset="0"/>
                <a:cs typeface="Times New Roman" panose="02020603050405020304" pitchFamily="18" charset="0"/>
              </a:rPr>
              <a:t>Dricānu vidusskolas projekti:</a:t>
            </a:r>
          </a:p>
          <a:p>
            <a:endParaRPr lang="lv-LV"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Rēzeknes novada pašvaldības Izglītības un sporta pārvaldes Jaunatnes nometņu un neformālo apmācību projekts “ Kopā veselīgāk”;</a:t>
            </a:r>
          </a:p>
          <a:p>
            <a:endParaRPr lang="lv-LV"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Rēzeknes novada pašvaldības Izglītības un sporta pārvaldes Jaunatnes inventāra iegādes projekts “Kusties un kustini citus!”;</a:t>
            </a:r>
          </a:p>
          <a:p>
            <a:endParaRPr lang="lv-LV"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Rēzeknes novada pašvaldības Izglītības un sporta pārvaldes Tehniskās jaunrades projekts “Lai top roboti!”;</a:t>
            </a:r>
          </a:p>
          <a:p>
            <a:endParaRPr lang="lv-LV"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Rēzeknes novada Izglītības pārvaldes inventāra projektu konkurss “Inventārs aktīvai vasarai”</a:t>
            </a:r>
          </a:p>
        </p:txBody>
      </p:sp>
    </p:spTree>
    <p:extLst>
      <p:ext uri="{BB962C8B-B14F-4D97-AF65-F5344CB8AC3E}">
        <p14:creationId xmlns:p14="http://schemas.microsoft.com/office/powerpoint/2010/main" val="2341629662"/>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1EEC-CBD9-1E5A-4DDD-039C82BE008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847B620-7DC6-465A-2947-6BAFCE32C9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156DCC0F-3D6A-5E84-72A2-B2658A5B0FB6}"/>
              </a:ext>
            </a:extLst>
          </p:cNvPr>
          <p:cNvSpPr txBox="1">
            <a:spLocks/>
          </p:cNvSpPr>
          <p:nvPr/>
        </p:nvSpPr>
        <p:spPr>
          <a:xfrm>
            <a:off x="314506" y="504000"/>
            <a:ext cx="6119999" cy="69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paveiktie projekti 2024. gadā (2)</a:t>
            </a:r>
          </a:p>
        </p:txBody>
      </p:sp>
      <p:sp>
        <p:nvSpPr>
          <p:cNvPr id="8" name="TextBox 7">
            <a:extLst>
              <a:ext uri="{FF2B5EF4-FFF2-40B4-BE49-F238E27FC236}">
                <a16:creationId xmlns:a16="http://schemas.microsoft.com/office/drawing/2014/main" id="{EE9D3AFE-DB28-13E1-0C69-BF821F7E4234}"/>
              </a:ext>
            </a:extLst>
          </p:cNvPr>
          <p:cNvSpPr txBox="1"/>
          <p:nvPr/>
        </p:nvSpPr>
        <p:spPr>
          <a:xfrm>
            <a:off x="301500" y="1044000"/>
            <a:ext cx="9124500" cy="5428666"/>
          </a:xfrm>
          <a:prstGeom prst="rect">
            <a:avLst/>
          </a:prstGeom>
          <a:noFill/>
        </p:spPr>
        <p:txBody>
          <a:bodyPr wrap="square">
            <a:spAutoFit/>
          </a:bodyPr>
          <a:lstStyle/>
          <a:p>
            <a:r>
              <a:rPr lang="lv-LV" u="sng" dirty="0">
                <a:latin typeface="Times New Roman" panose="02020603050405020304" pitchFamily="18" charset="0"/>
                <a:cs typeface="Times New Roman" panose="02020603050405020304" pitchFamily="18" charset="0"/>
              </a:rPr>
              <a:t>Dricānu un Strūžānu Jauniešu centrs:</a:t>
            </a:r>
          </a:p>
          <a:p>
            <a:endParaRPr lang="lv-LV" sz="900" u="sng"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lv-LV" dirty="0" err="1">
                <a:latin typeface="Times New Roman" panose="02020603050405020304" pitchFamily="18" charset="0"/>
                <a:cs typeface="Times New Roman" panose="02020603050405020304" pitchFamily="18" charset="0"/>
              </a:rPr>
              <a:t>Erasmus</a:t>
            </a:r>
            <a:r>
              <a:rPr lang="lv-LV" dirty="0">
                <a:latin typeface="Times New Roman" panose="02020603050405020304" pitchFamily="18" charset="0"/>
                <a:cs typeface="Times New Roman" panose="02020603050405020304" pitchFamily="18" charset="0"/>
              </a:rPr>
              <a:t>+ līdzdalības projekts "11 Eiropas mērķi Rēzeknes novadā«;</a:t>
            </a:r>
          </a:p>
          <a:p>
            <a:pPr marL="285750" indent="-285750">
              <a:lnSpc>
                <a:spcPct val="150000"/>
              </a:lnSpc>
              <a:buFont typeface="Wingdings" panose="05000000000000000000" pitchFamily="2" charset="2"/>
              <a:buChar char="Ø"/>
            </a:pPr>
            <a:r>
              <a:rPr lang="lv-LV" dirty="0" err="1">
                <a:latin typeface="Times New Roman" panose="02020603050405020304" pitchFamily="18" charset="0"/>
                <a:cs typeface="Times New Roman" panose="02020603050405020304" pitchFamily="18" charset="0"/>
              </a:rPr>
              <a:t>Erasmus</a:t>
            </a:r>
            <a:r>
              <a:rPr lang="lv-LV" dirty="0">
                <a:latin typeface="Times New Roman" panose="02020603050405020304" pitchFamily="18" charset="0"/>
                <a:cs typeface="Times New Roman" panose="02020603050405020304" pitchFamily="18" charset="0"/>
              </a:rPr>
              <a:t>+ iekļaušanas projekts "Atklāj sevi«;</a:t>
            </a:r>
          </a:p>
          <a:p>
            <a:pPr marL="285750" indent="-285750">
              <a:lnSpc>
                <a:spcPct val="150000"/>
              </a:lnSpc>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Eiropas Solidaritātes korpusa projekts "Kopīgs piedzīvojums«;</a:t>
            </a:r>
          </a:p>
          <a:p>
            <a:pPr marL="285750" indent="-285750">
              <a:lnSpc>
                <a:spcPct val="150000"/>
              </a:lnSpc>
              <a:buFont typeface="Wingdings" panose="05000000000000000000" pitchFamily="2" charset="2"/>
              <a:buChar char="Ø"/>
            </a:pPr>
            <a:r>
              <a:rPr lang="lv-LV" dirty="0" err="1">
                <a:latin typeface="Times New Roman" panose="02020603050405020304" pitchFamily="18" charset="0"/>
                <a:cs typeface="Times New Roman" panose="02020603050405020304" pitchFamily="18" charset="0"/>
              </a:rPr>
              <a:t>Erasmus</a:t>
            </a:r>
            <a:r>
              <a:rPr lang="lv-LV" dirty="0">
                <a:latin typeface="Times New Roman" panose="02020603050405020304" pitchFamily="18" charset="0"/>
                <a:cs typeface="Times New Roman" panose="02020603050405020304" pitchFamily="18" charset="0"/>
              </a:rPr>
              <a:t>+ jauniešu apmaiņa Polijā "</a:t>
            </a:r>
            <a:r>
              <a:rPr lang="lv-LV" dirty="0" err="1">
                <a:latin typeface="Times New Roman" panose="02020603050405020304" pitchFamily="18" charset="0"/>
                <a:cs typeface="Times New Roman" panose="02020603050405020304" pitchFamily="18" charset="0"/>
              </a:rPr>
              <a:t>Social</a:t>
            </a:r>
            <a:r>
              <a:rPr lang="lv-LV" dirty="0">
                <a:latin typeface="Times New Roman" panose="02020603050405020304" pitchFamily="18" charset="0"/>
                <a:cs typeface="Times New Roman" panose="02020603050405020304" pitchFamily="18" charset="0"/>
              </a:rPr>
              <a:t> </a:t>
            </a:r>
            <a:r>
              <a:rPr lang="lv-LV" dirty="0" err="1">
                <a:latin typeface="Times New Roman" panose="02020603050405020304" pitchFamily="18" charset="0"/>
                <a:cs typeface="Times New Roman" panose="02020603050405020304" pitchFamily="18" charset="0"/>
              </a:rPr>
              <a:t>Bridge</a:t>
            </a:r>
            <a:r>
              <a:rPr lang="lv-LV" dirty="0">
                <a:latin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Ø"/>
            </a:pPr>
            <a:r>
              <a:rPr lang="lv-LV" dirty="0" err="1">
                <a:latin typeface="Times New Roman" panose="02020603050405020304" pitchFamily="18" charset="0"/>
                <a:cs typeface="Times New Roman" panose="02020603050405020304" pitchFamily="18" charset="0"/>
              </a:rPr>
              <a:t>Erasmus</a:t>
            </a:r>
            <a:r>
              <a:rPr lang="lv-LV" dirty="0">
                <a:latin typeface="Times New Roman" panose="02020603050405020304" pitchFamily="18" charset="0"/>
                <a:cs typeface="Times New Roman" panose="02020603050405020304" pitchFamily="18" charset="0"/>
              </a:rPr>
              <a:t>+ līderu apmācības Itālijā "</a:t>
            </a:r>
            <a:r>
              <a:rPr lang="lv-LV" dirty="0" err="1">
                <a:latin typeface="Times New Roman" panose="02020603050405020304" pitchFamily="18" charset="0"/>
                <a:cs typeface="Times New Roman" panose="02020603050405020304" pitchFamily="18" charset="0"/>
              </a:rPr>
              <a:t>Training</a:t>
            </a:r>
            <a:r>
              <a:rPr lang="lv-LV" dirty="0">
                <a:latin typeface="Times New Roman" panose="02020603050405020304" pitchFamily="18" charset="0"/>
                <a:cs typeface="Times New Roman" panose="02020603050405020304" pitchFamily="18" charset="0"/>
              </a:rPr>
              <a:t> </a:t>
            </a:r>
            <a:r>
              <a:rPr lang="lv-LV" dirty="0" err="1">
                <a:latin typeface="Times New Roman" panose="02020603050405020304" pitchFamily="18" charset="0"/>
                <a:cs typeface="Times New Roman" panose="02020603050405020304" pitchFamily="18" charset="0"/>
              </a:rPr>
              <a:t>of</a:t>
            </a:r>
            <a:r>
              <a:rPr lang="lv-LV" dirty="0">
                <a:latin typeface="Times New Roman" panose="02020603050405020304" pitchFamily="18" charset="0"/>
                <a:cs typeface="Times New Roman" panose="02020603050405020304" pitchFamily="18" charset="0"/>
              </a:rPr>
              <a:t> </a:t>
            </a:r>
            <a:r>
              <a:rPr lang="lv-LV" dirty="0" err="1">
                <a:latin typeface="Times New Roman" panose="02020603050405020304" pitchFamily="18" charset="0"/>
                <a:cs typeface="Times New Roman" panose="02020603050405020304" pitchFamily="18" charset="0"/>
              </a:rPr>
              <a:t>Multipliers</a:t>
            </a:r>
            <a:r>
              <a:rPr lang="lv-LV" dirty="0">
                <a:latin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Rēzeknes novada Izglītības pārvaldes iniciatīvas projekts "</a:t>
            </a:r>
            <a:r>
              <a:rPr lang="lv-LV" dirty="0" err="1">
                <a:latin typeface="Times New Roman" panose="02020603050405020304" pitchFamily="18" charset="0"/>
                <a:cs typeface="Times New Roman" panose="02020603050405020304" pitchFamily="18" charset="0"/>
              </a:rPr>
              <a:t>DigiGlīts</a:t>
            </a:r>
            <a:r>
              <a:rPr lang="lv-LV" dirty="0">
                <a:latin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Rēzeknes novada Izglītības pārvaldes inventāra projekts "Inventārs aktīvai vasarai«;</a:t>
            </a:r>
          </a:p>
          <a:p>
            <a:pPr marL="285750" indent="-285750">
              <a:lnSpc>
                <a:spcPct val="150000"/>
              </a:lnSpc>
              <a:buFont typeface="Wingdings" panose="05000000000000000000" pitchFamily="2" charset="2"/>
              <a:buChar char="Ø"/>
            </a:pPr>
            <a:r>
              <a:rPr lang="lv-LV" dirty="0" err="1">
                <a:latin typeface="Times New Roman" panose="02020603050405020304" pitchFamily="18" charset="0"/>
                <a:cs typeface="Times New Roman" panose="02020603050405020304" pitchFamily="18" charset="0"/>
              </a:rPr>
              <a:t>Erasmus</a:t>
            </a:r>
            <a:r>
              <a:rPr lang="lv-LV" dirty="0">
                <a:latin typeface="Times New Roman" panose="02020603050405020304" pitchFamily="18" charset="0"/>
                <a:cs typeface="Times New Roman" panose="02020603050405020304" pitchFamily="18" charset="0"/>
              </a:rPr>
              <a:t>+ biedrības YOU+ projekts "Demokrātijas darbnīcas" -bijām kā organizētāji  Latgalē;</a:t>
            </a:r>
          </a:p>
          <a:p>
            <a:pPr marL="285750" indent="-285750">
              <a:lnSpc>
                <a:spcPct val="150000"/>
              </a:lnSpc>
              <a:buFont typeface="Wingdings" panose="05000000000000000000" pitchFamily="2" charset="2"/>
              <a:buChar char="Ø"/>
            </a:pPr>
            <a:r>
              <a:rPr lang="lv-LV" dirty="0" err="1">
                <a:latin typeface="Times New Roman" panose="02020603050405020304" pitchFamily="18" charset="0"/>
                <a:cs typeface="Times New Roman" panose="02020603050405020304" pitchFamily="18" charset="0"/>
              </a:rPr>
              <a:t>Erasmus</a:t>
            </a:r>
            <a:r>
              <a:rPr lang="lv-LV" dirty="0">
                <a:latin typeface="Times New Roman" panose="02020603050405020304" pitchFamily="18" charset="0"/>
                <a:cs typeface="Times New Roman" panose="02020603050405020304" pitchFamily="18" charset="0"/>
              </a:rPr>
              <a:t>+ biedrības YOU + projekts "Projektu darbnīcas" - bijām kā organizētāji un vadītāji Rēzeknes novadā;</a:t>
            </a:r>
          </a:p>
          <a:p>
            <a:pPr marL="285750" indent="-285750">
              <a:lnSpc>
                <a:spcPct val="150000"/>
              </a:lnSpc>
              <a:buFont typeface="Wingdings" panose="05000000000000000000" pitchFamily="2" charset="2"/>
              <a:buChar char="Ø"/>
            </a:pPr>
            <a:r>
              <a:rPr lang="lv-LV" dirty="0">
                <a:latin typeface="Times New Roman" panose="02020603050405020304" pitchFamily="18" charset="0"/>
                <a:cs typeface="Times New Roman" panose="02020603050405020304" pitchFamily="18" charset="0"/>
              </a:rPr>
              <a:t>Lauksaimniecības fonda lauku attīstībai (ELFLA) LEADER  projektu konkurss „Bērnu un jauniešu aktivitāšu/nometņu iespēju dažādošana Rēzeknes novadā”.</a:t>
            </a:r>
          </a:p>
        </p:txBody>
      </p:sp>
    </p:spTree>
    <p:extLst>
      <p:ext uri="{BB962C8B-B14F-4D97-AF65-F5344CB8AC3E}">
        <p14:creationId xmlns:p14="http://schemas.microsoft.com/office/powerpoint/2010/main" val="372107184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1609E-4058-61D5-509B-A50641BA6FB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3D9BAFA-269C-9BEF-5400-3AB545DD89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00" y="219673"/>
            <a:ext cx="12192000" cy="6390000"/>
          </a:xfrm>
          <a:prstGeom prst="rect">
            <a:avLst/>
          </a:prstGeom>
        </p:spPr>
      </p:pic>
      <p:graphicFrame>
        <p:nvGraphicFramePr>
          <p:cNvPr id="2" name="Satura vietturis 5">
            <a:extLst>
              <a:ext uri="{FF2B5EF4-FFF2-40B4-BE49-F238E27FC236}">
                <a16:creationId xmlns:a16="http://schemas.microsoft.com/office/drawing/2014/main" id="{6684DF2C-A85E-21CE-AAD3-05AF7E45EFF0}"/>
              </a:ext>
            </a:extLst>
          </p:cNvPr>
          <p:cNvGraphicFramePr>
            <a:graphicFrameLocks/>
          </p:cNvGraphicFramePr>
          <p:nvPr>
            <p:extLst>
              <p:ext uri="{D42A27DB-BD31-4B8C-83A1-F6EECF244321}">
                <p14:modId xmlns:p14="http://schemas.microsoft.com/office/powerpoint/2010/main" val="3446765760"/>
              </p:ext>
            </p:extLst>
          </p:nvPr>
        </p:nvGraphicFramePr>
        <p:xfrm>
          <a:off x="0" y="1134000"/>
          <a:ext cx="9741000" cy="549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Virsraksts 1">
            <a:extLst>
              <a:ext uri="{FF2B5EF4-FFF2-40B4-BE49-F238E27FC236}">
                <a16:creationId xmlns:a16="http://schemas.microsoft.com/office/drawing/2014/main" id="{2867C8E1-2D47-CD58-0789-EFF93B1483EA}"/>
              </a:ext>
            </a:extLst>
          </p:cNvPr>
          <p:cNvSpPr txBox="1">
            <a:spLocks/>
          </p:cNvSpPr>
          <p:nvPr/>
        </p:nvSpPr>
        <p:spPr>
          <a:xfrm>
            <a:off x="-429000" y="504000"/>
            <a:ext cx="7811188" cy="78523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Bezdarba līmenis apvienības iestādēs (</a:t>
            </a:r>
            <a:r>
              <a:rPr lang="lv-LV" sz="2600" b="1" i="1" dirty="0" err="1">
                <a:solidFill>
                  <a:schemeClr val="accent3">
                    <a:lumMod val="50000"/>
                  </a:schemeClr>
                </a:solidFill>
                <a:latin typeface="Times New Roman" panose="02020603050405020304" pitchFamily="18" charset="0"/>
                <a:cs typeface="Times New Roman" panose="02020603050405020304" pitchFamily="18" charset="0"/>
              </a:rPr>
              <a:t>cilv</a:t>
            </a:r>
            <a:r>
              <a:rPr lang="lv-LV" sz="2600" b="1" i="1" dirty="0">
                <a:solidFill>
                  <a:schemeClr val="accent3">
                    <a:lumMod val="50000"/>
                  </a:schemeClr>
                </a:solidFill>
                <a:latin typeface="Times New Roman" panose="02020603050405020304" pitchFamily="18" charset="0"/>
                <a:cs typeface="Times New Roman" panose="02020603050405020304" pitchFamily="18" charset="0"/>
              </a:rPr>
              <a:t>.)</a:t>
            </a:r>
          </a:p>
        </p:txBody>
      </p:sp>
      <p:sp>
        <p:nvSpPr>
          <p:cNvPr id="6" name="Прямоугольник 7">
            <a:extLst>
              <a:ext uri="{FF2B5EF4-FFF2-40B4-BE49-F238E27FC236}">
                <a16:creationId xmlns:a16="http://schemas.microsoft.com/office/drawing/2014/main" id="{6BA6309E-1077-8AB2-6CC8-5E82E71BB7C6}"/>
              </a:ext>
            </a:extLst>
          </p:cNvPr>
          <p:cNvSpPr/>
          <p:nvPr/>
        </p:nvSpPr>
        <p:spPr>
          <a:xfrm>
            <a:off x="9336000" y="4374000"/>
            <a:ext cx="2370572" cy="1031051"/>
          </a:xfrm>
          <a:prstGeom prst="rect">
            <a:avLst/>
          </a:prstGeom>
        </p:spPr>
        <p:txBody>
          <a:bodyPr wrap="square">
            <a:spAutoFit/>
          </a:bodyPr>
          <a:lstStyle/>
          <a:p>
            <a:pPr>
              <a:spcBef>
                <a:spcPts val="0"/>
              </a:spcBef>
            </a:pPr>
            <a:r>
              <a:rPr lang="lv-LV" b="1" dirty="0">
                <a:solidFill>
                  <a:schemeClr val="bg1"/>
                </a:solidFill>
                <a:latin typeface="Times New Roman" panose="02020603050405020304" pitchFamily="18" charset="0"/>
                <a:cs typeface="Times New Roman" panose="02020603050405020304" pitchFamily="18" charset="0"/>
              </a:rPr>
              <a:t>Kopā uz 01.01.2025.</a:t>
            </a:r>
          </a:p>
          <a:p>
            <a:pPr algn="ctr">
              <a:spcBef>
                <a:spcPts val="0"/>
              </a:spcBef>
            </a:pPr>
            <a:r>
              <a:rPr lang="lv-LV" sz="3600" dirty="0">
                <a:solidFill>
                  <a:schemeClr val="bg1"/>
                </a:solidFill>
                <a:latin typeface="Times New Roman" panose="02020603050405020304" pitchFamily="18" charset="0"/>
                <a:cs typeface="Times New Roman" panose="02020603050405020304" pitchFamily="18" charset="0"/>
              </a:rPr>
              <a:t>346</a:t>
            </a:r>
            <a:r>
              <a:rPr lang="lv-LV" sz="4300" dirty="0">
                <a:solidFill>
                  <a:schemeClr val="bg1"/>
                </a:solidFill>
                <a:latin typeface="Times New Roman" panose="02020603050405020304" pitchFamily="18" charset="0"/>
                <a:cs typeface="Times New Roman" panose="02020603050405020304" pitchFamily="18" charset="0"/>
              </a:rPr>
              <a:t> </a:t>
            </a:r>
            <a:r>
              <a:rPr lang="lv-LV" sz="4300" dirty="0" err="1">
                <a:solidFill>
                  <a:schemeClr val="bg1"/>
                </a:solidFill>
                <a:latin typeface="Times New Roman" panose="02020603050405020304" pitchFamily="18" charset="0"/>
                <a:cs typeface="Times New Roman" panose="02020603050405020304" pitchFamily="18" charset="0"/>
              </a:rPr>
              <a:t>cilv</a:t>
            </a:r>
            <a:r>
              <a:rPr lang="lv-LV" sz="4300" dirty="0">
                <a:solidFill>
                  <a:schemeClr val="bg1"/>
                </a:solidFill>
                <a:latin typeface="Times New Roman" panose="02020603050405020304" pitchFamily="18" charset="0"/>
                <a:cs typeface="Times New Roman" panose="02020603050405020304" pitchFamily="18" charset="0"/>
              </a:rPr>
              <a:t>.</a:t>
            </a:r>
          </a:p>
        </p:txBody>
      </p:sp>
      <p:sp>
        <p:nvSpPr>
          <p:cNvPr id="7" name="Прямоугольник 7">
            <a:extLst>
              <a:ext uri="{FF2B5EF4-FFF2-40B4-BE49-F238E27FC236}">
                <a16:creationId xmlns:a16="http://schemas.microsoft.com/office/drawing/2014/main" id="{45E0CA39-4F81-832D-75B0-FEB2D9E4539E}"/>
              </a:ext>
            </a:extLst>
          </p:cNvPr>
          <p:cNvSpPr/>
          <p:nvPr/>
        </p:nvSpPr>
        <p:spPr>
          <a:xfrm>
            <a:off x="9336000" y="2124073"/>
            <a:ext cx="2370572" cy="1031051"/>
          </a:xfrm>
          <a:prstGeom prst="rect">
            <a:avLst/>
          </a:prstGeom>
        </p:spPr>
        <p:txBody>
          <a:bodyPr wrap="square">
            <a:spAutoFit/>
          </a:bodyPr>
          <a:lstStyle/>
          <a:p>
            <a:pPr>
              <a:spcBef>
                <a:spcPts val="0"/>
              </a:spcBef>
            </a:pPr>
            <a:r>
              <a:rPr lang="lv-LV" b="1" dirty="0">
                <a:solidFill>
                  <a:schemeClr val="bg1"/>
                </a:solidFill>
                <a:latin typeface="Times New Roman" panose="02020603050405020304" pitchFamily="18" charset="0"/>
                <a:cs typeface="Times New Roman" panose="02020603050405020304" pitchFamily="18" charset="0"/>
              </a:rPr>
              <a:t>Kopā uz 01.01.2024.</a:t>
            </a:r>
          </a:p>
          <a:p>
            <a:pPr algn="ctr">
              <a:spcBef>
                <a:spcPts val="0"/>
              </a:spcBef>
            </a:pPr>
            <a:r>
              <a:rPr lang="lv-LV" sz="3600" dirty="0">
                <a:solidFill>
                  <a:schemeClr val="bg1"/>
                </a:solidFill>
                <a:latin typeface="Times New Roman" panose="02020603050405020304" pitchFamily="18" charset="0"/>
                <a:cs typeface="Times New Roman" panose="02020603050405020304" pitchFamily="18" charset="0"/>
              </a:rPr>
              <a:t>434</a:t>
            </a:r>
            <a:r>
              <a:rPr lang="lv-LV" sz="4300" dirty="0">
                <a:solidFill>
                  <a:schemeClr val="bg1"/>
                </a:solidFill>
                <a:latin typeface="Times New Roman" panose="02020603050405020304" pitchFamily="18" charset="0"/>
                <a:cs typeface="Times New Roman" panose="02020603050405020304" pitchFamily="18" charset="0"/>
              </a:rPr>
              <a:t> </a:t>
            </a:r>
            <a:r>
              <a:rPr lang="lv-LV" sz="4300" dirty="0" err="1">
                <a:solidFill>
                  <a:schemeClr val="bg1"/>
                </a:solidFill>
                <a:latin typeface="Times New Roman" panose="02020603050405020304" pitchFamily="18" charset="0"/>
                <a:cs typeface="Times New Roman" panose="02020603050405020304" pitchFamily="18" charset="0"/>
              </a:rPr>
              <a:t>cilv</a:t>
            </a:r>
            <a:r>
              <a:rPr lang="lv-LV" sz="43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244976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15C63-64FC-0059-7584-E269273A3C6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46640C93-2ED2-0529-8FCC-D0B271994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0" y="305608"/>
            <a:ext cx="12192000" cy="6246784"/>
          </a:xfrm>
          <a:prstGeom prst="rect">
            <a:avLst/>
          </a:prstGeom>
        </p:spPr>
      </p:pic>
      <p:sp>
        <p:nvSpPr>
          <p:cNvPr id="4" name="Virsraksts 1">
            <a:extLst>
              <a:ext uri="{FF2B5EF4-FFF2-40B4-BE49-F238E27FC236}">
                <a16:creationId xmlns:a16="http://schemas.microsoft.com/office/drawing/2014/main" id="{8D380D1A-16B7-4592-2371-21263DE2A26E}"/>
              </a:ext>
            </a:extLst>
          </p:cNvPr>
          <p:cNvSpPr txBox="1">
            <a:spLocks/>
          </p:cNvSpPr>
          <p:nvPr/>
        </p:nvSpPr>
        <p:spPr>
          <a:xfrm>
            <a:off x="381000" y="515197"/>
            <a:ext cx="6119999" cy="69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paveiktie projekti 2024. gadā (3)</a:t>
            </a:r>
          </a:p>
        </p:txBody>
      </p:sp>
      <p:sp>
        <p:nvSpPr>
          <p:cNvPr id="8" name="TextBox 7">
            <a:extLst>
              <a:ext uri="{FF2B5EF4-FFF2-40B4-BE49-F238E27FC236}">
                <a16:creationId xmlns:a16="http://schemas.microsoft.com/office/drawing/2014/main" id="{A01AD430-8E33-91EF-DC16-61A6FE97E999}"/>
              </a:ext>
            </a:extLst>
          </p:cNvPr>
          <p:cNvSpPr txBox="1"/>
          <p:nvPr/>
        </p:nvSpPr>
        <p:spPr>
          <a:xfrm>
            <a:off x="381000" y="1413053"/>
            <a:ext cx="9495000" cy="5087290"/>
          </a:xfrm>
          <a:prstGeom prst="rect">
            <a:avLst/>
          </a:prstGeom>
          <a:noFill/>
        </p:spPr>
        <p:txBody>
          <a:bodyPr wrap="square">
            <a:spAutoFit/>
          </a:bodyPr>
          <a:lstStyle/>
          <a:p>
            <a:r>
              <a:rPr lang="lv-LV" b="1" i="1" u="sng" dirty="0">
                <a:latin typeface="Times New Roman" panose="02020603050405020304" pitchFamily="18" charset="0"/>
                <a:cs typeface="Times New Roman" panose="02020603050405020304" pitchFamily="18" charset="0"/>
              </a:rPr>
              <a:t>Struž</a:t>
            </a:r>
            <a:r>
              <a:rPr lang="lv-LV" sz="1800" b="1" i="1" u="sng" dirty="0">
                <a:latin typeface="Times New Roman" panose="02020603050405020304" pitchFamily="18" charset="0"/>
                <a:cs typeface="Times New Roman" panose="02020603050405020304" pitchFamily="18" charset="0"/>
              </a:rPr>
              <a:t>ānu pagasts</a:t>
            </a:r>
          </a:p>
          <a:p>
            <a:endParaRPr lang="lv-LV" sz="1800" b="1" i="1" u="sng" dirty="0">
              <a:latin typeface="Times New Roman" panose="02020603050405020304" pitchFamily="18"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LAD projekts Nr.23-01-AL15-A019.2202-000018 „Stilizētu nacionālo tērpu iegāde Stružānu pagasta kultūras nama mazākumtautību kolektīvam „</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Raduga</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lv-LV"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lv-LV" sz="1800" u="sng" dirty="0">
                <a:effectLst/>
                <a:latin typeface="Times New Roman" panose="02020603050405020304" pitchFamily="18" charset="0"/>
                <a:ea typeface="Calibri" panose="020F0502020204030204" pitchFamily="34" charset="0"/>
              </a:rPr>
              <a:t>Izglītības un sporta pārvaldes projekti:</a:t>
            </a:r>
            <a:endParaRPr lang="lv-LV"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Stružānu pagasta jauniešu centrs "</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Kukuži</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 Sporta inventārs jauniešiem;</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Jaunstrūžānu</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sākumskola - "Mākslas spēles - ārpus papīra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u="sng" kern="100" dirty="0">
                <a:effectLst/>
                <a:latin typeface="Times New Roman" panose="02020603050405020304" pitchFamily="18" charset="0"/>
                <a:ea typeface="Calibri" panose="020F0502020204030204" pitchFamily="34" charset="0"/>
                <a:cs typeface="Times New Roman" panose="02020603050405020304" pitchFamily="18" charset="0"/>
              </a:rPr>
              <a:t>Biedrības Interešu apvienības “</a:t>
            </a:r>
            <a:r>
              <a:rPr lang="lv-LV" sz="1800" u="sng" kern="100" dirty="0" err="1">
                <a:effectLst/>
                <a:latin typeface="Times New Roman" panose="02020603050405020304" pitchFamily="18" charset="0"/>
                <a:ea typeface="Calibri" panose="020F0502020204030204" pitchFamily="34" charset="0"/>
                <a:cs typeface="Times New Roman" panose="02020603050405020304" pitchFamily="18" charset="0"/>
              </a:rPr>
              <a:t>Jaustra</a:t>
            </a:r>
            <a:r>
              <a:rPr lang="lv-LV" sz="1800" u="sng" kern="100" dirty="0">
                <a:effectLst/>
                <a:latin typeface="Times New Roman" panose="02020603050405020304" pitchFamily="18" charset="0"/>
                <a:ea typeface="Calibri" panose="020F0502020204030204" pitchFamily="34" charset="0"/>
                <a:cs typeface="Times New Roman" panose="02020603050405020304" pitchFamily="18" charset="0"/>
              </a:rPr>
              <a:t>” realizētie projekti:</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Jaunatnes iniciatīvu projekts “Volejbols vieno”</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Jauniešu nometņu un neformālo apmācību projekts “4 Vēji”</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lv-LV" sz="1800" b="1" i="1" u="sng" dirty="0">
              <a:latin typeface="Times New Roman" panose="02020603050405020304" pitchFamily="18" charset="0"/>
              <a:cs typeface="Times New Roman" panose="02020603050405020304" pitchFamily="18" charset="0"/>
            </a:endParaRPr>
          </a:p>
          <a:p>
            <a:endParaRPr lang="lv-LV" sz="18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717952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6484-1218-45FC-9FEB-E13F1691357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3601115-5D31-74AF-677F-798917E509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C1D579FA-6F4E-982F-8971-EE6E52769B52}"/>
              </a:ext>
            </a:extLst>
          </p:cNvPr>
          <p:cNvSpPr txBox="1">
            <a:spLocks/>
          </p:cNvSpPr>
          <p:nvPr/>
        </p:nvSpPr>
        <p:spPr>
          <a:xfrm>
            <a:off x="336000" y="504000"/>
            <a:ext cx="6119999" cy="69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paveiktie projekti 2024. gadā (4)</a:t>
            </a:r>
          </a:p>
        </p:txBody>
      </p:sp>
      <p:sp>
        <p:nvSpPr>
          <p:cNvPr id="8" name="TextBox 7">
            <a:extLst>
              <a:ext uri="{FF2B5EF4-FFF2-40B4-BE49-F238E27FC236}">
                <a16:creationId xmlns:a16="http://schemas.microsoft.com/office/drawing/2014/main" id="{EEE5D87A-8C8B-090F-8246-CFD407B65BB2}"/>
              </a:ext>
            </a:extLst>
          </p:cNvPr>
          <p:cNvSpPr txBox="1"/>
          <p:nvPr/>
        </p:nvSpPr>
        <p:spPr>
          <a:xfrm>
            <a:off x="336000" y="1197377"/>
            <a:ext cx="9495000" cy="5118196"/>
          </a:xfrm>
          <a:prstGeom prst="rect">
            <a:avLst/>
          </a:prstGeom>
          <a:noFill/>
        </p:spPr>
        <p:txBody>
          <a:bodyPr wrap="square">
            <a:spAutoFit/>
          </a:bodyPr>
          <a:lstStyle/>
          <a:p>
            <a:r>
              <a:rPr lang="lv-LV" sz="1800" b="1" i="1" u="sng" dirty="0">
                <a:latin typeface="Times New Roman" panose="02020603050405020304" pitchFamily="18" charset="0"/>
                <a:cs typeface="Times New Roman" panose="02020603050405020304" pitchFamily="18" charset="0"/>
              </a:rPr>
              <a:t>Nagļu pagasts</a:t>
            </a:r>
          </a:p>
          <a:p>
            <a:endParaRPr lang="lv-LV" sz="1800" b="1" i="1" u="sng"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sv-SE" sz="1800" dirty="0">
                <a:latin typeface="Times New Roman" panose="02020603050405020304" pitchFamily="18" charset="0"/>
                <a:cs typeface="Times New Roman" panose="02020603050405020304" pitchFamily="18" charset="0"/>
              </a:rPr>
              <a:t>RNP iniciatīvu projektu konkurss inventāra projekts, “Kīno stadionā”</a:t>
            </a:r>
            <a:r>
              <a:rPr lang="lv-LV" sz="1800" dirty="0">
                <a:latin typeface="Times New Roman" panose="02020603050405020304" pitchFamily="18" charset="0"/>
                <a:cs typeface="Times New Roman" panose="02020603050405020304" pitchFamily="18" charset="0"/>
              </a:rPr>
              <a:t>.</a:t>
            </a:r>
          </a:p>
          <a:p>
            <a:endParaRPr lang="lv-LV" sz="2800" dirty="0">
              <a:latin typeface="Times New Roman" panose="02020603050405020304" pitchFamily="18" charset="0"/>
              <a:cs typeface="Times New Roman" panose="02020603050405020304" pitchFamily="18" charset="0"/>
            </a:endParaRPr>
          </a:p>
          <a:p>
            <a:r>
              <a:rPr lang="lv-LV" b="1" i="1" u="sng" dirty="0">
                <a:latin typeface="Times New Roman" panose="02020603050405020304" pitchFamily="18" charset="0"/>
                <a:cs typeface="Times New Roman" panose="02020603050405020304" pitchFamily="18" charset="0"/>
              </a:rPr>
              <a:t>Gaigalavas</a:t>
            </a:r>
            <a:r>
              <a:rPr lang="lv-LV" sz="1800" b="1" i="1" u="sng" dirty="0">
                <a:latin typeface="Times New Roman" panose="02020603050405020304" pitchFamily="18" charset="0"/>
                <a:cs typeface="Times New Roman" panose="02020603050405020304" pitchFamily="18" charset="0"/>
              </a:rPr>
              <a:t> pagasts</a:t>
            </a:r>
          </a:p>
          <a:p>
            <a:pPr marL="285750" indent="-285750">
              <a:buFont typeface="Wingdings" panose="05000000000000000000" pitchFamily="2" charset="2"/>
              <a:buChar char="Ø"/>
            </a:pPr>
            <a:endParaRPr lang="lv-LV" sz="1800" b="1" i="1" u="sng" dirty="0">
              <a:latin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Ø"/>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Projekta nosaukums: “Zaļais solis”  Pārgājiens uz </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Svētiņu</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ezeru;</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Ø"/>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Projekta nosaukums: Velo izbrauciens pie uzņēmējiem;</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Ø"/>
              <a:tabLst>
                <a:tab pos="457200" algn="l"/>
              </a:tabLst>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Kopābūšana</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 – biljarda galda iegāde, lielformāta </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Jenga</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lvl="0">
              <a:lnSpc>
                <a:spcPct val="107000"/>
              </a:lnSpc>
              <a:spcAft>
                <a:spcPts val="800"/>
              </a:spcAft>
              <a:tabLst>
                <a:tab pos="457200" algn="l"/>
              </a:tabLst>
            </a:pPr>
            <a:endParaRPr lang="lv-LV" sz="2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lv-LV" sz="1800" u="sng"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Gaigalavas pamatskolas projekti:</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"Pūdi,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bļūdas</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madaunīki</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mozim</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bārnim</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sviļpaunīki</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(materiāli keramikas pulciņam);</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Erasmus</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projekts turpinājās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Share</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explore</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enrich</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-SEE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better</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life</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Erasmus</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projekts turpinājās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Key</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my</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Career</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by</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Having</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Intellectual</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Norms</a:t>
            </a: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STEAM projekts "Prasmes - katra skolēna realitāte«.</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156847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E93D0-00E7-0367-BBA5-49D25E78E4C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6DF7B28-030B-7468-8C5B-37421ADD95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608"/>
            <a:ext cx="12192000" cy="6246784"/>
          </a:xfrm>
          <a:prstGeom prst="rect">
            <a:avLst/>
          </a:prstGeom>
        </p:spPr>
      </p:pic>
      <p:sp>
        <p:nvSpPr>
          <p:cNvPr id="4" name="Virsraksts 1">
            <a:extLst>
              <a:ext uri="{FF2B5EF4-FFF2-40B4-BE49-F238E27FC236}">
                <a16:creationId xmlns:a16="http://schemas.microsoft.com/office/drawing/2014/main" id="{B94B5CBA-663D-073C-7FE8-A0CFA2DD36DA}"/>
              </a:ext>
            </a:extLst>
          </p:cNvPr>
          <p:cNvSpPr txBox="1">
            <a:spLocks/>
          </p:cNvSpPr>
          <p:nvPr/>
        </p:nvSpPr>
        <p:spPr>
          <a:xfrm>
            <a:off x="426000" y="549000"/>
            <a:ext cx="6119999" cy="69337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Iestādes paveiktie projekti 2024. gadā (5)</a:t>
            </a:r>
          </a:p>
        </p:txBody>
      </p:sp>
      <p:sp>
        <p:nvSpPr>
          <p:cNvPr id="8" name="TextBox 7">
            <a:extLst>
              <a:ext uri="{FF2B5EF4-FFF2-40B4-BE49-F238E27FC236}">
                <a16:creationId xmlns:a16="http://schemas.microsoft.com/office/drawing/2014/main" id="{CC226BED-E469-5FF9-B313-2DC047572039}"/>
              </a:ext>
            </a:extLst>
          </p:cNvPr>
          <p:cNvSpPr txBox="1"/>
          <p:nvPr/>
        </p:nvSpPr>
        <p:spPr>
          <a:xfrm>
            <a:off x="336000" y="1173360"/>
            <a:ext cx="9495000" cy="5058180"/>
          </a:xfrm>
          <a:prstGeom prst="rect">
            <a:avLst/>
          </a:prstGeom>
          <a:noFill/>
        </p:spPr>
        <p:txBody>
          <a:bodyPr wrap="square">
            <a:spAutoFit/>
          </a:bodyPr>
          <a:lstStyle/>
          <a:p>
            <a:r>
              <a:rPr lang="lv-LV" sz="1800" b="1" i="1" u="sng" dirty="0">
                <a:latin typeface="Times New Roman" panose="02020603050405020304" pitchFamily="18" charset="0"/>
                <a:cs typeface="Times New Roman" panose="02020603050405020304" pitchFamily="18" charset="0"/>
              </a:rPr>
              <a:t>Sakstagala pagasts</a:t>
            </a:r>
          </a:p>
          <a:p>
            <a:endParaRPr lang="lv-LV" sz="1800" b="1" i="1" u="sng" dirty="0">
              <a:latin typeface="Times New Roman" panose="02020603050405020304" pitchFamily="18"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Apskaņošanas aparatūras iegāde F. Trasuna muzejam "</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Kolnasāta</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Jaunatnes sporta inventāra projekts “Jauniešu aktīvam dzīvesveidam un atpūtai”</a:t>
            </a:r>
          </a:p>
          <a:p>
            <a:pPr marL="285750" indent="-285750">
              <a:lnSpc>
                <a:spcPct val="107000"/>
              </a:lnSpc>
              <a:spcAft>
                <a:spcPts val="800"/>
              </a:spcAft>
              <a:buFont typeface="Wingdings" panose="05000000000000000000" pitchFamily="2" charset="2"/>
              <a:buChar char="Ø"/>
            </a:pPr>
            <a:endParaRPr lang="lv-LV" sz="3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v-LV" sz="1800" u="sng" kern="100" dirty="0">
                <a:effectLst/>
                <a:latin typeface="Times New Roman" panose="02020603050405020304" pitchFamily="18" charset="0"/>
                <a:ea typeface="Calibri" panose="020F0502020204030204" pitchFamily="34" charset="0"/>
                <a:cs typeface="Times New Roman" panose="02020603050405020304" pitchFamily="18" charset="0"/>
              </a:rPr>
              <a:t>Skolas projekti:</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Rēzeknes novada pašvaldības Izglītības un sporta pārvaldes projekts: Nometņu apmācība- Vasaras dienas nometne 20 skolēniem “Mazais gudrinieks- </a:t>
            </a:r>
            <a:r>
              <a:rPr lang="lv-LV" sz="1800" kern="100" dirty="0" err="1">
                <a:effectLst/>
                <a:latin typeface="Times New Roman" panose="02020603050405020304" pitchFamily="18" charset="0"/>
                <a:ea typeface="Calibri" panose="020F0502020204030204" pitchFamily="34" charset="0"/>
                <a:cs typeface="Times New Roman" panose="02020603050405020304" pitchFamily="18" charset="0"/>
              </a:rPr>
              <a:t>Bons</a:t>
            </a: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Latgales plānošanas projekts “Es uzņēmējs!- interešu izglītības programmas realizēšana 1.-4.kl. 30 skolas skolēniem; kā arī papildināta skolas IT materiālā bāze: krāsainais printeris, portatīvais dators, pele, soma; pedagoga finansējums nodarbību vadīšanai.</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Materiālās bāzes papildināšanai leļļu teātra un teātra mākslas aktivitātēm “Teātra māksla vieno!”</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Projekts: IZM un LOK projekts “Sporto visa klase”- sporta stundām  -6.klases skolēniem speciāli izstrādātas programmas </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Ø"/>
            </a:pPr>
            <a:r>
              <a:rPr lang="lv-LV" sz="1800" kern="100" dirty="0">
                <a:effectLst/>
                <a:latin typeface="Times New Roman" panose="02020603050405020304" pitchFamily="18" charset="0"/>
                <a:ea typeface="Calibri" panose="020F0502020204030204" pitchFamily="34" charset="0"/>
                <a:cs typeface="Times New Roman" panose="02020603050405020304" pitchFamily="18" charset="0"/>
              </a:rPr>
              <a:t>Projekts “Latvijas Skolas soma”</a:t>
            </a:r>
            <a:endParaRPr lang="lv-LV"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638092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05F3C-24DD-9101-2C00-272FE9044D6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FC62152-E421-FF6F-9A1F-FC3860C781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Virsraksts 1">
            <a:extLst>
              <a:ext uri="{FF2B5EF4-FFF2-40B4-BE49-F238E27FC236}">
                <a16:creationId xmlns:a16="http://schemas.microsoft.com/office/drawing/2014/main" id="{FE8ED187-F3F3-2792-2398-AD5E71F738B0}"/>
              </a:ext>
            </a:extLst>
          </p:cNvPr>
          <p:cNvSpPr txBox="1">
            <a:spLocks/>
          </p:cNvSpPr>
          <p:nvPr/>
        </p:nvSpPr>
        <p:spPr>
          <a:xfrm>
            <a:off x="-159000" y="189000"/>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2025. gadā  (1)</a:t>
            </a:r>
          </a:p>
        </p:txBody>
      </p:sp>
      <p:sp>
        <p:nvSpPr>
          <p:cNvPr id="2" name="Satura vietturis 2">
            <a:extLst>
              <a:ext uri="{FF2B5EF4-FFF2-40B4-BE49-F238E27FC236}">
                <a16:creationId xmlns:a16="http://schemas.microsoft.com/office/drawing/2014/main" id="{6F3AD457-A0CC-AE64-C849-2413BA908D7A}"/>
              </a:ext>
            </a:extLst>
          </p:cNvPr>
          <p:cNvSpPr txBox="1">
            <a:spLocks/>
          </p:cNvSpPr>
          <p:nvPr/>
        </p:nvSpPr>
        <p:spPr>
          <a:xfrm>
            <a:off x="201000" y="710427"/>
            <a:ext cx="9974265" cy="61361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1700" b="1" u="sng" dirty="0">
                <a:latin typeface="Times New Roman" panose="02020603050405020304" pitchFamily="18" charset="0"/>
                <a:cs typeface="Times New Roman" panose="02020603050405020304" pitchFamily="18" charset="0"/>
              </a:rPr>
              <a:t>Dricānu pagasts</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Ventilācijas sistēmas remonts skolas sporta zālē – 20 000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Skolas sporta zāles apgaismojuma nomaiņa – 4 000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Skolas sporta zāles grīdas atjaunošana (lakošana) – 7 000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Noteku remonts apkārt skolas jumtam – 10 000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Šķeldas padeves elevatora remonts skolā – 1 000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Siltuma skaitītāju uzstādīšana – 4 326 EUR, AP,VP3,RV12,U27;</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Bojātās sienas remonts skolas konferenču zālē (pēc noplūdes) – 2 000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Ģeneratoru iegāde (2gb.) – 2 000 EUR, AP,VP3,RV12,U27;</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PII grupiņas telpas grīdas remonts – 2 500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Tautas tērpu iegāde </a:t>
            </a:r>
            <a:r>
              <a:rPr lang="en-US" sz="1700" dirty="0">
                <a:latin typeface="Times New Roman" panose="02020603050405020304" pitchFamily="18" charset="0"/>
                <a:ea typeface="Calibri" panose="020F0502020204030204" pitchFamily="34" charset="0"/>
                <a:cs typeface="Times New Roman" panose="02020603050405020304" pitchFamily="18" charset="0"/>
              </a:rPr>
              <a:t>“</a:t>
            </a:r>
            <a:r>
              <a:rPr lang="lv-LV" sz="1700" dirty="0" err="1">
                <a:latin typeface="Times New Roman" panose="02020603050405020304" pitchFamily="18" charset="0"/>
                <a:ea typeface="Calibri" panose="020F0502020204030204" pitchFamily="34" charset="0"/>
                <a:cs typeface="Times New Roman" panose="02020603050405020304" pitchFamily="18" charset="0"/>
              </a:rPr>
              <a:t>Jumalo</a:t>
            </a:r>
            <a:r>
              <a:rPr lang="en-US" sz="1700" dirty="0">
                <a:latin typeface="Times New Roman" panose="02020603050405020304" pitchFamily="18" charset="0"/>
                <a:ea typeface="Calibri" panose="020F0502020204030204" pitchFamily="34" charset="0"/>
                <a:cs typeface="Times New Roman" panose="02020603050405020304" pitchFamily="18" charset="0"/>
              </a:rPr>
              <a:t>”</a:t>
            </a:r>
            <a:r>
              <a:rPr lang="lv-LV" sz="1700" dirty="0">
                <a:latin typeface="Times New Roman" panose="02020603050405020304" pitchFamily="18" charset="0"/>
                <a:ea typeface="Calibri" panose="020F0502020204030204" pitchFamily="34" charset="0"/>
                <a:cs typeface="Times New Roman" panose="02020603050405020304" pitchFamily="18" charset="0"/>
              </a:rPr>
              <a:t> un </a:t>
            </a:r>
            <a:r>
              <a:rPr lang="en-US" sz="1700" dirty="0">
                <a:latin typeface="Times New Roman" panose="02020603050405020304" pitchFamily="18" charset="0"/>
                <a:ea typeface="Calibri" panose="020F0502020204030204" pitchFamily="34" charset="0"/>
                <a:cs typeface="Times New Roman" panose="02020603050405020304" pitchFamily="18" charset="0"/>
              </a:rPr>
              <a:t>“</a:t>
            </a:r>
            <a:r>
              <a:rPr lang="lv-LV" sz="1700" dirty="0">
                <a:latin typeface="Times New Roman" panose="02020603050405020304" pitchFamily="18" charset="0"/>
                <a:ea typeface="Calibri" panose="020F0502020204030204" pitchFamily="34" charset="0"/>
                <a:cs typeface="Times New Roman" panose="02020603050405020304" pitchFamily="18" charset="0"/>
              </a:rPr>
              <a:t>Bolta </a:t>
            </a:r>
            <a:r>
              <a:rPr lang="lv-LV" sz="1700" dirty="0" err="1">
                <a:latin typeface="Times New Roman" panose="02020603050405020304" pitchFamily="18" charset="0"/>
                <a:ea typeface="Calibri" panose="020F0502020204030204" pitchFamily="34" charset="0"/>
                <a:cs typeface="Times New Roman" panose="02020603050405020304" pitchFamily="18" charset="0"/>
              </a:rPr>
              <a:t>vīšņa</a:t>
            </a:r>
            <a:r>
              <a:rPr lang="en-US" sz="1700" dirty="0">
                <a:latin typeface="Times New Roman" panose="02020603050405020304" pitchFamily="18" charset="0"/>
                <a:ea typeface="Calibri" panose="020F0502020204030204" pitchFamily="34" charset="0"/>
                <a:cs typeface="Times New Roman" panose="02020603050405020304" pitchFamily="18" charset="0"/>
              </a:rPr>
              <a:t>”</a:t>
            </a:r>
            <a:r>
              <a:rPr lang="lv-LV" sz="1700" dirty="0">
                <a:latin typeface="Times New Roman" panose="02020603050405020304" pitchFamily="18" charset="0"/>
                <a:ea typeface="Calibri" panose="020F0502020204030204" pitchFamily="34" charset="0"/>
                <a:cs typeface="Times New Roman" panose="02020603050405020304" pitchFamily="18" charset="0"/>
              </a:rPr>
              <a:t> kolektīviem – 2 100 EUR, AP,VP3,RV10,U23;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Rotaļu laukums Dricānu PII – 10 000 EUR, AP,VP1,RV2,U3;</a:t>
            </a:r>
          </a:p>
          <a:p>
            <a:pPr>
              <a:buFont typeface="Wingdings" panose="05000000000000000000" pitchFamily="2" charset="2"/>
              <a:buChar char="Ø"/>
            </a:pPr>
            <a:r>
              <a:rPr lang="sv-SE" sz="1700" dirty="0">
                <a:latin typeface="Times New Roman" panose="02020603050405020304" pitchFamily="18" charset="0"/>
                <a:ea typeface="Calibri" panose="020F0502020204030204" pitchFamily="34" charset="0"/>
                <a:cs typeface="Times New Roman" panose="02020603050405020304" pitchFamily="18" charset="0"/>
              </a:rPr>
              <a:t>LAD projekts "Jautriem mirkļiem un aktīvam dzīvesveidam</a:t>
            </a:r>
            <a:r>
              <a:rPr lang="en-US" sz="1700" dirty="0">
                <a:latin typeface="Times New Roman" panose="02020603050405020304" pitchFamily="18" charset="0"/>
                <a:ea typeface="Calibri" panose="020F0502020204030204" pitchFamily="34" charset="0"/>
                <a:cs typeface="Times New Roman" panose="02020603050405020304" pitchFamily="18" charset="0"/>
              </a:rPr>
              <a:t>”</a:t>
            </a:r>
            <a:r>
              <a:rPr lang="lv-LV" sz="1700" dirty="0">
                <a:latin typeface="Times New Roman" panose="02020603050405020304" pitchFamily="18" charset="0"/>
                <a:ea typeface="Calibri" panose="020F0502020204030204" pitchFamily="34" charset="0"/>
                <a:cs typeface="Times New Roman" panose="02020603050405020304" pitchFamily="18" charset="0"/>
              </a:rPr>
              <a:t> – 46 190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Sporta skolotāju kabineta remonts – 3 000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Sākumskolas kabineta remonts, linoleja ieklāšana – 7 000 EUR, AP,VP1,RV2,U3;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Ieguldījumi dzīvojamā fonda uzturēšanā – 5 000 EUR, AP,VP3,RV14,U30;</a:t>
            </a:r>
            <a:endParaRPr lang="lv-LV" sz="1700" dirty="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Energoefektivitātes (ēkas siltināšanas) projekta izstrāde – 10 000 EUR, AP,VP3,RV5,U12.</a:t>
            </a:r>
          </a:p>
          <a:p>
            <a:pPr>
              <a:buFont typeface="Wingdings" panose="05000000000000000000" pitchFamily="2" charset="2"/>
              <a:buChar char="q"/>
            </a:pPr>
            <a:endParaRPr lang="lv-LV" sz="1800" dirty="0">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q"/>
            </a:pPr>
            <a:endParaRPr lang="lv-LV"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nl-NL"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181567"/>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652C-4759-5EE6-BB52-4FD42B78A3A5}"/>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026B081-0AF5-6CC7-DDA6-BC553810BF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Virsraksts 1">
            <a:extLst>
              <a:ext uri="{FF2B5EF4-FFF2-40B4-BE49-F238E27FC236}">
                <a16:creationId xmlns:a16="http://schemas.microsoft.com/office/drawing/2014/main" id="{4A51581A-0459-8385-2101-E5D9342AEE92}"/>
              </a:ext>
            </a:extLst>
          </p:cNvPr>
          <p:cNvSpPr txBox="1">
            <a:spLocks/>
          </p:cNvSpPr>
          <p:nvPr/>
        </p:nvSpPr>
        <p:spPr>
          <a:xfrm>
            <a:off x="11903" y="189000"/>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2025. gadā  (2)</a:t>
            </a:r>
          </a:p>
        </p:txBody>
      </p:sp>
      <p:sp>
        <p:nvSpPr>
          <p:cNvPr id="2" name="Satura vietturis 2">
            <a:extLst>
              <a:ext uri="{FF2B5EF4-FFF2-40B4-BE49-F238E27FC236}">
                <a16:creationId xmlns:a16="http://schemas.microsoft.com/office/drawing/2014/main" id="{D772BB0A-7A60-080E-BE57-C8D7D029D4BE}"/>
              </a:ext>
            </a:extLst>
          </p:cNvPr>
          <p:cNvSpPr txBox="1">
            <a:spLocks/>
          </p:cNvSpPr>
          <p:nvPr/>
        </p:nvSpPr>
        <p:spPr>
          <a:xfrm>
            <a:off x="291000" y="738060"/>
            <a:ext cx="10343423" cy="62865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1800" b="1" u="sng" dirty="0">
                <a:latin typeface="Times New Roman" panose="02020603050405020304" pitchFamily="18" charset="0"/>
                <a:cs typeface="Times New Roman" panose="02020603050405020304" pitchFamily="18" charset="0"/>
              </a:rPr>
              <a:t>Stružānu pagasts</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Stružānu KN signalizācijas uzstādīšana, projektēšana - 25 000 EUR, </a:t>
            </a:r>
            <a:r>
              <a:rPr lang="nl-NL" sz="1800" dirty="0">
                <a:latin typeface="Times New Roman" panose="02020603050405020304" pitchFamily="18" charset="0"/>
                <a:cs typeface="Times New Roman" panose="02020603050405020304" pitchFamily="18" charset="0"/>
              </a:rPr>
              <a:t>AP,VP</a:t>
            </a:r>
            <a:r>
              <a:rPr lang="lv-LV" sz="1800" dirty="0">
                <a:latin typeface="Times New Roman" panose="02020603050405020304" pitchFamily="18" charset="0"/>
                <a:cs typeface="Times New Roman" panose="02020603050405020304" pitchFamily="18" charset="0"/>
              </a:rPr>
              <a:t>3</a:t>
            </a:r>
            <a:r>
              <a:rPr lang="nl-NL" sz="1800" dirty="0">
                <a:latin typeface="Times New Roman" panose="02020603050405020304" pitchFamily="18" charset="0"/>
                <a:cs typeface="Times New Roman" panose="02020603050405020304" pitchFamily="18" charset="0"/>
              </a:rPr>
              <a:t>,RV</a:t>
            </a:r>
            <a:r>
              <a:rPr lang="lv-LV" sz="1800" dirty="0">
                <a:latin typeface="Times New Roman" panose="02020603050405020304" pitchFamily="18" charset="0"/>
                <a:cs typeface="Times New Roman" panose="02020603050405020304" pitchFamily="18" charset="0"/>
              </a:rPr>
              <a:t>10</a:t>
            </a:r>
            <a:r>
              <a:rPr lang="nl-NL" sz="1800" dirty="0">
                <a:latin typeface="Times New Roman" panose="02020603050405020304" pitchFamily="18" charset="0"/>
                <a:cs typeface="Times New Roman" panose="02020603050405020304" pitchFamily="18" charset="0"/>
              </a:rPr>
              <a:t>,U</a:t>
            </a:r>
            <a:r>
              <a:rPr lang="lv-LV" sz="1800" dirty="0">
                <a:latin typeface="Times New Roman" panose="02020603050405020304" pitchFamily="18" charset="0"/>
                <a:cs typeface="Times New Roman" panose="02020603050405020304" pitchFamily="18" charset="0"/>
              </a:rPr>
              <a:t>22</a:t>
            </a:r>
            <a:r>
              <a:rPr lang="nl-NL" sz="1800" dirty="0">
                <a:latin typeface="Times New Roman" panose="02020603050405020304" pitchFamily="18" charset="0"/>
                <a:cs typeface="Times New Roman" panose="02020603050405020304" pitchFamily="18" charset="0"/>
              </a:rPr>
              <a:t>;</a:t>
            </a:r>
            <a:endParaRPr lang="lv-LV"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Stružānu PII sagatavošanas grupas kosmētiskais remonts – 9 500 EUR,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Rotaļu laukums Stružānu PII – 10 000 EUR,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Traktora ar aprīkojumu (lāpsta, </a:t>
            </a:r>
            <a:r>
              <a:rPr lang="lv-LV" sz="1800" dirty="0" err="1">
                <a:latin typeface="Times New Roman" panose="02020603050405020304" pitchFamily="18" charset="0"/>
                <a:ea typeface="Calibri" panose="020F0502020204030204" pitchFamily="34" charset="0"/>
              </a:rPr>
              <a:t>mulčētājs</a:t>
            </a:r>
            <a:r>
              <a:rPr lang="lv-LV" sz="1800" dirty="0">
                <a:latin typeface="Times New Roman" panose="02020603050405020304" pitchFamily="18" charset="0"/>
                <a:ea typeface="Calibri" panose="020F0502020204030204" pitchFamily="34" charset="0"/>
              </a:rPr>
              <a:t>) un  piekabes iegāde – 25 000 EUR, AP,VP3,RV12,U27;</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Stružānu KN pieejamības vides nodrošināšana, robots – 15 000 EUR, AP,VP3,RV10,U22;</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Ieguldījumi dzīvojamā fonda uzturēšanā – 80 000 EUR, AP,VP3,RV14,U30;</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Darbinieku tualetes telpas, koridora remonts – 10 000 EUR, </a:t>
            </a:r>
            <a:r>
              <a:rPr lang="nl-NL" sz="1800" dirty="0">
                <a:latin typeface="Times New Roman" panose="02020603050405020304" pitchFamily="18" charset="0"/>
                <a:cs typeface="Times New Roman" panose="02020603050405020304" pitchFamily="18" charset="0"/>
              </a:rPr>
              <a:t>AP,VP1,RV2,U3</a:t>
            </a:r>
            <a:r>
              <a:rPr lang="lv-LV" sz="18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Projekta izstrāde TN ēkas pieguļošas teritorijas labiekārtošana – 4 349 EUR, AP,VP3,RV10,U22</a:t>
            </a:r>
            <a:r>
              <a:rPr lang="lv-LV" sz="2200" dirty="0">
                <a:latin typeface="Times New Roman" panose="02020603050405020304" pitchFamily="18" charset="0"/>
                <a:ea typeface="Calibri" panose="020F0502020204030204" pitchFamily="34" charset="0"/>
              </a:rPr>
              <a:t>.</a:t>
            </a:r>
          </a:p>
          <a:p>
            <a:pPr marL="0" indent="0">
              <a:buFont typeface="Arial" panose="020B0604020202020204" pitchFamily="34" charset="0"/>
              <a:buNone/>
            </a:pPr>
            <a:endParaRPr lang="lv-LV" sz="1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lv-LV" sz="1700" b="1" u="sng" dirty="0">
                <a:latin typeface="Times New Roman" panose="02020603050405020304" pitchFamily="18" charset="0"/>
                <a:cs typeface="Times New Roman" panose="02020603050405020304" pitchFamily="18" charset="0"/>
              </a:rPr>
              <a:t>Rikavas pagasts</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Rikavas medpunkta vides pieejamības nodrošināšana </a:t>
            </a:r>
            <a:r>
              <a:rPr lang="lv-LV" sz="1700" dirty="0">
                <a:latin typeface="Times New Roman" panose="02020603050405020304" pitchFamily="18" charset="0"/>
                <a:ea typeface="Calibri" panose="020F0502020204030204" pitchFamily="34" charset="0"/>
                <a:cs typeface="Times New Roman" panose="02020603050405020304" pitchFamily="18" charset="0"/>
              </a:rPr>
              <a:t>– 25 000 EUR, AP,VP3,RV6,U14;</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Ģeneratora, motorzāģa un </a:t>
            </a:r>
            <a:r>
              <a:rPr lang="lv-LV" sz="1700" dirty="0" err="1">
                <a:latin typeface="Times New Roman" panose="02020603050405020304" pitchFamily="18" charset="0"/>
                <a:ea typeface="Calibri" panose="020F0502020204030204" pitchFamily="34" charset="0"/>
                <a:cs typeface="Times New Roman" panose="02020603050405020304" pitchFamily="18" charset="0"/>
              </a:rPr>
              <a:t>trimmera</a:t>
            </a:r>
            <a:r>
              <a:rPr lang="lv-LV" sz="1700" dirty="0">
                <a:latin typeface="Times New Roman" panose="02020603050405020304" pitchFamily="18" charset="0"/>
                <a:ea typeface="Calibri" panose="020F0502020204030204" pitchFamily="34" charset="0"/>
                <a:cs typeface="Times New Roman" panose="02020603050405020304" pitchFamily="18" charset="0"/>
              </a:rPr>
              <a:t> iegāde – 2 800 EUR, AP,VP3,RV12,U27;</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Traktora </a:t>
            </a:r>
            <a:r>
              <a:rPr lang="lv-LV" sz="1700" dirty="0" err="1">
                <a:latin typeface="Times New Roman" panose="02020603050405020304" pitchFamily="18" charset="0"/>
                <a:ea typeface="Calibri" panose="020F0502020204030204" pitchFamily="34" charset="0"/>
                <a:cs typeface="Times New Roman" panose="02020603050405020304" pitchFamily="18" charset="0"/>
              </a:rPr>
              <a:t>pretslīdes</a:t>
            </a:r>
            <a:r>
              <a:rPr lang="lv-LV" sz="1700" dirty="0">
                <a:latin typeface="Times New Roman" panose="02020603050405020304" pitchFamily="18" charset="0"/>
                <a:ea typeface="Calibri" panose="020F0502020204030204" pitchFamily="34" charset="0"/>
                <a:cs typeface="Times New Roman" panose="02020603050405020304" pitchFamily="18" charset="0"/>
              </a:rPr>
              <a:t> ķēžu iegāde – 2 700 EUR, </a:t>
            </a:r>
            <a:r>
              <a:rPr lang="nl-NL" sz="1700" dirty="0">
                <a:latin typeface="Times New Roman" panose="02020603050405020304" pitchFamily="18" charset="0"/>
                <a:cs typeface="Times New Roman" panose="02020603050405020304" pitchFamily="18" charset="0"/>
              </a:rPr>
              <a:t>AP,VP3,RV12,U27</a:t>
            </a:r>
            <a:r>
              <a:rPr lang="lv-LV" sz="17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Mikroautobusa (9 vietas) iegāde – 25 000 EUR, </a:t>
            </a:r>
            <a:r>
              <a:rPr lang="lv-LV" sz="1700" dirty="0">
                <a:latin typeface="Times New Roman" panose="02020603050405020304" pitchFamily="18" charset="0"/>
                <a:ea typeface="Calibri" panose="020F0502020204030204" pitchFamily="34" charset="0"/>
                <a:cs typeface="Times New Roman" panose="02020603050405020304" pitchFamily="18" charset="0"/>
              </a:rPr>
              <a:t>AP,VP3,RV5,U11;</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cs typeface="Times New Roman" panose="02020603050405020304" pitchFamily="18" charset="0"/>
              </a:rPr>
              <a:t>LAD projekts "Tautas tērpu iegāde etnogrāfiskajam ansamblim "Rikava" – 4 587, AP,VP3,RV10,U23;</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Ieguldījumi dzīvojamā fonda uzturēšanā – 5 000 EUR, AP,VP3,RV14,U30.</a:t>
            </a:r>
            <a:endParaRPr lang="lv-LV" sz="17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endParaRPr lang="lv-LV"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20000"/>
              </a:lnSpc>
              <a:buSzPct val="125000"/>
              <a:buFont typeface="Arial" panose="020B0604020202020204" pitchFamily="34" charset="0"/>
              <a:buNone/>
              <a:defRPr/>
            </a:pPr>
            <a:endParaRPr lang="lv-LV" sz="18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endParaRPr lang="lv-LV"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cs typeface="Times New Roman" panose="02020603050405020304" pitchFamily="18" charset="0"/>
            </a:endParaRPr>
          </a:p>
          <a:p>
            <a:endParaRPr lang="nl-NL"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ea typeface="Calibri" panose="020F0502020204030204" pitchFamily="34"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nl-NL"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21089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1078E-97A1-1164-75FD-35744510CA9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46A59C2-8E65-C4D2-2D82-40A37BBD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Virsraksts 1">
            <a:extLst>
              <a:ext uri="{FF2B5EF4-FFF2-40B4-BE49-F238E27FC236}">
                <a16:creationId xmlns:a16="http://schemas.microsoft.com/office/drawing/2014/main" id="{B6EE7098-3AEB-E08B-A8B6-AACEB0499D98}"/>
              </a:ext>
            </a:extLst>
          </p:cNvPr>
          <p:cNvSpPr txBox="1">
            <a:spLocks/>
          </p:cNvSpPr>
          <p:nvPr/>
        </p:nvSpPr>
        <p:spPr>
          <a:xfrm>
            <a:off x="-13877" y="308885"/>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2025. gadā  (3)</a:t>
            </a:r>
          </a:p>
        </p:txBody>
      </p:sp>
      <p:sp>
        <p:nvSpPr>
          <p:cNvPr id="5" name="Satura vietturis 2">
            <a:extLst>
              <a:ext uri="{FF2B5EF4-FFF2-40B4-BE49-F238E27FC236}">
                <a16:creationId xmlns:a16="http://schemas.microsoft.com/office/drawing/2014/main" id="{3E8E6F2B-B211-964D-B8BA-B54C57A75674}"/>
              </a:ext>
            </a:extLst>
          </p:cNvPr>
          <p:cNvSpPr txBox="1">
            <a:spLocks/>
          </p:cNvSpPr>
          <p:nvPr/>
        </p:nvSpPr>
        <p:spPr>
          <a:xfrm>
            <a:off x="246000" y="1010343"/>
            <a:ext cx="10485467" cy="60142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1700" b="1" u="sng" dirty="0">
                <a:latin typeface="Times New Roman" panose="02020603050405020304" pitchFamily="18" charset="0"/>
                <a:cs typeface="Times New Roman" panose="02020603050405020304" pitchFamily="18" charset="0"/>
              </a:rPr>
              <a:t>Nagļu pagasts</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TN ēkas siltināšanas projekta realizācija – 7 500 EUR, AP,VP3,RV10,U22;</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TN ēkas inventarizācijas aktualizācija un evakuācijas plāna izstrāde – 4 180 EUR, AP,VP3,RV10,U22;</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LAD projekts "Priekškara un žalūziju iegāde Nagļu tautas namam" ”  - 9 202 EUR , AP,VP3,RV10,U22;</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Ieguldījumi dzīvojamā fonda uzturēšanā – 5 000 EUR, AP,VP3,RV14,U30;</a:t>
            </a:r>
            <a:endParaRPr lang="lv-LV" sz="17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Motorzāģa, sūkņa iegāde – 1 200 EUR, AP,VP3,RV12,U27.</a:t>
            </a:r>
          </a:p>
          <a:p>
            <a:pPr marL="0" indent="0">
              <a:buFont typeface="Arial" panose="020B0604020202020204" pitchFamily="34" charset="0"/>
              <a:buNone/>
            </a:pPr>
            <a:endParaRPr lang="nl-NL" sz="1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lv-LV" sz="1700" b="1" u="sng" dirty="0">
                <a:latin typeface="Times New Roman" panose="02020603050405020304" pitchFamily="18" charset="0"/>
                <a:cs typeface="Times New Roman" panose="02020603050405020304" pitchFamily="18" charset="0"/>
              </a:rPr>
              <a:t>Ozolmuižas pagasts</a:t>
            </a:r>
          </a:p>
          <a:p>
            <a:pPr>
              <a:buFont typeface="Wingdings" panose="05000000000000000000" pitchFamily="2" charset="2"/>
              <a:buChar char="Ø"/>
            </a:pPr>
            <a:r>
              <a:rPr lang="nl-NL" sz="1700" dirty="0">
                <a:latin typeface="Times New Roman" panose="02020603050405020304" pitchFamily="18" charset="0"/>
                <a:cs typeface="Times New Roman" panose="02020603050405020304" pitchFamily="18" charset="0"/>
              </a:rPr>
              <a:t>Dūmvadam iekšējas čaulas </a:t>
            </a:r>
            <a:r>
              <a:rPr lang="lv-LV" sz="1700" dirty="0">
                <a:latin typeface="Times New Roman" panose="02020603050405020304" pitchFamily="18" charset="0"/>
                <a:cs typeface="Times New Roman" panose="02020603050405020304" pitchFamily="18" charset="0"/>
              </a:rPr>
              <a:t>uzstādīšana – 2 400 EUR, AP,VP3,RV12,U27; </a:t>
            </a:r>
          </a:p>
          <a:p>
            <a:pPr>
              <a:buFont typeface="Wingdings" panose="05000000000000000000" pitchFamily="2" charset="2"/>
              <a:buChar char="Ø"/>
            </a:pPr>
            <a:r>
              <a:rPr lang="nl-NL" sz="1700" dirty="0">
                <a:latin typeface="Times New Roman" panose="02020603050405020304" pitchFamily="18" charset="0"/>
                <a:cs typeface="Times New Roman" panose="02020603050405020304" pitchFamily="18" charset="0"/>
              </a:rPr>
              <a:t>Videonovērošanas kameru uzstādīšana</a:t>
            </a:r>
            <a:r>
              <a:rPr lang="lv-LV" sz="1700" dirty="0">
                <a:latin typeface="Times New Roman" panose="02020603050405020304" pitchFamily="18" charset="0"/>
                <a:cs typeface="Times New Roman" panose="02020603050405020304" pitchFamily="18" charset="0"/>
              </a:rPr>
              <a:t> – 1 000 EUR, AP,VP3,RV5,U12;</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Pārsūknēšanas stacijai būdas izbūve (konteineris) – 3 000 EUR, AP,VP3,RV12,U27;</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 Attīrīšanas iekārtu baseinu vāku izgatavošana – 3 000 EUR, AP,VP3,RV12,U27;</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Ģeneratora un gaisa kompresora iegāde – 3 500 EUR, AP,VP3,RV12,U27;</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Skursteņa remonts – 3 000 EUR, AP,VP3,RV12,U27;</a:t>
            </a: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Konteineris (AI pārsūknēšanas stacijai) – 3 000 EUR, AP,VP3,RV12,U27; </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Portatīvais dators bāriņtiesai – 740 EUR, AP,VP3,RV,U16.</a:t>
            </a:r>
          </a:p>
          <a:p>
            <a:pPr>
              <a:buFont typeface="Wingdings" panose="05000000000000000000" pitchFamily="2" charset="2"/>
              <a:buChar char="q"/>
            </a:pPr>
            <a:endParaRPr lang="lv-LV" sz="1800" dirty="0">
              <a:latin typeface="Times New Roman" panose="02020603050405020304" pitchFamily="18" charset="0"/>
              <a:ea typeface="Calibri" panose="020F0502020204030204" pitchFamily="34"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nl-NL"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706845"/>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DA15B-6C60-C902-7951-FB1FEBD1535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E7B9373-0655-253C-C5CD-5E57FF64CE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Virsraksts 1">
            <a:extLst>
              <a:ext uri="{FF2B5EF4-FFF2-40B4-BE49-F238E27FC236}">
                <a16:creationId xmlns:a16="http://schemas.microsoft.com/office/drawing/2014/main" id="{735FA4FD-C39F-7325-FFB4-FF88814F3E86}"/>
              </a:ext>
            </a:extLst>
          </p:cNvPr>
          <p:cNvSpPr txBox="1">
            <a:spLocks/>
          </p:cNvSpPr>
          <p:nvPr/>
        </p:nvSpPr>
        <p:spPr>
          <a:xfrm>
            <a:off x="-13877" y="308885"/>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2025. gadā  (4)</a:t>
            </a:r>
          </a:p>
        </p:txBody>
      </p:sp>
      <p:sp>
        <p:nvSpPr>
          <p:cNvPr id="2" name="Satura vietturis 2">
            <a:extLst>
              <a:ext uri="{FF2B5EF4-FFF2-40B4-BE49-F238E27FC236}">
                <a16:creationId xmlns:a16="http://schemas.microsoft.com/office/drawing/2014/main" id="{44E5C7E4-C1D5-DCD9-8033-C9328C2321D0}"/>
              </a:ext>
            </a:extLst>
          </p:cNvPr>
          <p:cNvSpPr txBox="1">
            <a:spLocks/>
          </p:cNvSpPr>
          <p:nvPr/>
        </p:nvSpPr>
        <p:spPr>
          <a:xfrm>
            <a:off x="246000" y="1010343"/>
            <a:ext cx="10485467" cy="55387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1800" b="1" u="sng" dirty="0">
                <a:latin typeface="Times New Roman" panose="02020603050405020304" pitchFamily="18" charset="0"/>
                <a:cs typeface="Times New Roman" panose="02020603050405020304" pitchFamily="18" charset="0"/>
              </a:rPr>
              <a:t>Sakstagala pagasts</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Skolā videonovērošanas kameru uzstādīšana – 1 000 RUR,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3 televizoru, boilera, dārzeņu kombaina, gaļas mašīnas iegāde – 3 200 EUR,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5 (Sakstagals-2, Ciskādi-2, Uljanova-1) ģeneratoru iegāde – 3 500 EUR, AP,VP3,RV12,U27;</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Ūdens atdzelžošanas staciju filtrējošā materiāla nomaiņa – 4 000 EUR, AP,VP3,RV12,U27;</a:t>
            </a:r>
            <a:r>
              <a:rPr lang="nl-NL" sz="1800" dirty="0">
                <a:latin typeface="Times New Roman" panose="02020603050405020304" pitchFamily="18" charset="0"/>
                <a:cs typeface="Times New Roman" panose="02020603050405020304" pitchFamily="18" charset="0"/>
              </a:rPr>
              <a:t> </a:t>
            </a:r>
            <a:endParaRPr lang="lv-LV"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nl-NL" sz="1800" dirty="0">
                <a:latin typeface="Times New Roman" panose="02020603050405020304" pitchFamily="18" charset="0"/>
                <a:cs typeface="Times New Roman" panose="02020603050405020304" pitchFamily="18" charset="0"/>
              </a:rPr>
              <a:t>Ūdensvada remonts</a:t>
            </a:r>
            <a:r>
              <a:rPr lang="lv-LV" sz="1800" dirty="0">
                <a:latin typeface="Times New Roman" panose="02020603050405020304" pitchFamily="18" charset="0"/>
                <a:cs typeface="Times New Roman" panose="02020603050405020304" pitchFamily="18" charset="0"/>
              </a:rPr>
              <a:t> – 1 000 EUR, AP,VP3,RV12,U27; </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LAD projekts "</a:t>
            </a:r>
            <a:r>
              <a:rPr lang="lv-LV" sz="1800" dirty="0" err="1">
                <a:latin typeface="Times New Roman" panose="02020603050405020304" pitchFamily="18" charset="0"/>
                <a:ea typeface="Calibri" panose="020F0502020204030204" pitchFamily="34" charset="0"/>
              </a:rPr>
              <a:t>F.Trasuna</a:t>
            </a:r>
            <a:r>
              <a:rPr lang="lv-LV" sz="1800" dirty="0">
                <a:latin typeface="Times New Roman" panose="02020603050405020304" pitchFamily="18" charset="0"/>
                <a:ea typeface="Calibri" panose="020F0502020204030204" pitchFamily="34" charset="0"/>
              </a:rPr>
              <a:t> muzeja "</a:t>
            </a:r>
            <a:r>
              <a:rPr lang="lv-LV" sz="1800" dirty="0" err="1">
                <a:latin typeface="Times New Roman" panose="02020603050405020304" pitchFamily="18" charset="0"/>
                <a:ea typeface="Calibri" panose="020F0502020204030204" pitchFamily="34" charset="0"/>
              </a:rPr>
              <a:t>Kolnasāta</a:t>
            </a:r>
            <a:r>
              <a:rPr lang="lv-LV" sz="1800" dirty="0">
                <a:latin typeface="Times New Roman" panose="02020603050405020304" pitchFamily="18" charset="0"/>
                <a:ea typeface="Calibri" panose="020F0502020204030204" pitchFamily="34" charset="0"/>
              </a:rPr>
              <a:t>" memoriālās mājas vides pieejamības nodrošināšana </a:t>
            </a:r>
          </a:p>
          <a:p>
            <a:pPr marL="0" indent="0">
              <a:buNone/>
            </a:pPr>
            <a:r>
              <a:rPr lang="lv-LV" sz="1800" dirty="0">
                <a:latin typeface="Times New Roman" panose="02020603050405020304" pitchFamily="18" charset="0"/>
                <a:ea typeface="Calibri" panose="020F0502020204030204" pitchFamily="34" charset="0"/>
              </a:rPr>
              <a:t>    personām ar īpašām vajadzībām« – 24 511 EUR, AP,VP2,RV4,U8; </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Vieglā  pasažieru transportlīdzekļa iegāde – 7 000 EUR, AP,VP3,RV5,U11;</a:t>
            </a:r>
          </a:p>
          <a:p>
            <a:pPr>
              <a:buFont typeface="Wingdings" panose="05000000000000000000" pitchFamily="2" charset="2"/>
              <a:buChar char="Ø"/>
            </a:pPr>
            <a:r>
              <a:rPr lang="pt-BR" sz="1800" dirty="0">
                <a:latin typeface="Times New Roman" panose="02020603050405020304" pitchFamily="18" charset="0"/>
                <a:ea typeface="Calibri" panose="020F0502020204030204" pitchFamily="34" charset="0"/>
              </a:rPr>
              <a:t>Folkloras ansambl</a:t>
            </a:r>
            <a:r>
              <a:rPr lang="lv-LV" sz="1800" dirty="0">
                <a:latin typeface="Times New Roman" panose="02020603050405020304" pitchFamily="18" charset="0"/>
                <a:ea typeface="Calibri" panose="020F0502020204030204" pitchFamily="34" charset="0"/>
              </a:rPr>
              <a:t>i</a:t>
            </a:r>
            <a:r>
              <a:rPr lang="pt-BR" sz="1800" dirty="0">
                <a:latin typeface="Times New Roman" panose="02020603050405020304" pitchFamily="18" charset="0"/>
                <a:ea typeface="Calibri" panose="020F0502020204030204" pitchFamily="34" charset="0"/>
              </a:rPr>
              <a:t>m terpu</a:t>
            </a:r>
            <a:r>
              <a:rPr lang="lv-LV" sz="1800" dirty="0">
                <a:latin typeface="Times New Roman" panose="02020603050405020304" pitchFamily="18" charset="0"/>
                <a:ea typeface="Calibri" panose="020F0502020204030204" pitchFamily="34" charset="0"/>
              </a:rPr>
              <a:t> iegāde – 3 000 EUR, AP,VP3,RV10,U23.</a:t>
            </a:r>
          </a:p>
          <a:p>
            <a:pPr marL="0" indent="0">
              <a:buFont typeface="Arial" panose="020B0604020202020204" pitchFamily="34" charset="0"/>
              <a:buNone/>
            </a:pPr>
            <a:endParaRPr lang="lv-LV" sz="1800" dirty="0">
              <a:latin typeface="Times New Roman" panose="02020603050405020304" pitchFamily="18" charset="0"/>
              <a:cs typeface="Times New Roman" panose="02020603050405020304" pitchFamily="18" charset="0"/>
            </a:endParaRPr>
          </a:p>
          <a:p>
            <a:pPr marL="0" indent="0">
              <a:buNone/>
            </a:pPr>
            <a:r>
              <a:rPr lang="lv-LV" sz="1700" b="1" u="sng" dirty="0">
                <a:latin typeface="Times New Roman" panose="02020603050405020304" pitchFamily="18" charset="0"/>
                <a:cs typeface="Times New Roman" panose="02020603050405020304" pitchFamily="18" charset="0"/>
              </a:rPr>
              <a:t>Kantinieku pagasts</a:t>
            </a:r>
          </a:p>
          <a:p>
            <a:pPr>
              <a:buFont typeface="Wingdings" panose="05000000000000000000" pitchFamily="2" charset="2"/>
              <a:buChar char="Ø"/>
            </a:pPr>
            <a:r>
              <a:rPr lang="lv-LV" sz="1700" dirty="0">
                <a:latin typeface="Times New Roman" panose="02020603050405020304" pitchFamily="18" charset="0"/>
                <a:ea typeface="Calibri" panose="020F0502020204030204" pitchFamily="34" charset="0"/>
              </a:rPr>
              <a:t>Pagastmājas granulu apkures katlu uzstādīšana </a:t>
            </a:r>
            <a:r>
              <a:rPr lang="lv-LV" sz="1700" dirty="0">
                <a:latin typeface="Times New Roman" panose="02020603050405020304" pitchFamily="18" charset="0"/>
                <a:ea typeface="Calibri" panose="020F0502020204030204" pitchFamily="34" charset="0"/>
                <a:cs typeface="Times New Roman" panose="02020603050405020304" pitchFamily="18" charset="0"/>
              </a:rPr>
              <a:t>– 24 000 EUR, </a:t>
            </a:r>
            <a:r>
              <a:rPr lang="nl-NL" sz="1700" dirty="0">
                <a:latin typeface="Times New Roman" panose="02020603050405020304" pitchFamily="18" charset="0"/>
                <a:cs typeface="Times New Roman" panose="02020603050405020304" pitchFamily="18" charset="0"/>
              </a:rPr>
              <a:t>AP,VP</a:t>
            </a:r>
            <a:r>
              <a:rPr lang="lv-LV" sz="1700" dirty="0">
                <a:latin typeface="Times New Roman" panose="02020603050405020304" pitchFamily="18" charset="0"/>
                <a:cs typeface="Times New Roman" panose="02020603050405020304" pitchFamily="18" charset="0"/>
              </a:rPr>
              <a:t>3</a:t>
            </a:r>
            <a:r>
              <a:rPr lang="nl-NL" sz="1700" dirty="0">
                <a:latin typeface="Times New Roman" panose="02020603050405020304" pitchFamily="18" charset="0"/>
                <a:cs typeface="Times New Roman" panose="02020603050405020304" pitchFamily="18" charset="0"/>
              </a:rPr>
              <a:t>,RV</a:t>
            </a:r>
            <a:r>
              <a:rPr lang="lv-LV" sz="1700" dirty="0">
                <a:latin typeface="Times New Roman" panose="02020603050405020304" pitchFamily="18" charset="0"/>
                <a:cs typeface="Times New Roman" panose="02020603050405020304" pitchFamily="18" charset="0"/>
              </a:rPr>
              <a:t>12</a:t>
            </a:r>
            <a:r>
              <a:rPr lang="nl-NL" sz="1700" dirty="0">
                <a:latin typeface="Times New Roman" panose="02020603050405020304" pitchFamily="18" charset="0"/>
                <a:cs typeface="Times New Roman" panose="02020603050405020304" pitchFamily="18" charset="0"/>
              </a:rPr>
              <a:t>,U</a:t>
            </a:r>
            <a:r>
              <a:rPr lang="lv-LV" sz="1700" dirty="0">
                <a:latin typeface="Times New Roman" panose="02020603050405020304" pitchFamily="18" charset="0"/>
                <a:cs typeface="Times New Roman" panose="02020603050405020304" pitchFamily="18" charset="0"/>
              </a:rPr>
              <a:t>26</a:t>
            </a:r>
            <a:r>
              <a:rPr lang="nl-NL" sz="1700" dirty="0">
                <a:latin typeface="Times New Roman" panose="02020603050405020304" pitchFamily="18" charset="0"/>
                <a:cs typeface="Times New Roman" panose="02020603050405020304" pitchFamily="18" charset="0"/>
              </a:rPr>
              <a:t>;</a:t>
            </a:r>
            <a:endParaRPr lang="lv-LV" sz="17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1700" dirty="0">
                <a:latin typeface="Times New Roman" panose="02020603050405020304" pitchFamily="18" charset="0"/>
                <a:cs typeface="Times New Roman" panose="02020603050405020304" pitchFamily="18" charset="0"/>
              </a:rPr>
              <a:t>Invalīdu piekļuves </a:t>
            </a:r>
            <a:r>
              <a:rPr lang="lv-LV" sz="1700" dirty="0" err="1">
                <a:latin typeface="Times New Roman" panose="02020603050405020304" pitchFamily="18" charset="0"/>
                <a:cs typeface="Times New Roman" panose="02020603050405020304" pitchFamily="18" charset="0"/>
              </a:rPr>
              <a:t>pandusa</a:t>
            </a:r>
            <a:r>
              <a:rPr lang="lv-LV" sz="1700" dirty="0">
                <a:latin typeface="Times New Roman" panose="02020603050405020304" pitchFamily="18" charset="0"/>
                <a:cs typeface="Times New Roman" panose="02020603050405020304" pitchFamily="18" charset="0"/>
              </a:rPr>
              <a:t> izbūve FVP – 1 500 EUR, AP,VP3,RV6,U14.</a:t>
            </a:r>
          </a:p>
          <a:p>
            <a:endParaRPr lang="nl-NL" sz="1800" dirty="0">
              <a:latin typeface="Times New Roman" panose="02020603050405020304" pitchFamily="18" charset="0"/>
              <a:cs typeface="Times New Roman" panose="02020603050405020304" pitchFamily="18" charset="0"/>
            </a:endParaRPr>
          </a:p>
          <a:p>
            <a:endParaRPr lang="nl-NL" sz="1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ea typeface="Calibri" panose="020F0502020204030204" pitchFamily="34" charset="0"/>
            </a:endParaRPr>
          </a:p>
          <a:p>
            <a:pPr marL="0" indent="0">
              <a:buFont typeface="Arial" panose="020B0604020202020204" pitchFamily="34" charset="0"/>
              <a:buNone/>
            </a:pPr>
            <a:endParaRPr lang="nl-NL" sz="1800" dirty="0">
              <a:latin typeface="Times New Roman" panose="02020603050405020304" pitchFamily="18" charset="0"/>
              <a:cs typeface="Times New Roman" panose="02020603050405020304" pitchFamily="18"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nl-NL"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279238"/>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1D8FB-22B0-190E-85DB-FB21BAE31FC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E12F5A9-E4DE-42BE-6431-38C6D2DF3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Virsraksts 1">
            <a:extLst>
              <a:ext uri="{FF2B5EF4-FFF2-40B4-BE49-F238E27FC236}">
                <a16:creationId xmlns:a16="http://schemas.microsoft.com/office/drawing/2014/main" id="{76FA9794-56D7-10EF-548B-90866EE3C955}"/>
              </a:ext>
            </a:extLst>
          </p:cNvPr>
          <p:cNvSpPr txBox="1">
            <a:spLocks/>
          </p:cNvSpPr>
          <p:nvPr/>
        </p:nvSpPr>
        <p:spPr>
          <a:xfrm>
            <a:off x="-13877" y="308885"/>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2025. gadā  (5)</a:t>
            </a:r>
          </a:p>
        </p:txBody>
      </p:sp>
      <p:sp>
        <p:nvSpPr>
          <p:cNvPr id="5" name="Satura vietturis 2">
            <a:extLst>
              <a:ext uri="{FF2B5EF4-FFF2-40B4-BE49-F238E27FC236}">
                <a16:creationId xmlns:a16="http://schemas.microsoft.com/office/drawing/2014/main" id="{D986817A-4E50-B11C-7473-24375267717D}"/>
              </a:ext>
            </a:extLst>
          </p:cNvPr>
          <p:cNvSpPr txBox="1">
            <a:spLocks/>
          </p:cNvSpPr>
          <p:nvPr/>
        </p:nvSpPr>
        <p:spPr>
          <a:xfrm>
            <a:off x="336000" y="1194212"/>
            <a:ext cx="9974265" cy="5334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1800" b="1" u="sng" dirty="0">
                <a:latin typeface="Times New Roman" panose="02020603050405020304" pitchFamily="18" charset="0"/>
                <a:cs typeface="Times New Roman" panose="02020603050405020304" pitchFamily="18" charset="0"/>
              </a:rPr>
              <a:t>Gaigalavas pagasts</a:t>
            </a:r>
          </a:p>
          <a:p>
            <a:pPr>
              <a:buFont typeface="Wingdings" panose="05000000000000000000" pitchFamily="2" charset="2"/>
              <a:buChar char="Ø"/>
            </a:pPr>
            <a:r>
              <a:rPr lang="nl-NL" sz="1800" dirty="0">
                <a:latin typeface="Times New Roman" panose="02020603050405020304" pitchFamily="18" charset="0"/>
                <a:cs typeface="Times New Roman" panose="02020603050405020304" pitchFamily="18" charset="0"/>
              </a:rPr>
              <a:t> Gaigalavas ambulances ēkas renovācija</a:t>
            </a:r>
            <a:r>
              <a:rPr lang="lv-LV" sz="1800" dirty="0">
                <a:latin typeface="Times New Roman" panose="02020603050405020304" pitchFamily="18" charset="0"/>
                <a:cs typeface="Times New Roman" panose="02020603050405020304" pitchFamily="18" charset="0"/>
              </a:rPr>
              <a:t> – 155 000 EUR, </a:t>
            </a:r>
            <a:r>
              <a:rPr lang="lv-LV" sz="1800" dirty="0">
                <a:latin typeface="Times New Roman" panose="02020603050405020304" pitchFamily="18" charset="0"/>
                <a:ea typeface="Calibri" panose="020F0502020204030204" pitchFamily="34" charset="0"/>
              </a:rPr>
              <a:t>AP,VP3,RV6,U14;</a:t>
            </a:r>
            <a:endParaRPr lang="lv-LV"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1800" dirty="0">
                <a:latin typeface="Times New Roman" panose="02020603050405020304" pitchFamily="18" charset="0"/>
                <a:cs typeface="Times New Roman" panose="02020603050405020304" pitchFamily="18" charset="0"/>
              </a:rPr>
              <a:t>Ambulances ēkas lieveņu atjaunošana, fasādes remontdarbi – 15 092 EUR, AP,VP3,RV6,U14;</a:t>
            </a:r>
          </a:p>
          <a:p>
            <a:pPr>
              <a:buFont typeface="Wingdings" panose="05000000000000000000" pitchFamily="2" charset="2"/>
              <a:buChar char="Ø"/>
            </a:pPr>
            <a:r>
              <a:rPr lang="lv-LV" sz="1800" dirty="0">
                <a:latin typeface="Times New Roman" panose="02020603050405020304" pitchFamily="18" charset="0"/>
                <a:cs typeface="Times New Roman" panose="02020603050405020304" pitchFamily="18" charset="0"/>
              </a:rPr>
              <a:t>Pamatskolas </a:t>
            </a:r>
            <a:r>
              <a:rPr lang="lv-LV" sz="1800" dirty="0">
                <a:solidFill>
                  <a:srgbClr val="000000"/>
                </a:solidFill>
                <a:latin typeface="Times New Roman" panose="02020603050405020304" pitchFamily="18" charset="0"/>
              </a:rPr>
              <a:t>kāpņu fasādes remonts – 25 000 EUR, AP,VP1,RV2,U3;</a:t>
            </a:r>
            <a:endParaRPr lang="nl-NL" sz="1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PII </a:t>
            </a:r>
            <a:r>
              <a:rPr lang="lv-LV" sz="1800" dirty="0" err="1">
                <a:latin typeface="Times New Roman" panose="02020603050405020304" pitchFamily="18" charset="0"/>
                <a:ea typeface="Calibri" panose="020F0502020204030204" pitchFamily="34" charset="0"/>
              </a:rPr>
              <a:t>zibensaizsardzības</a:t>
            </a:r>
            <a:r>
              <a:rPr lang="lv-LV" sz="1800" dirty="0">
                <a:latin typeface="Times New Roman" panose="02020603050405020304" pitchFamily="18" charset="0"/>
                <a:ea typeface="Calibri" panose="020F0502020204030204" pitchFamily="34" charset="0"/>
              </a:rPr>
              <a:t> kontūra remonts – 1 001 EUR,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Apgaismojums KN zālei – 5 000 EUR, AP,VP3,RV10,U22;</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PII āra nojumē grīdas izbūve – 5 500 EUR,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Gaisa pūtēja, dziļurbuma sūkņa, kanalizācijas sūkņa iegāde – 3 700 EUR, AP,VP3,RV12,U27;</a:t>
            </a:r>
          </a:p>
          <a:p>
            <a:pPr>
              <a:buFont typeface="Wingdings" panose="05000000000000000000" pitchFamily="2" charset="2"/>
              <a:buChar char="Ø"/>
            </a:pPr>
            <a:r>
              <a:rPr lang="it-IT" sz="1800" dirty="0">
                <a:latin typeface="Times New Roman" panose="02020603050405020304" pitchFamily="18" charset="0"/>
                <a:ea typeface="Calibri" panose="020F0502020204030204" pitchFamily="34" charset="0"/>
              </a:rPr>
              <a:t>Ģenerator</a:t>
            </a:r>
            <a:r>
              <a:rPr lang="lv-LV" sz="1800" dirty="0">
                <a:latin typeface="Times New Roman" panose="02020603050405020304" pitchFamily="18" charset="0"/>
                <a:ea typeface="Calibri" panose="020F0502020204030204" pitchFamily="34" charset="0"/>
              </a:rPr>
              <a:t>u </a:t>
            </a:r>
            <a:r>
              <a:rPr lang="it-IT" sz="1800" dirty="0">
                <a:latin typeface="Times New Roman" panose="02020603050405020304" pitchFamily="18" charset="0"/>
                <a:ea typeface="Calibri" panose="020F0502020204030204" pitchFamily="34" charset="0"/>
              </a:rPr>
              <a:t>iegāde</a:t>
            </a:r>
            <a:r>
              <a:rPr lang="lv-LV" sz="1800" dirty="0">
                <a:latin typeface="Times New Roman" panose="02020603050405020304" pitchFamily="18" charset="0"/>
                <a:ea typeface="Calibri" panose="020F0502020204030204" pitchFamily="34" charset="0"/>
              </a:rPr>
              <a:t> (2 </a:t>
            </a:r>
            <a:r>
              <a:rPr lang="lv-LV" sz="1800" dirty="0" err="1">
                <a:latin typeface="Times New Roman" panose="02020603050405020304" pitchFamily="18" charset="0"/>
                <a:ea typeface="Calibri" panose="020F0502020204030204" pitchFamily="34" charset="0"/>
              </a:rPr>
              <a:t>gb</a:t>
            </a:r>
            <a:r>
              <a:rPr lang="lv-LV" sz="1800" dirty="0">
                <a:latin typeface="Times New Roman" panose="02020603050405020304" pitchFamily="18" charset="0"/>
                <a:ea typeface="Calibri" panose="020F0502020204030204" pitchFamily="34" charset="0"/>
              </a:rPr>
              <a:t>)</a:t>
            </a:r>
            <a:r>
              <a:rPr lang="it-IT" sz="1800" dirty="0">
                <a:latin typeface="Times New Roman" panose="02020603050405020304" pitchFamily="18" charset="0"/>
                <a:ea typeface="Calibri" panose="020F0502020204030204" pitchFamily="34" charset="0"/>
              </a:rPr>
              <a:t> </a:t>
            </a:r>
            <a:r>
              <a:rPr lang="lv-LV" sz="1800" dirty="0">
                <a:latin typeface="Times New Roman" panose="02020603050405020304" pitchFamily="18" charset="0"/>
                <a:ea typeface="Calibri" panose="020F0502020204030204" pitchFamily="34" charset="0"/>
              </a:rPr>
              <a:t>– 1 000 EUR, AP,VP3,RV12,U27;</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Zāles pļāvēja iegāde – 5 000 EUR, AP,VP1,RV2,U3;</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Ieguldījumi dzīvojamā fonda uzturēšanā – 5 000 EUR, AP,VP3,RV14,U30;</a:t>
            </a:r>
          </a:p>
          <a:p>
            <a:pPr>
              <a:buFont typeface="Wingdings" panose="05000000000000000000" pitchFamily="2" charset="2"/>
              <a:buChar char="Ø"/>
            </a:pPr>
            <a:r>
              <a:rPr lang="lv-LV" sz="1800" dirty="0" err="1">
                <a:latin typeface="Times New Roman" panose="02020603050405020304" pitchFamily="18" charset="0"/>
                <a:ea typeface="Calibri" panose="020F0502020204030204" pitchFamily="34" charset="0"/>
              </a:rPr>
              <a:t>Bikavas</a:t>
            </a:r>
            <a:r>
              <a:rPr lang="lv-LV" sz="1800" dirty="0">
                <a:latin typeface="Times New Roman" panose="02020603050405020304" pitchFamily="18" charset="0"/>
                <a:ea typeface="Calibri" panose="020F0502020204030204" pitchFamily="34" charset="0"/>
              </a:rPr>
              <a:t> muižas parka labiekārtošanas projekta izstrāde – 3 000 EUR, AP,VP2,RV4,U9;</a:t>
            </a:r>
          </a:p>
          <a:p>
            <a:pPr>
              <a:buFont typeface="Wingdings" panose="05000000000000000000" pitchFamily="2" charset="2"/>
              <a:buChar char="Ø"/>
            </a:pPr>
            <a:r>
              <a:rPr lang="lv-LV" sz="1800" dirty="0">
                <a:latin typeface="Times New Roman" panose="02020603050405020304" pitchFamily="18" charset="0"/>
                <a:ea typeface="Calibri" panose="020F0502020204030204" pitchFamily="34" charset="0"/>
              </a:rPr>
              <a:t>LAD projekts "Inventāra iegāde Gaigalavas Kultūras namam« – 8 395 EUR, AP,VP3,RV10,U22.</a:t>
            </a:r>
          </a:p>
          <a:p>
            <a:pPr>
              <a:buFont typeface="Wingdings" panose="05000000000000000000" pitchFamily="2" charset="2"/>
              <a:buChar char="Ø"/>
            </a:pPr>
            <a:endParaRPr lang="nl-NL" sz="1800" dirty="0">
              <a:latin typeface="Times New Roman" panose="02020603050405020304" pitchFamily="18" charset="0"/>
              <a:ea typeface="Calibri" panose="020F0502020204030204" pitchFamily="34" charset="0"/>
            </a:endParaRPr>
          </a:p>
          <a:p>
            <a:pPr>
              <a:buFont typeface="Wingdings" panose="05000000000000000000" pitchFamily="2" charset="2"/>
              <a:buChar char="Ø"/>
            </a:pPr>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sz="1800" dirty="0">
              <a:latin typeface="Times New Roman" panose="02020603050405020304" pitchFamily="18" charset="0"/>
              <a:ea typeface="Calibri" panose="020F0502020204030204" pitchFamily="34" charset="0"/>
            </a:endParaRPr>
          </a:p>
          <a:p>
            <a:endParaRPr lang="lv-LV"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3102089"/>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ECBE-A3C3-E782-2656-8E9D798C9E6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601B58D-9F54-7F3F-FAFF-3DA3AD39F2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500"/>
            <a:ext cx="12192000" cy="6345000"/>
          </a:xfrm>
          <a:prstGeom prst="rect">
            <a:avLst/>
          </a:prstGeom>
        </p:spPr>
      </p:pic>
      <p:sp>
        <p:nvSpPr>
          <p:cNvPr id="4" name="Virsraksts 1">
            <a:extLst>
              <a:ext uri="{FF2B5EF4-FFF2-40B4-BE49-F238E27FC236}">
                <a16:creationId xmlns:a16="http://schemas.microsoft.com/office/drawing/2014/main" id="{9DDFE0ED-0D79-9E4D-68CE-FA801BB57856}"/>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Dricāni (1)</a:t>
            </a:r>
          </a:p>
        </p:txBody>
      </p:sp>
      <p:graphicFrame>
        <p:nvGraphicFramePr>
          <p:cNvPr id="2" name="Tabula 1">
            <a:extLst>
              <a:ext uri="{FF2B5EF4-FFF2-40B4-BE49-F238E27FC236}">
                <a16:creationId xmlns:a16="http://schemas.microsoft.com/office/drawing/2014/main" id="{D55563C5-8A12-370D-902A-35D0103CF066}"/>
              </a:ext>
            </a:extLst>
          </p:cNvPr>
          <p:cNvGraphicFramePr>
            <a:graphicFrameLocks noGrp="1"/>
          </p:cNvGraphicFramePr>
          <p:nvPr>
            <p:extLst>
              <p:ext uri="{D42A27DB-BD31-4B8C-83A1-F6EECF244321}">
                <p14:modId xmlns:p14="http://schemas.microsoft.com/office/powerpoint/2010/main" val="320049013"/>
              </p:ext>
            </p:extLst>
          </p:nvPr>
        </p:nvGraphicFramePr>
        <p:xfrm>
          <a:off x="426000" y="863600"/>
          <a:ext cx="8640000" cy="5577087"/>
        </p:xfrm>
        <a:graphic>
          <a:graphicData uri="http://schemas.openxmlformats.org/drawingml/2006/table">
            <a:tbl>
              <a:tblPr/>
              <a:tblGrid>
                <a:gridCol w="875789">
                  <a:extLst>
                    <a:ext uri="{9D8B030D-6E8A-4147-A177-3AD203B41FA5}">
                      <a16:colId xmlns:a16="http://schemas.microsoft.com/office/drawing/2014/main" val="2059453641"/>
                    </a:ext>
                  </a:extLst>
                </a:gridCol>
                <a:gridCol w="3435790">
                  <a:extLst>
                    <a:ext uri="{9D8B030D-6E8A-4147-A177-3AD203B41FA5}">
                      <a16:colId xmlns:a16="http://schemas.microsoft.com/office/drawing/2014/main" val="165632744"/>
                    </a:ext>
                  </a:extLst>
                </a:gridCol>
                <a:gridCol w="4328421">
                  <a:extLst>
                    <a:ext uri="{9D8B030D-6E8A-4147-A177-3AD203B41FA5}">
                      <a16:colId xmlns:a16="http://schemas.microsoft.com/office/drawing/2014/main" val="2895998482"/>
                    </a:ext>
                  </a:extLst>
                </a:gridCol>
              </a:tblGrid>
              <a:tr h="103424">
                <a:tc>
                  <a:txBody>
                    <a:bodyPr/>
                    <a:lstStyle/>
                    <a:p>
                      <a:pPr algn="ctr" fontAlgn="b"/>
                      <a:r>
                        <a:rPr lang="lv-LV" sz="1200" b="1" i="0" u="none" strike="noStrike" dirty="0">
                          <a:solidFill>
                            <a:srgbClr val="000000"/>
                          </a:solidFill>
                          <a:effectLst/>
                          <a:latin typeface="Times New Roman" panose="02020603050405020304" pitchFamily="18" charset="0"/>
                        </a:rPr>
                        <a:t>Laiks</a:t>
                      </a:r>
                    </a:p>
                  </a:txBody>
                  <a:tcPr marL="3529" marR="3529" marT="3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rPr>
                        <a:t>Pasākuma nosaukums</a:t>
                      </a:r>
                    </a:p>
                  </a:txBody>
                  <a:tcPr marL="3529" marR="3529" marT="3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rPr>
                        <a:t>Apraksts</a:t>
                      </a:r>
                    </a:p>
                  </a:txBody>
                  <a:tcPr marL="3529" marR="3529" marT="3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958432"/>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11.01.</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Jaunā gadā- jauniem spēkiem!</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Sākumā kultūras programma- vietējo amatiermākslas kolektīvu koncerts. Pēc tam karaoke stila sacensības </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7798898"/>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20.01.</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Barikāžu aizstāvju atceres pasākums “Pie atmiņu ugunskura”</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Tikšanās ar barikāžu dalībniekiem</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1691190"/>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06.02.</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rPr>
                        <a:t>Meteņdienas</a:t>
                      </a:r>
                      <a:r>
                        <a:rPr lang="lv-LV" sz="1200" b="0" i="0" u="none" strike="noStrike" dirty="0">
                          <a:solidFill>
                            <a:srgbClr val="000000"/>
                          </a:solidFill>
                          <a:effectLst/>
                          <a:latin typeface="Times New Roman" panose="02020603050405020304" pitchFamily="18" charset="0"/>
                        </a:rPr>
                        <a:t> pasākums uz Dricānu baznīcas kalniņa.</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 vizināšanās ar ragaviņām un sniega motociklu (ja būs sniegs)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8630162"/>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08.02.</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Metenītis vizināja sidrabiņa ragavās- </a:t>
                      </a:r>
                      <a:r>
                        <a:rPr lang="lv-LV" sz="1200" b="0" i="0" u="none" strike="noStrike" dirty="0" err="1">
                          <a:solidFill>
                            <a:srgbClr val="000000"/>
                          </a:solidFill>
                          <a:effectLst/>
                          <a:latin typeface="Times New Roman" panose="02020603050405020304" pitchFamily="18" charset="0"/>
                        </a:rPr>
                        <a:t>Meteņdienas</a:t>
                      </a:r>
                      <a:r>
                        <a:rPr lang="lv-LV" sz="1200" b="0" i="0" u="none" strike="noStrike" dirty="0">
                          <a:solidFill>
                            <a:srgbClr val="000000"/>
                          </a:solidFill>
                          <a:effectLst/>
                          <a:latin typeface="Times New Roman" panose="02020603050405020304" pitchFamily="18" charset="0"/>
                        </a:rPr>
                        <a:t> svinēšana.</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 pasākums ar trim folkloras kopām, tradicionālo jeb tautisko Masku parādi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862454"/>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10.02.</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Dricānu “Zelta rokas- tautas mantojums”- izstādes atklāšana</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Vietējo rokdarbnieču un amatnieku darinājumu izstāde </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881132"/>
                  </a:ext>
                </a:extLst>
              </a:tr>
              <a:tr h="103424">
                <a:tc>
                  <a:txBody>
                    <a:bodyPr/>
                    <a:lstStyle/>
                    <a:p>
                      <a:pPr algn="ctr" fontAlgn="ctr"/>
                      <a:r>
                        <a:rPr lang="lv-LV" sz="1200" b="0" i="0" u="none" strike="noStrike" dirty="0">
                          <a:solidFill>
                            <a:srgbClr val="000000"/>
                          </a:solidFill>
                          <a:effectLst/>
                          <a:latin typeface="Times New Roman" panose="02020603050405020304" pitchFamily="18" charset="0"/>
                        </a:rPr>
                        <a:t>22.02.</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Sakstagala teātra draugu kopas viesizrāde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Sakstagala teātra kopas skeču parāde.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8070591"/>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08.03.</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Sieviešu dienas svinības “Visa diena man vienai vienīgajai”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Tikšanas ar kosmetologu, stila konsultantu, foto sesija</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0555840"/>
                  </a:ext>
                </a:extLst>
              </a:tr>
              <a:tr h="103424">
                <a:tc>
                  <a:txBody>
                    <a:bodyPr/>
                    <a:lstStyle/>
                    <a:p>
                      <a:pPr algn="ctr" fontAlgn="ctr"/>
                      <a:r>
                        <a:rPr lang="lv-LV" sz="1200" b="0" i="0" u="none" strike="noStrike" dirty="0">
                          <a:solidFill>
                            <a:srgbClr val="000000"/>
                          </a:solidFill>
                          <a:effectLst/>
                          <a:latin typeface="Times New Roman" panose="02020603050405020304" pitchFamily="18" charset="0"/>
                        </a:rPr>
                        <a:t>22.03.</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Koncerts Rāmi riti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Tautasdziesmu meditācijas koncerts </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3529113"/>
                  </a:ext>
                </a:extLst>
              </a:tr>
              <a:tr h="297342">
                <a:tc>
                  <a:txBody>
                    <a:bodyPr/>
                    <a:lstStyle/>
                    <a:p>
                      <a:pPr algn="ctr" fontAlgn="ctr"/>
                      <a:r>
                        <a:rPr lang="lv-LV" sz="1200" b="0" i="0" u="none" strike="noStrike" dirty="0">
                          <a:solidFill>
                            <a:srgbClr val="000000"/>
                          </a:solidFill>
                          <a:effectLst/>
                          <a:latin typeface="Times New Roman" panose="02020603050405020304" pitchFamily="18" charset="0"/>
                        </a:rPr>
                        <a:t>20.04.</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Lieldienas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Jauniešu deju kolektīva un folkloras koncerts. Olu ripināšana, sišanās. </a:t>
                      </a:r>
                      <a:r>
                        <a:rPr lang="lv-LV" sz="1200" b="0" i="0" u="none" strike="noStrike" dirty="0" err="1">
                          <a:solidFill>
                            <a:srgbClr val="000000"/>
                          </a:solidFill>
                          <a:effectLst/>
                          <a:latin typeface="Times New Roman" panose="02020603050405020304" pitchFamily="18" charset="0"/>
                        </a:rPr>
                        <a:t>Zaķmobīļu</a:t>
                      </a:r>
                      <a:r>
                        <a:rPr lang="lv-LV" sz="1200" b="0" i="0" u="none" strike="noStrike" dirty="0">
                          <a:solidFill>
                            <a:srgbClr val="000000"/>
                          </a:solidFill>
                          <a:effectLst/>
                          <a:latin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rPr>
                        <a:t>jab</a:t>
                      </a:r>
                      <a:r>
                        <a:rPr lang="lv-LV" sz="1200" b="0" i="0" u="none" strike="noStrike" dirty="0">
                          <a:solidFill>
                            <a:srgbClr val="000000"/>
                          </a:solidFill>
                          <a:effectLst/>
                          <a:latin typeface="Times New Roman" panose="02020603050405020304" pitchFamily="18" charset="0"/>
                        </a:rPr>
                        <a:t> Zaķa pārvietošanās līdzekļu parāde.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9320657"/>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 27.04</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Senioru pasākums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Senioru atpūtas vakars ar Rēzeknes Zemessardzes veterāniem.</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2600552"/>
                  </a:ext>
                </a:extLst>
              </a:tr>
              <a:tr h="297342">
                <a:tc>
                  <a:txBody>
                    <a:bodyPr/>
                    <a:lstStyle/>
                    <a:p>
                      <a:pPr algn="ctr" fontAlgn="ctr"/>
                      <a:r>
                        <a:rPr lang="lv-LV" sz="1200" b="0" i="0" u="none" strike="noStrike" dirty="0">
                          <a:solidFill>
                            <a:srgbClr val="000000"/>
                          </a:solidFill>
                          <a:effectLst/>
                          <a:latin typeface="Times New Roman" panose="02020603050405020304" pitchFamily="18" charset="0"/>
                        </a:rPr>
                        <a:t>04.05.</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fi-FI" sz="1200" b="0" i="0" u="none" strike="noStrike">
                          <a:solidFill>
                            <a:srgbClr val="000000"/>
                          </a:solidFill>
                          <a:effectLst/>
                          <a:latin typeface="Times New Roman" panose="02020603050405020304" pitchFamily="18" charset="0"/>
                        </a:rPr>
                        <a:t>Rallijs ”Kas uotuoks- zyrgs voi mašine?”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Auto rallijs pa Dricānu apvienību ar uzdevumiem katrā pagastā. . Noslēgums Dricānu </a:t>
                      </a:r>
                      <a:r>
                        <a:rPr lang="lv-LV" sz="1200" b="0" i="0" u="none" strike="noStrike" dirty="0" err="1">
                          <a:solidFill>
                            <a:srgbClr val="000000"/>
                          </a:solidFill>
                          <a:effectLst/>
                          <a:latin typeface="Times New Roman" panose="02020603050405020304" pitchFamily="18" charset="0"/>
                        </a:rPr>
                        <a:t>Kn</a:t>
                      </a:r>
                      <a:r>
                        <a:rPr lang="lv-LV" sz="1200" b="0" i="0" u="none" strike="noStrike" dirty="0">
                          <a:solidFill>
                            <a:srgbClr val="000000"/>
                          </a:solidFill>
                          <a:effectLst/>
                          <a:latin typeface="Times New Roman" panose="02020603050405020304" pitchFamily="18" charset="0"/>
                        </a:rPr>
                        <a:t> birztalā ar koncertu un Balto pikniku.</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3546115"/>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17.05.</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Latgalīšu </a:t>
                      </a:r>
                      <a:r>
                        <a:rPr lang="lv-LV" sz="1200" b="0" i="0" u="none" strike="noStrike" dirty="0" err="1">
                          <a:solidFill>
                            <a:srgbClr val="000000"/>
                          </a:solidFill>
                          <a:effectLst/>
                          <a:latin typeface="Times New Roman" panose="02020603050405020304" pitchFamily="18" charset="0"/>
                        </a:rPr>
                        <a:t>trikmīņs</a:t>
                      </a:r>
                      <a:r>
                        <a:rPr lang="lv-LV" sz="1200" b="0" i="0" u="none" strike="noStrike" dirty="0">
                          <a:solidFill>
                            <a:srgbClr val="000000"/>
                          </a:solidFill>
                          <a:effectLst/>
                          <a:latin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rPr>
                        <a:t>Saīt</a:t>
                      </a:r>
                      <a:r>
                        <a:rPr lang="lv-LV" sz="1200" b="0" i="0" u="none" strike="noStrike" dirty="0">
                          <a:solidFill>
                            <a:srgbClr val="000000"/>
                          </a:solidFill>
                          <a:effectLst/>
                          <a:latin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rPr>
                        <a:t>gosti</a:t>
                      </a:r>
                      <a:r>
                        <a:rPr lang="lv-LV" sz="1200" b="0" i="0" u="none" strike="noStrike" dirty="0">
                          <a:solidFill>
                            <a:srgbClr val="000000"/>
                          </a:solidFill>
                          <a:effectLst/>
                          <a:latin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rPr>
                        <a:t>vokorā</a:t>
                      </a:r>
                      <a:r>
                        <a:rPr lang="lv-LV" sz="1200" b="0" i="0" u="none" strike="noStrike" dirty="0">
                          <a:solidFill>
                            <a:srgbClr val="000000"/>
                          </a:solidFill>
                          <a:effectLst/>
                          <a:latin typeface="Times New Roman" panose="02020603050405020304" pitchFamily="18" charset="0"/>
                        </a:rPr>
                        <a:t>!</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rPr>
                        <a:t>Pusnopietns</a:t>
                      </a:r>
                      <a:r>
                        <a:rPr lang="lv-LV" sz="1200" b="0" i="0" u="none" strike="noStrike" dirty="0">
                          <a:solidFill>
                            <a:srgbClr val="000000"/>
                          </a:solidFill>
                          <a:effectLst/>
                          <a:latin typeface="Times New Roman" panose="02020603050405020304" pitchFamily="18" charset="0"/>
                        </a:rPr>
                        <a:t> latgaliešu skeču vakars pie galdiņiem, ar uzdevumiem no latgaliskās dzīvesziņas.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0036587"/>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25.05.</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O. Matvejāna piemiņas pasākums.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Vietējo amatieru mākslas kolektīvu mise un Varakļānu ansambļa “Nona” koncerts.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5844709"/>
                  </a:ext>
                </a:extLst>
              </a:tr>
              <a:tr h="103424">
                <a:tc>
                  <a:txBody>
                    <a:bodyPr/>
                    <a:lstStyle/>
                    <a:p>
                      <a:pPr algn="ctr" fontAlgn="ctr"/>
                      <a:r>
                        <a:rPr lang="lv-LV" sz="1200" b="0" i="0" u="none" strike="noStrike" dirty="0">
                          <a:solidFill>
                            <a:srgbClr val="000000"/>
                          </a:solidFill>
                          <a:effectLst/>
                          <a:latin typeface="Times New Roman" panose="02020603050405020304" pitchFamily="18" charset="0"/>
                        </a:rPr>
                        <a:t>07.06.</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Bērnības svētki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Bērnības svētki Dricānu un Strūžānu </a:t>
                      </a:r>
                      <a:r>
                        <a:rPr lang="lv-LV" sz="1200" b="0" i="0" u="none" strike="noStrike" dirty="0" err="1">
                          <a:solidFill>
                            <a:srgbClr val="000000"/>
                          </a:solidFill>
                          <a:effectLst/>
                          <a:latin typeface="Times New Roman" panose="02020603050405020304" pitchFamily="18" charset="0"/>
                        </a:rPr>
                        <a:t>piecgadniekiem</a:t>
                      </a:r>
                      <a:r>
                        <a:rPr lang="lv-LV" sz="1200" b="0" i="0" u="none" strike="noStrike" dirty="0">
                          <a:solidFill>
                            <a:srgbClr val="000000"/>
                          </a:solidFill>
                          <a:effectLst/>
                          <a:latin typeface="Times New Roman" panose="02020603050405020304" pitchFamily="18" charset="0"/>
                        </a:rPr>
                        <a:t>.</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8392490"/>
                  </a:ext>
                </a:extLst>
              </a:tr>
              <a:tr h="103424">
                <a:tc>
                  <a:txBody>
                    <a:bodyPr/>
                    <a:lstStyle/>
                    <a:p>
                      <a:pPr algn="ctr" fontAlgn="ctr"/>
                      <a:r>
                        <a:rPr lang="lv-LV" sz="1200" b="0" i="0" u="none" strike="noStrike" dirty="0">
                          <a:solidFill>
                            <a:srgbClr val="000000"/>
                          </a:solidFill>
                          <a:effectLst/>
                          <a:latin typeface="Times New Roman" panose="02020603050405020304" pitchFamily="18" charset="0"/>
                        </a:rPr>
                        <a:t>14.06.</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LDS- Lauksaimnieku Draudzības Spēles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Lauksaimnieku spēles gan ar tehniku</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4107740"/>
                  </a:ext>
                </a:extLst>
              </a:tr>
              <a:tr h="193918">
                <a:tc>
                  <a:txBody>
                    <a:bodyPr/>
                    <a:lstStyle/>
                    <a:p>
                      <a:pPr algn="ctr" fontAlgn="ctr"/>
                      <a:r>
                        <a:rPr lang="lv-LV" sz="1200" b="0" i="0" u="none" strike="noStrike" dirty="0">
                          <a:solidFill>
                            <a:srgbClr val="000000"/>
                          </a:solidFill>
                          <a:effectLst/>
                          <a:latin typeface="Times New Roman" panose="02020603050405020304" pitchFamily="18" charset="0"/>
                        </a:rPr>
                        <a:t>22.06.</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Ielīgošanas pasākums, balle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Ielīgošanas koncerts. Ugunskura iedegšana, kopā būšana līdz rīta gaiļiem.</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9174527"/>
                  </a:ext>
                </a:extLst>
              </a:tr>
              <a:tr h="103424">
                <a:tc>
                  <a:txBody>
                    <a:bodyPr/>
                    <a:lstStyle/>
                    <a:p>
                      <a:pPr algn="ctr" fontAlgn="b"/>
                      <a:r>
                        <a:rPr lang="lv-LV" sz="1200" b="0" i="0" u="none" strike="noStrike" dirty="0">
                          <a:solidFill>
                            <a:srgbClr val="000000"/>
                          </a:solidFill>
                          <a:effectLst/>
                          <a:latin typeface="Times New Roman" panose="02020603050405020304" pitchFamily="18" charset="0"/>
                        </a:rPr>
                        <a:t>23.06.</a:t>
                      </a:r>
                    </a:p>
                  </a:txBody>
                  <a:tcPr marL="3529" marR="3529" marT="3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Lielā Līgo balle.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200" b="0" i="0" u="none" strike="noStrike" dirty="0">
                          <a:solidFill>
                            <a:srgbClr val="000000"/>
                          </a:solidFill>
                          <a:effectLst/>
                          <a:latin typeface="Times New Roman" panose="02020603050405020304" pitchFamily="18" charset="0"/>
                        </a:rPr>
                        <a:t> </a:t>
                      </a:r>
                    </a:p>
                  </a:txBody>
                  <a:tcPr marL="3529" marR="3529" marT="3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9235790"/>
                  </a:ext>
                </a:extLst>
              </a:tr>
              <a:tr h="198227">
                <a:tc>
                  <a:txBody>
                    <a:bodyPr/>
                    <a:lstStyle/>
                    <a:p>
                      <a:pPr algn="ctr" fontAlgn="ctr"/>
                      <a:r>
                        <a:rPr lang="lv-LV" sz="1200" b="0" i="0" u="none" strike="noStrike" dirty="0">
                          <a:solidFill>
                            <a:srgbClr val="000000"/>
                          </a:solidFill>
                          <a:effectLst/>
                          <a:latin typeface="Times New Roman" panose="02020603050405020304" pitchFamily="18" charset="0"/>
                        </a:rPr>
                        <a:t>05.07.</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Alternatīvās mūzikas koncerts/ laikmetīgās mākslas performance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Viesmākslinieka koncerts/ performance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6283067"/>
                  </a:ext>
                </a:extLst>
              </a:tr>
            </a:tbl>
          </a:graphicData>
        </a:graphic>
      </p:graphicFrame>
    </p:spTree>
    <p:extLst>
      <p:ext uri="{BB962C8B-B14F-4D97-AF65-F5344CB8AC3E}">
        <p14:creationId xmlns:p14="http://schemas.microsoft.com/office/powerpoint/2010/main" val="1799206711"/>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8374D-F2B2-46EF-5548-C918BD0D439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46ABBAB-E8A1-2B9C-EE51-27683C0A9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6500"/>
            <a:ext cx="12192000" cy="6345000"/>
          </a:xfrm>
          <a:prstGeom prst="rect">
            <a:avLst/>
          </a:prstGeom>
        </p:spPr>
      </p:pic>
      <p:sp>
        <p:nvSpPr>
          <p:cNvPr id="4" name="Virsraksts 1">
            <a:extLst>
              <a:ext uri="{FF2B5EF4-FFF2-40B4-BE49-F238E27FC236}">
                <a16:creationId xmlns:a16="http://schemas.microsoft.com/office/drawing/2014/main" id="{DBC37FC6-CE72-0764-CD6E-BA7DB3971422}"/>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Dricāni (2)</a:t>
            </a:r>
          </a:p>
        </p:txBody>
      </p:sp>
      <p:graphicFrame>
        <p:nvGraphicFramePr>
          <p:cNvPr id="2" name="Tabula 1">
            <a:extLst>
              <a:ext uri="{FF2B5EF4-FFF2-40B4-BE49-F238E27FC236}">
                <a16:creationId xmlns:a16="http://schemas.microsoft.com/office/drawing/2014/main" id="{5AA491FA-CD5F-B3D6-3E93-494CBA35CA5C}"/>
              </a:ext>
            </a:extLst>
          </p:cNvPr>
          <p:cNvGraphicFramePr>
            <a:graphicFrameLocks noGrp="1"/>
          </p:cNvGraphicFramePr>
          <p:nvPr>
            <p:extLst>
              <p:ext uri="{D42A27DB-BD31-4B8C-83A1-F6EECF244321}">
                <p14:modId xmlns:p14="http://schemas.microsoft.com/office/powerpoint/2010/main" val="2749486233"/>
              </p:ext>
            </p:extLst>
          </p:nvPr>
        </p:nvGraphicFramePr>
        <p:xfrm>
          <a:off x="381000" y="975700"/>
          <a:ext cx="8685000" cy="4312111"/>
        </p:xfrm>
        <a:graphic>
          <a:graphicData uri="http://schemas.openxmlformats.org/drawingml/2006/table">
            <a:tbl>
              <a:tblPr/>
              <a:tblGrid>
                <a:gridCol w="880350">
                  <a:extLst>
                    <a:ext uri="{9D8B030D-6E8A-4147-A177-3AD203B41FA5}">
                      <a16:colId xmlns:a16="http://schemas.microsoft.com/office/drawing/2014/main" val="2059453641"/>
                    </a:ext>
                  </a:extLst>
                </a:gridCol>
                <a:gridCol w="3453685">
                  <a:extLst>
                    <a:ext uri="{9D8B030D-6E8A-4147-A177-3AD203B41FA5}">
                      <a16:colId xmlns:a16="http://schemas.microsoft.com/office/drawing/2014/main" val="165632744"/>
                    </a:ext>
                  </a:extLst>
                </a:gridCol>
                <a:gridCol w="4350965">
                  <a:extLst>
                    <a:ext uri="{9D8B030D-6E8A-4147-A177-3AD203B41FA5}">
                      <a16:colId xmlns:a16="http://schemas.microsoft.com/office/drawing/2014/main" val="2895998482"/>
                    </a:ext>
                  </a:extLst>
                </a:gridCol>
              </a:tblGrid>
              <a:tr h="248300">
                <a:tc>
                  <a:txBody>
                    <a:bodyPr/>
                    <a:lstStyle/>
                    <a:p>
                      <a:pPr algn="ctr" fontAlgn="b"/>
                      <a:r>
                        <a:rPr lang="lv-LV" sz="1200" b="1" i="0" u="none" strike="noStrike" dirty="0">
                          <a:solidFill>
                            <a:srgbClr val="000000"/>
                          </a:solidFill>
                          <a:effectLst/>
                          <a:latin typeface="Times New Roman" panose="02020603050405020304" pitchFamily="18" charset="0"/>
                        </a:rPr>
                        <a:t>Laiks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rPr>
                        <a:t>Pasākuma nosaukums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1" i="0" u="none" strike="noStrike" dirty="0">
                          <a:solidFill>
                            <a:srgbClr val="000000"/>
                          </a:solidFill>
                          <a:effectLst/>
                          <a:latin typeface="Times New Roman" panose="02020603050405020304" pitchFamily="18" charset="0"/>
                        </a:rPr>
                        <a:t>Apraksts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1958432"/>
                  </a:ext>
                </a:extLst>
              </a:tr>
              <a:tr h="286406">
                <a:tc>
                  <a:txBody>
                    <a:bodyPr/>
                    <a:lstStyle/>
                    <a:p>
                      <a:pPr algn="ctr" fontAlgn="ctr"/>
                      <a:r>
                        <a:rPr lang="lv-LV" sz="1200" b="0" i="0" u="none" strike="noStrike" dirty="0">
                          <a:solidFill>
                            <a:srgbClr val="000000"/>
                          </a:solidFill>
                          <a:effectLst/>
                          <a:latin typeface="Times New Roman" panose="02020603050405020304" pitchFamily="18" charset="0"/>
                        </a:rPr>
                        <a:t>20.jūl</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NOVADA DIENAS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Lubāna ezers...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9729794"/>
                  </a:ext>
                </a:extLst>
              </a:tr>
              <a:tr h="257412">
                <a:tc>
                  <a:txBody>
                    <a:bodyPr/>
                    <a:lstStyle/>
                    <a:p>
                      <a:pPr algn="ctr" fontAlgn="ctr"/>
                      <a:r>
                        <a:rPr lang="lv-LV" sz="1200" b="0" i="0" u="none" strike="noStrike">
                          <a:solidFill>
                            <a:srgbClr val="000000"/>
                          </a:solidFill>
                          <a:effectLst/>
                          <a:latin typeface="Times New Roman" panose="02020603050405020304" pitchFamily="18" charset="0"/>
                        </a:rPr>
                        <a:t>03.aug</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Viesmākslinieka koncerts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Viesmākslinieka koncerts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4723671"/>
                  </a:ext>
                </a:extLst>
              </a:tr>
              <a:tr h="414032">
                <a:tc>
                  <a:txBody>
                    <a:bodyPr/>
                    <a:lstStyle/>
                    <a:p>
                      <a:pPr algn="ctr" fontAlgn="ctr"/>
                      <a:r>
                        <a:rPr lang="lv-LV" sz="1200" b="0" i="0" u="none" strike="noStrike">
                          <a:solidFill>
                            <a:srgbClr val="000000"/>
                          </a:solidFill>
                          <a:effectLst/>
                          <a:latin typeface="Times New Roman" panose="02020603050405020304" pitchFamily="18" charset="0"/>
                        </a:rPr>
                        <a:t>16.aug</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Mednieku diena Sakstagalā</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Medību kolektīvu sumināšanas pēcpusdiena, kolektīvu sacensības, balle.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0341057"/>
                  </a:ext>
                </a:extLst>
              </a:tr>
              <a:tr h="273556">
                <a:tc>
                  <a:txBody>
                    <a:bodyPr/>
                    <a:lstStyle/>
                    <a:p>
                      <a:pPr algn="ctr" fontAlgn="ctr"/>
                      <a:r>
                        <a:rPr lang="lv-LV" sz="1200" b="0" i="0" u="none" strike="noStrike">
                          <a:solidFill>
                            <a:srgbClr val="000000"/>
                          </a:solidFill>
                          <a:effectLst/>
                          <a:latin typeface="Times New Roman" panose="02020603050405020304" pitchFamily="18" charset="0"/>
                        </a:rPr>
                        <a:t>14.sept</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Tēva dienas pasākums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Orķestra koncerts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0951811"/>
                  </a:ext>
                </a:extLst>
              </a:tr>
              <a:tr h="270000">
                <a:tc>
                  <a:txBody>
                    <a:bodyPr/>
                    <a:lstStyle/>
                    <a:p>
                      <a:pPr algn="ctr" fontAlgn="ctr"/>
                      <a:r>
                        <a:rPr lang="lv-LV" sz="1200" b="0" i="0" u="none" strike="noStrike">
                          <a:solidFill>
                            <a:srgbClr val="000000"/>
                          </a:solidFill>
                          <a:effectLst/>
                          <a:latin typeface="Times New Roman" panose="02020603050405020304" pitchFamily="18" charset="0"/>
                        </a:rPr>
                        <a:t>27.sept</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Miķeļa skaļins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Miķeļdienas tirgus Gaigalavā ar tirgus izklaidēm.</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419877"/>
                  </a:ext>
                </a:extLst>
              </a:tr>
              <a:tr h="270000">
                <a:tc>
                  <a:txBody>
                    <a:bodyPr/>
                    <a:lstStyle/>
                    <a:p>
                      <a:pPr algn="ctr" fontAlgn="ctr"/>
                      <a:r>
                        <a:rPr lang="lv-LV" sz="1200" b="0" i="0" u="none" strike="noStrike">
                          <a:solidFill>
                            <a:srgbClr val="000000"/>
                          </a:solidFill>
                          <a:effectLst/>
                          <a:latin typeface="Times New Roman" panose="02020603050405020304" pitchFamily="18" charset="0"/>
                        </a:rPr>
                        <a:t>25.okt</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Sievasmātes bizness.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Baltinavas teātra </a:t>
                      </a:r>
                      <a:r>
                        <a:rPr lang="lv-LV" sz="1200" b="0" i="0" u="none" strike="noStrike" dirty="0" err="1">
                          <a:solidFill>
                            <a:srgbClr val="000000"/>
                          </a:solidFill>
                          <a:effectLst/>
                          <a:latin typeface="Times New Roman" panose="02020603050405020304" pitchFamily="18" charset="0"/>
                        </a:rPr>
                        <a:t>Pallādas</a:t>
                      </a:r>
                      <a:r>
                        <a:rPr lang="lv-LV" sz="1200" b="0" i="0" u="none" strike="noStrike" dirty="0">
                          <a:solidFill>
                            <a:srgbClr val="000000"/>
                          </a:solidFill>
                          <a:effectLst/>
                          <a:latin typeface="Times New Roman" panose="02020603050405020304" pitchFamily="18" charset="0"/>
                        </a:rPr>
                        <a:t> izrāde.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767484"/>
                  </a:ext>
                </a:extLst>
              </a:tr>
              <a:tr h="414032">
                <a:tc>
                  <a:txBody>
                    <a:bodyPr/>
                    <a:lstStyle/>
                    <a:p>
                      <a:pPr algn="ctr" fontAlgn="ctr"/>
                      <a:r>
                        <a:rPr lang="lv-LV" sz="1200" b="0" i="0" u="none" strike="noStrike">
                          <a:solidFill>
                            <a:srgbClr val="000000"/>
                          </a:solidFill>
                          <a:effectLst/>
                          <a:latin typeface="Times New Roman" panose="02020603050405020304" pitchFamily="18" charset="0"/>
                        </a:rPr>
                        <a:t>11.nov</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Lāčplēša diena ar Rēzeknes Robežsardzes Koledžas atbalstu.</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Lāpu gājiens, militārās tehnikas parāde ar paraugdemonstrējumiem.</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7826367"/>
                  </a:ext>
                </a:extLst>
              </a:tr>
              <a:tr h="414032">
                <a:tc>
                  <a:txBody>
                    <a:bodyPr/>
                    <a:lstStyle/>
                    <a:p>
                      <a:pPr algn="ctr" fontAlgn="ctr"/>
                      <a:r>
                        <a:rPr lang="lv-LV" sz="1200" b="0" i="0" u="none" strike="noStrike">
                          <a:solidFill>
                            <a:srgbClr val="000000"/>
                          </a:solidFill>
                          <a:effectLst/>
                          <a:latin typeface="Times New Roman" panose="02020603050405020304" pitchFamily="18" charset="0"/>
                        </a:rPr>
                        <a:t>18.nov</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Latvijas Republikas gadadienai veltīts svinīgs pasākums.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Svētku koncerts ar cienastu- svētku torti.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1165278"/>
                  </a:ext>
                </a:extLst>
              </a:tr>
              <a:tr h="414032">
                <a:tc>
                  <a:txBody>
                    <a:bodyPr/>
                    <a:lstStyle/>
                    <a:p>
                      <a:pPr algn="ctr" fontAlgn="ctr"/>
                      <a:r>
                        <a:rPr lang="lv-LV" sz="1200" b="0" i="0" u="none" strike="noStrike" dirty="0">
                          <a:solidFill>
                            <a:srgbClr val="000000"/>
                          </a:solidFill>
                          <a:effectLst/>
                          <a:latin typeface="Times New Roman" panose="02020603050405020304" pitchFamily="18" charset="0"/>
                        </a:rPr>
                        <a:t>29.nov</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rPr>
                        <a:t>Andrejdīna</a:t>
                      </a:r>
                      <a:r>
                        <a:rPr lang="lv-LV" sz="1200" b="0" i="0" u="none" strike="noStrike" dirty="0">
                          <a:solidFill>
                            <a:srgbClr val="000000"/>
                          </a:solidFill>
                          <a:effectLst/>
                          <a:latin typeface="Times New Roman" panose="02020603050405020304" pitchFamily="18" charset="0"/>
                        </a:rPr>
                        <a:t> ar </a:t>
                      </a:r>
                      <a:r>
                        <a:rPr lang="lv-LV" sz="1200" b="0" i="0" u="none" strike="noStrike" dirty="0" err="1">
                          <a:solidFill>
                            <a:srgbClr val="000000"/>
                          </a:solidFill>
                          <a:effectLst/>
                          <a:latin typeface="Times New Roman" panose="02020603050405020304" pitchFamily="18" charset="0"/>
                        </a:rPr>
                        <a:t>Boltū</a:t>
                      </a:r>
                      <a:r>
                        <a:rPr lang="lv-LV" sz="1200" b="0" i="0" u="none" strike="noStrike" dirty="0">
                          <a:solidFill>
                            <a:srgbClr val="000000"/>
                          </a:solidFill>
                          <a:effectLst/>
                          <a:latin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rPr>
                        <a:t>vīšņu</a:t>
                      </a:r>
                      <a:r>
                        <a:rPr lang="lv-LV" sz="1200" b="0" i="0" u="none" strike="noStrike" dirty="0">
                          <a:solidFill>
                            <a:srgbClr val="000000"/>
                          </a:solidFill>
                          <a:effectLst/>
                          <a:latin typeface="Times New Roman" panose="02020603050405020304" pitchFamily="18" charset="0"/>
                        </a:rPr>
                        <a:t>.</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Folkloras ansambļa 25 gadu jubilejas pasākums Andreja dienas noskaņās.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4262138"/>
                  </a:ext>
                </a:extLst>
              </a:tr>
              <a:tr h="414032">
                <a:tc>
                  <a:txBody>
                    <a:bodyPr/>
                    <a:lstStyle/>
                    <a:p>
                      <a:pPr algn="ctr" fontAlgn="ctr"/>
                      <a:r>
                        <a:rPr lang="lv-LV" sz="1200" b="0" i="0" u="none" strike="noStrike">
                          <a:solidFill>
                            <a:srgbClr val="000000"/>
                          </a:solidFill>
                          <a:effectLst/>
                          <a:latin typeface="Times New Roman" panose="02020603050405020304" pitchFamily="18" charset="0"/>
                        </a:rPr>
                        <a:t>01.dec</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Āra dekoru iedegšana, eglītes svētki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Svētku gaidīšanas laika iesākums ar jautrajiem dzīvnieciņiem un Ziemeļbriedi.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1448679"/>
                  </a:ext>
                </a:extLst>
              </a:tr>
              <a:tr h="222245">
                <a:tc>
                  <a:txBody>
                    <a:bodyPr/>
                    <a:lstStyle/>
                    <a:p>
                      <a:pPr algn="ctr" fontAlgn="ctr"/>
                      <a:r>
                        <a:rPr lang="lv-LV" sz="1200" b="0" i="0" u="none" strike="noStrike" dirty="0">
                          <a:solidFill>
                            <a:srgbClr val="000000"/>
                          </a:solidFill>
                          <a:effectLst/>
                          <a:latin typeface="Times New Roman" panose="02020603050405020304" pitchFamily="18" charset="0"/>
                        </a:rPr>
                        <a:t>21.dec</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Baltā eglīte jeb ceturtās sveces stāsts.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Klusais, klasiskais Adventa laika noslēguma gaidīšanas koncerts.</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4919583"/>
                  </a:ext>
                </a:extLst>
              </a:tr>
              <a:tr h="414032">
                <a:tc>
                  <a:txBody>
                    <a:bodyPr/>
                    <a:lstStyle/>
                    <a:p>
                      <a:pPr algn="ctr" fontAlgn="ctr"/>
                      <a:r>
                        <a:rPr lang="lv-LV" sz="1200" b="0" i="0" u="none" strike="noStrike">
                          <a:solidFill>
                            <a:srgbClr val="000000"/>
                          </a:solidFill>
                          <a:effectLst/>
                          <a:latin typeface="Times New Roman" panose="02020603050405020304" pitchFamily="18" charset="0"/>
                        </a:rPr>
                        <a:t>26.dec</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rPr>
                        <a:t>15.00 Bērnu eglīte, 20.00 Ziemassvētku Karnevāls- groziņballe</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rPr>
                        <a:t>Bērnu eglīte. </a:t>
                      </a:r>
                      <a:r>
                        <a:rPr lang="lv-LV" sz="1200" b="0" i="0" u="none" strike="noStrike" dirty="0" err="1">
                          <a:solidFill>
                            <a:srgbClr val="000000"/>
                          </a:solidFill>
                          <a:effectLst/>
                          <a:latin typeface="Times New Roman" panose="02020603050405020304" pitchFamily="18" charset="0"/>
                        </a:rPr>
                        <a:t>Groziņballe</a:t>
                      </a:r>
                      <a:r>
                        <a:rPr lang="lv-LV" sz="1200" b="0" i="0" u="none" strike="noStrike" dirty="0">
                          <a:solidFill>
                            <a:srgbClr val="000000"/>
                          </a:solidFill>
                          <a:effectLst/>
                          <a:latin typeface="Times New Roman" panose="02020603050405020304" pitchFamily="18" charset="0"/>
                        </a:rPr>
                        <a:t>, koncert uzvedums ar konkursiem un balli</a:t>
                      </a:r>
                    </a:p>
                  </a:txBody>
                  <a:tcPr marL="3529" marR="3529" marT="3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4800152"/>
                  </a:ext>
                </a:extLst>
              </a:tr>
            </a:tbl>
          </a:graphicData>
        </a:graphic>
      </p:graphicFrame>
    </p:spTree>
    <p:extLst>
      <p:ext uri="{BB962C8B-B14F-4D97-AF65-F5344CB8AC3E}">
        <p14:creationId xmlns:p14="http://schemas.microsoft.com/office/powerpoint/2010/main" val="260321656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A079-9E48-F188-65B5-EAD9FC9CE64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0CD39AB-4DFD-017F-4D1D-2F3686A55A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 y="-9155"/>
            <a:ext cx="11946000" cy="6858000"/>
          </a:xfrm>
          <a:prstGeom prst="rect">
            <a:avLst/>
          </a:prstGeom>
        </p:spPr>
      </p:pic>
      <p:graphicFrame>
        <p:nvGraphicFramePr>
          <p:cNvPr id="2" name="Satura vietturis 6">
            <a:extLst>
              <a:ext uri="{FF2B5EF4-FFF2-40B4-BE49-F238E27FC236}">
                <a16:creationId xmlns:a16="http://schemas.microsoft.com/office/drawing/2014/main" id="{C1C9FB8B-04F3-7C1F-BAB9-0CD3EB48D2BD}"/>
              </a:ext>
            </a:extLst>
          </p:cNvPr>
          <p:cNvGraphicFramePr>
            <a:graphicFrameLocks/>
          </p:cNvGraphicFramePr>
          <p:nvPr>
            <p:extLst>
              <p:ext uri="{D42A27DB-BD31-4B8C-83A1-F6EECF244321}">
                <p14:modId xmlns:p14="http://schemas.microsoft.com/office/powerpoint/2010/main" val="148357462"/>
              </p:ext>
            </p:extLst>
          </p:nvPr>
        </p:nvGraphicFramePr>
        <p:xfrm>
          <a:off x="246000" y="728835"/>
          <a:ext cx="10277474" cy="5900739"/>
        </p:xfrm>
        <a:graphic>
          <a:graphicData uri="http://schemas.openxmlformats.org/drawingml/2006/table">
            <a:tbl>
              <a:tblPr firstRow="1" bandRow="1">
                <a:tableStyleId>{5C22544A-7EE6-4342-B048-85BDC9FD1C3A}</a:tableStyleId>
              </a:tblPr>
              <a:tblGrid>
                <a:gridCol w="1181862">
                  <a:extLst>
                    <a:ext uri="{9D8B030D-6E8A-4147-A177-3AD203B41FA5}">
                      <a16:colId xmlns:a16="http://schemas.microsoft.com/office/drawing/2014/main" val="921791588"/>
                    </a:ext>
                  </a:extLst>
                </a:gridCol>
                <a:gridCol w="4046697">
                  <a:extLst>
                    <a:ext uri="{9D8B030D-6E8A-4147-A177-3AD203B41FA5}">
                      <a16:colId xmlns:a16="http://schemas.microsoft.com/office/drawing/2014/main" val="3647249765"/>
                    </a:ext>
                  </a:extLst>
                </a:gridCol>
                <a:gridCol w="3659046">
                  <a:extLst>
                    <a:ext uri="{9D8B030D-6E8A-4147-A177-3AD203B41FA5}">
                      <a16:colId xmlns:a16="http://schemas.microsoft.com/office/drawing/2014/main" val="39972658"/>
                    </a:ext>
                  </a:extLst>
                </a:gridCol>
                <a:gridCol w="1389869">
                  <a:extLst>
                    <a:ext uri="{9D8B030D-6E8A-4147-A177-3AD203B41FA5}">
                      <a16:colId xmlns:a16="http://schemas.microsoft.com/office/drawing/2014/main" val="3196045050"/>
                    </a:ext>
                  </a:extLst>
                </a:gridCol>
              </a:tblGrid>
              <a:tr h="453386">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Pagasts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Objekta nosaukums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Objekta adrese</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Darbinieku skaits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70259506"/>
                  </a:ext>
                </a:extLst>
              </a:tr>
              <a:tr h="616031">
                <a:tc rowSpan="5">
                  <a:txBody>
                    <a:bodyPr/>
                    <a:lstStyle/>
                    <a:p>
                      <a:pPr algn="ctr"/>
                      <a:endParaRPr lang="lv-LV" dirty="0">
                        <a:latin typeface="Times New Roman" panose="02020603050405020304" pitchFamily="18" charset="0"/>
                        <a:cs typeface="Times New Roman" panose="02020603050405020304" pitchFamily="18" charset="0"/>
                      </a:endParaRPr>
                    </a:p>
                    <a:p>
                      <a:pPr algn="ctr"/>
                      <a:endParaRPr lang="lv-LV" dirty="0">
                        <a:latin typeface="Times New Roman" panose="02020603050405020304" pitchFamily="18" charset="0"/>
                        <a:cs typeface="Times New Roman" panose="02020603050405020304" pitchFamily="18" charset="0"/>
                      </a:endParaRPr>
                    </a:p>
                    <a:p>
                      <a:pPr algn="ctr"/>
                      <a:endParaRPr lang="lv-LV" dirty="0">
                        <a:latin typeface="Times New Roman" panose="02020603050405020304" pitchFamily="18" charset="0"/>
                        <a:cs typeface="Times New Roman" panose="02020603050405020304" pitchFamily="18" charset="0"/>
                      </a:endParaRPr>
                    </a:p>
                    <a:p>
                      <a:pPr algn="ctr"/>
                      <a:r>
                        <a:rPr lang="lv-LV" dirty="0">
                          <a:latin typeface="Times New Roman" panose="02020603050405020304" pitchFamily="18" charset="0"/>
                          <a:cs typeface="Times New Roman" panose="02020603050405020304" pitchFamily="18" charset="0"/>
                        </a:rPr>
                        <a:t>Dricānu pagasts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   Dricānu apvienības pārvaldes   </a:t>
                      </a:r>
                    </a:p>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   administratīvā ēka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“Pagastmāja”, Dricāni, Dricānu pag., Rēzeknes nov., LV-4615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67395597"/>
                  </a:ext>
                </a:extLst>
              </a:tr>
              <a:tr h="728786">
                <a:tc vMerge="1">
                  <a:txBody>
                    <a:bodyPr/>
                    <a:lstStyle/>
                    <a:p>
                      <a:endParaRPr lang="lv-LV" dirty="0"/>
                    </a:p>
                  </a:txBody>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   Dricānu vidusskolas ēka </a:t>
                      </a:r>
                      <a:endParaRPr lang="lv-LV" sz="1500" b="1"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ctr"/>
                      <a:r>
                        <a:rPr lang="lv-LV" sz="1500" b="1" i="0" u="none" strike="noStrike" dirty="0">
                          <a:solidFill>
                            <a:srgbClr val="000000"/>
                          </a:solidFill>
                          <a:effectLst/>
                          <a:latin typeface="Times New Roman" panose="02020603050405020304" pitchFamily="18" charset="0"/>
                          <a:cs typeface="Times New Roman" panose="02020603050405020304" pitchFamily="18" charset="0"/>
                        </a:rPr>
                        <a:t>   Izglītojamo skaits - </a:t>
                      </a:r>
                      <a:r>
                        <a:rPr lang="lv-LV" sz="1500" b="1" i="0" u="none" strike="noStrike" dirty="0">
                          <a:solidFill>
                            <a:schemeClr val="tx1"/>
                          </a:solidFill>
                          <a:effectLst/>
                          <a:latin typeface="Times New Roman" panose="02020603050405020304" pitchFamily="18" charset="0"/>
                          <a:cs typeface="Times New Roman" panose="02020603050405020304" pitchFamily="18" charset="0"/>
                        </a:rPr>
                        <a:t>203</a:t>
                      </a:r>
                      <a:endParaRPr lang="lv-LV" sz="15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"Dricānu vidusskola", Dricāni, Dricānu pag., Rēzeknes nov., LV-4615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86566397"/>
                  </a:ext>
                </a:extLst>
              </a:tr>
              <a:tr h="815525">
                <a:tc vMerge="1">
                  <a:txBody>
                    <a:bodyPr/>
                    <a:lstStyle/>
                    <a:p>
                      <a:endParaRPr lang="lv-LV" dirty="0"/>
                    </a:p>
                  </a:txBody>
                  <a:tcPr/>
                </a:tc>
                <a:tc>
                  <a:txBody>
                    <a:bodyPr/>
                    <a:lstStyle/>
                    <a:p>
                      <a:pPr algn="l"/>
                      <a:r>
                        <a:rPr lang="lv-LV" sz="1500" dirty="0">
                          <a:latin typeface="Times New Roman" panose="02020603050405020304" pitchFamily="18" charset="0"/>
                          <a:cs typeface="Times New Roman" panose="02020603050405020304" pitchFamily="18" charset="0"/>
                        </a:rPr>
                        <a:t>Dricānu pirmsskolas izglītības ēka</a:t>
                      </a:r>
                    </a:p>
                    <a:p>
                      <a:pPr algn="l"/>
                      <a:r>
                        <a:rPr lang="lv-LV" sz="1500" b="1" dirty="0">
                          <a:latin typeface="Times New Roman" panose="02020603050405020304" pitchFamily="18" charset="0"/>
                          <a:cs typeface="Times New Roman" panose="02020603050405020304" pitchFamily="18" charset="0"/>
                        </a:rPr>
                        <a:t>Izglītojamo skaits – </a:t>
                      </a:r>
                      <a:r>
                        <a:rPr lang="lv-LV" sz="1500" b="1" dirty="0">
                          <a:solidFill>
                            <a:srgbClr val="FF0000"/>
                          </a:solidFill>
                          <a:latin typeface="Times New Roman" panose="02020603050405020304" pitchFamily="18" charset="0"/>
                          <a:cs typeface="Times New Roman" panose="02020603050405020304" pitchFamily="18" charset="0"/>
                        </a:rPr>
                        <a:t>33</a:t>
                      </a:r>
                      <a:r>
                        <a:rPr lang="lv-LV" sz="1500" dirty="0">
                          <a:latin typeface="Times New Roman" panose="02020603050405020304" pitchFamily="18" charset="0"/>
                          <a:cs typeface="Times New Roman" panose="02020603050405020304" pitchFamily="18" charset="0"/>
                        </a:rPr>
                        <a:t> </a:t>
                      </a:r>
                    </a:p>
                    <a:p>
                      <a:pPr algn="l"/>
                      <a:r>
                        <a:rPr lang="lv-LV" sz="1500" dirty="0">
                          <a:latin typeface="Times New Roman" panose="02020603050405020304" pitchFamily="18" charset="0"/>
                          <a:cs typeface="Times New Roman" panose="02020603050405020304" pitchFamily="18" charset="0"/>
                        </a:rPr>
                        <a:t>t.sk. bibliotēka un jauniešu centrs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lv-LV" sz="1500" dirty="0">
                          <a:latin typeface="Times New Roman" panose="02020603050405020304" pitchFamily="18" charset="0"/>
                          <a:cs typeface="Times New Roman" panose="02020603050405020304" pitchFamily="18" charset="0"/>
                        </a:rPr>
                        <a:t>"Dricānu bērnudārzs", Dricāni, Dricānu pag., Rēzeknes nov., LV-4615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endParaRPr lang="lv-LV" sz="1500" dirty="0">
                        <a:latin typeface="Times New Roman" panose="02020603050405020304" pitchFamily="18" charset="0"/>
                        <a:cs typeface="Times New Roman" panose="02020603050405020304" pitchFamily="18" charset="0"/>
                      </a:endParaRPr>
                    </a:p>
                    <a:p>
                      <a:pPr algn="ctr"/>
                      <a:r>
                        <a:rPr lang="lv-LV" sz="1500" dirty="0">
                          <a:latin typeface="Times New Roman" panose="02020603050405020304" pitchFamily="18" charset="0"/>
                          <a:cs typeface="Times New Roman" panose="02020603050405020304" pitchFamily="18" charset="0"/>
                        </a:rPr>
                        <a:t>5</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9749856"/>
                  </a:ext>
                </a:extLst>
              </a:tr>
              <a:tr h="531021">
                <a:tc vMerge="1">
                  <a:txBody>
                    <a:bodyPr/>
                    <a:lstStyle/>
                    <a:p>
                      <a:endParaRPr lang="lv-LV" dirty="0"/>
                    </a:p>
                  </a:txBody>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Darbnīcas-garāža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"Garāžas", Dricāni, Dricānu pag., Rēzeknes nov., LV-4615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83437874"/>
                  </a:ext>
                </a:extLst>
              </a:tr>
              <a:tr h="531021">
                <a:tc vMerge="1">
                  <a:txBody>
                    <a:bodyPr/>
                    <a:lstStyle/>
                    <a:p>
                      <a:endParaRPr lang="lv-LV" dirty="0"/>
                    </a:p>
                  </a:txBody>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Pašvaldības ēka Ģimenes ārstu prakses vieta, NMPD telpa)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"Kastaņi", Dricāni, Dricānu pag., Rēzeknes nov., LV-4615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37832137"/>
                  </a:ext>
                </a:extLst>
              </a:tr>
              <a:tr h="761821">
                <a:tc rowSpan="4">
                  <a:txBody>
                    <a:bodyPr/>
                    <a:lstStyle/>
                    <a:p>
                      <a:pPr algn="ctr"/>
                      <a:endParaRPr lang="lv-LV" dirty="0">
                        <a:latin typeface="Times New Roman" panose="02020603050405020304" pitchFamily="18" charset="0"/>
                        <a:cs typeface="Times New Roman" panose="02020603050405020304" pitchFamily="18" charset="0"/>
                      </a:endParaRPr>
                    </a:p>
                    <a:p>
                      <a:pPr algn="ctr"/>
                      <a:endParaRPr lang="lv-LV" dirty="0">
                        <a:latin typeface="Times New Roman" panose="02020603050405020304" pitchFamily="18" charset="0"/>
                        <a:cs typeface="Times New Roman" panose="02020603050405020304" pitchFamily="18" charset="0"/>
                      </a:endParaRPr>
                    </a:p>
                    <a:p>
                      <a:pPr algn="ctr"/>
                      <a:r>
                        <a:rPr lang="lv-LV" dirty="0">
                          <a:latin typeface="Times New Roman" panose="02020603050405020304" pitchFamily="18" charset="0"/>
                          <a:cs typeface="Times New Roman" panose="02020603050405020304" pitchFamily="18" charset="0"/>
                        </a:rPr>
                        <a:t>Stružānu pagasts</a:t>
                      </a:r>
                    </a:p>
                    <a:p>
                      <a:endParaRPr lang="lv-LV" dirty="0">
                        <a:latin typeface="Times New Roman" panose="02020603050405020304" pitchFamily="18" charset="0"/>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Stružānu pagasts-Administratīvā ēka, t.sk. bibliotēka, pirmsskolas izglītības iestāde</a:t>
                      </a:r>
                    </a:p>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I</a:t>
                      </a:r>
                      <a:r>
                        <a:rPr lang="lv-LV" sz="1500" b="1" i="0" u="none" strike="noStrike" dirty="0">
                          <a:solidFill>
                            <a:srgbClr val="000000"/>
                          </a:solidFill>
                          <a:effectLst/>
                          <a:latin typeface="Times New Roman" panose="02020603050405020304" pitchFamily="18" charset="0"/>
                          <a:cs typeface="Times New Roman" panose="02020603050405020304" pitchFamily="18" charset="0"/>
                        </a:rPr>
                        <a:t>zglītojamo skaits – 50</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Miera iela 14a, Strūžāni, Stružānu pagasts, Rēzeknes novads, LV–4643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a:solidFill>
                            <a:srgbClr val="000000"/>
                          </a:solidFill>
                          <a:effectLst/>
                          <a:latin typeface="Times New Roman" panose="02020603050405020304" pitchFamily="18" charset="0"/>
                          <a:cs typeface="Times New Roman" panose="02020603050405020304" pitchFamily="18" charset="0"/>
                        </a:rPr>
                        <a:t>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07403655"/>
                  </a:ext>
                </a:extLst>
              </a:tr>
              <a:tr h="487716">
                <a:tc vMerge="1">
                  <a:txBody>
                    <a:bodyPr/>
                    <a:lstStyle/>
                    <a:p>
                      <a:endParaRPr lang="lv-LV" dirty="0"/>
                    </a:p>
                  </a:txBody>
                  <a:tcPr/>
                </a:tc>
                <a:tc>
                  <a:txBody>
                    <a:bodyPr/>
                    <a:lstStyle/>
                    <a:p>
                      <a:pPr algn="l" fontAlgn="b"/>
                      <a:r>
                        <a:rPr lang="lv-LV" sz="1500" b="0" i="0" u="none" strike="noStrike" dirty="0" err="1">
                          <a:solidFill>
                            <a:srgbClr val="000000"/>
                          </a:solidFill>
                          <a:effectLst/>
                          <a:latin typeface="Times New Roman" panose="02020603050405020304" pitchFamily="18" charset="0"/>
                          <a:cs typeface="Times New Roman" panose="02020603050405020304" pitchFamily="18" charset="0"/>
                        </a:rPr>
                        <a:t>Jaunstrūžānu</a:t>
                      </a:r>
                      <a:r>
                        <a:rPr lang="lv-LV" sz="1500" b="0" i="0" u="none" strike="noStrike" dirty="0">
                          <a:solidFill>
                            <a:srgbClr val="000000"/>
                          </a:solidFill>
                          <a:effectLst/>
                          <a:latin typeface="Times New Roman" panose="02020603050405020304" pitchFamily="18" charset="0"/>
                          <a:cs typeface="Times New Roman" panose="02020603050405020304" pitchFamily="18" charset="0"/>
                        </a:rPr>
                        <a:t> sākumskolas ēka</a:t>
                      </a:r>
                    </a:p>
                    <a:p>
                      <a:pPr algn="l"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Miera iela 12, Strūžāni, Stružānu pagasts, Rēzeknes novads, LV–4643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59935298"/>
                  </a:ext>
                </a:extLst>
              </a:tr>
              <a:tr h="487716">
                <a:tc vMerge="1">
                  <a:txBody>
                    <a:bodyPr/>
                    <a:lstStyle/>
                    <a:p>
                      <a:endParaRPr lang="lv-LV" dirty="0"/>
                    </a:p>
                  </a:txBody>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Darbnīcas-garāža</a:t>
                      </a:r>
                    </a:p>
                    <a:p>
                      <a:pPr algn="l"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Ezera iela 3, Strūžāni, Stružānu pagasts, Rēzeknes novads, LV–4643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4</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85030539"/>
                  </a:ext>
                </a:extLst>
              </a:tr>
              <a:tr h="487716">
                <a:tc vMerge="1">
                  <a:txBody>
                    <a:bodyPr/>
                    <a:lstStyle/>
                    <a:p>
                      <a:endParaRPr lang="lv-LV" dirty="0"/>
                    </a:p>
                  </a:txBody>
                  <a:tcPr/>
                </a:tc>
                <a:tc>
                  <a:txBody>
                    <a:bodyPr/>
                    <a:lstStyle/>
                    <a:p>
                      <a:pPr algn="l" fontAlgn="b"/>
                      <a:r>
                        <a:rPr lang="lv-LV" sz="1500" b="0" i="0" u="none" strike="noStrike" dirty="0">
                          <a:solidFill>
                            <a:srgbClr val="000000"/>
                          </a:solidFill>
                          <a:effectLst/>
                          <a:latin typeface="Times New Roman" panose="02020603050405020304" pitchFamily="18" charset="0"/>
                          <a:cs typeface="Times New Roman" panose="02020603050405020304" pitchFamily="18" charset="0"/>
                        </a:rPr>
                        <a:t>Strūžānu kultūras nama ēka</a:t>
                      </a:r>
                    </a:p>
                    <a:p>
                      <a:pPr algn="l" fontAlgn="b"/>
                      <a:endParaRPr lang="lv-LV"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Miera iela 14, Strūžāni, Stružānu pagasts, Rēzeknes novads, LV–4643</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5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34602860"/>
                  </a:ext>
                </a:extLst>
              </a:tr>
            </a:tbl>
          </a:graphicData>
        </a:graphic>
      </p:graphicFrame>
      <p:sp>
        <p:nvSpPr>
          <p:cNvPr id="4" name="Virsraksts 1">
            <a:extLst>
              <a:ext uri="{FF2B5EF4-FFF2-40B4-BE49-F238E27FC236}">
                <a16:creationId xmlns:a16="http://schemas.microsoft.com/office/drawing/2014/main" id="{2606A858-FFDB-FD77-9744-8247AF6F1984}"/>
              </a:ext>
            </a:extLst>
          </p:cNvPr>
          <p:cNvSpPr txBox="1">
            <a:spLocks/>
          </p:cNvSpPr>
          <p:nvPr/>
        </p:nvSpPr>
        <p:spPr>
          <a:xfrm>
            <a:off x="-561975" y="0"/>
            <a:ext cx="10523536" cy="10382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Virsraksts 1">
            <a:extLst>
              <a:ext uri="{FF2B5EF4-FFF2-40B4-BE49-F238E27FC236}">
                <a16:creationId xmlns:a16="http://schemas.microsoft.com/office/drawing/2014/main" id="{955FCE22-FA1D-DCD0-A4EF-23DFD883BEB3}"/>
              </a:ext>
            </a:extLst>
          </p:cNvPr>
          <p:cNvSpPr txBox="1">
            <a:spLocks/>
          </p:cNvSpPr>
          <p:nvPr/>
        </p:nvSpPr>
        <p:spPr>
          <a:xfrm>
            <a:off x="-249000" y="152400"/>
            <a:ext cx="6582961" cy="5764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 apvienības pārvaldes objekti (1)</a:t>
            </a: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335293"/>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E8929-D6E9-641F-D9F7-AC83AB8B26C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5E54A77-3C3E-D0E4-2757-849377673E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9" y="256500"/>
            <a:ext cx="12192000" cy="6345000"/>
          </a:xfrm>
          <a:prstGeom prst="rect">
            <a:avLst/>
          </a:prstGeom>
        </p:spPr>
      </p:pic>
      <p:sp>
        <p:nvSpPr>
          <p:cNvPr id="4" name="Virsraksts 1">
            <a:extLst>
              <a:ext uri="{FF2B5EF4-FFF2-40B4-BE49-F238E27FC236}">
                <a16:creationId xmlns:a16="http://schemas.microsoft.com/office/drawing/2014/main" id="{4D2D574E-555F-4CB0-47E6-282C8F1F7C04}"/>
              </a:ext>
            </a:extLst>
          </p:cNvPr>
          <p:cNvSpPr txBox="1">
            <a:spLocks/>
          </p:cNvSpPr>
          <p:nvPr/>
        </p:nvSpPr>
        <p:spPr>
          <a:xfrm>
            <a:off x="-159000" y="387235"/>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Stružāni</a:t>
            </a:r>
          </a:p>
        </p:txBody>
      </p:sp>
      <p:graphicFrame>
        <p:nvGraphicFramePr>
          <p:cNvPr id="5" name="Tabula 4">
            <a:extLst>
              <a:ext uri="{FF2B5EF4-FFF2-40B4-BE49-F238E27FC236}">
                <a16:creationId xmlns:a16="http://schemas.microsoft.com/office/drawing/2014/main" id="{C6912B2C-94D2-ED48-A431-9708F7ECA164}"/>
              </a:ext>
            </a:extLst>
          </p:cNvPr>
          <p:cNvGraphicFramePr>
            <a:graphicFrameLocks noGrp="1"/>
          </p:cNvGraphicFramePr>
          <p:nvPr>
            <p:extLst>
              <p:ext uri="{D42A27DB-BD31-4B8C-83A1-F6EECF244321}">
                <p14:modId xmlns:p14="http://schemas.microsoft.com/office/powerpoint/2010/main" val="2287208205"/>
              </p:ext>
            </p:extLst>
          </p:nvPr>
        </p:nvGraphicFramePr>
        <p:xfrm>
          <a:off x="381001" y="863602"/>
          <a:ext cx="8640000" cy="5608247"/>
        </p:xfrm>
        <a:graphic>
          <a:graphicData uri="http://schemas.openxmlformats.org/drawingml/2006/table">
            <a:tbl>
              <a:tblPr/>
              <a:tblGrid>
                <a:gridCol w="850570">
                  <a:extLst>
                    <a:ext uri="{9D8B030D-6E8A-4147-A177-3AD203B41FA5}">
                      <a16:colId xmlns:a16="http://schemas.microsoft.com/office/drawing/2014/main" val="2202294839"/>
                    </a:ext>
                  </a:extLst>
                </a:gridCol>
                <a:gridCol w="2846147">
                  <a:extLst>
                    <a:ext uri="{9D8B030D-6E8A-4147-A177-3AD203B41FA5}">
                      <a16:colId xmlns:a16="http://schemas.microsoft.com/office/drawing/2014/main" val="370430761"/>
                    </a:ext>
                  </a:extLst>
                </a:gridCol>
                <a:gridCol w="4943283">
                  <a:extLst>
                    <a:ext uri="{9D8B030D-6E8A-4147-A177-3AD203B41FA5}">
                      <a16:colId xmlns:a16="http://schemas.microsoft.com/office/drawing/2014/main" val="1812783235"/>
                    </a:ext>
                  </a:extLst>
                </a:gridCol>
              </a:tblGrid>
              <a:tr h="186216">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Laiks</a:t>
                      </a:r>
                    </a:p>
                  </a:txBody>
                  <a:tcPr marL="4422" marR="4422" marT="44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dirty="0">
                          <a:solidFill>
                            <a:srgbClr val="000000"/>
                          </a:solidFill>
                          <a:effectLst/>
                          <a:latin typeface="Times New Roman" panose="02020603050405020304" pitchFamily="18" charset="0"/>
                          <a:cs typeface="Times New Roman" panose="02020603050405020304" pitchFamily="18" charset="0"/>
                        </a:rPr>
                        <a:t>Pasākuma nosaukums</a:t>
                      </a:r>
                    </a:p>
                  </a:txBody>
                  <a:tcPr marL="4422" marR="4422" marT="44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200" b="0" i="0" u="none" strike="noStrike">
                          <a:solidFill>
                            <a:srgbClr val="000000"/>
                          </a:solidFill>
                          <a:effectLst/>
                          <a:latin typeface="Times New Roman" panose="02020603050405020304" pitchFamily="18" charset="0"/>
                          <a:cs typeface="Times New Roman" panose="02020603050405020304" pitchFamily="18" charset="0"/>
                        </a:rPr>
                        <a:t>Apraksts</a:t>
                      </a:r>
                    </a:p>
                  </a:txBody>
                  <a:tcPr marL="4422" marR="4422" marT="44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9840872"/>
                  </a:ext>
                </a:extLst>
              </a:tr>
              <a:tr h="340411">
                <a:tc>
                  <a:txBody>
                    <a:bodyPr/>
                    <a:lstStyle/>
                    <a:p>
                      <a:pPr algn="ctr"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21.01.</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Galda spēļu čempionāts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Piedalījās visa vecuma ciemata iedzīvotāji un tika spēlēts galda teniss, novuss,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puzles</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un spēlēta dambrete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3483692"/>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14.02.</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Valentīndienas</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atpūtas vakars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Atpūtas vakars ar mūziku</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8521988"/>
                  </a:ext>
                </a:extLst>
              </a:tr>
              <a:tr h="25598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21.02.</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Meteņdienas</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pasākums ar meistarklasi</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Cepa pankūkas un tika svinēta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Meteņdiena</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ar pankūku ēšanu un aktivitātēm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5936108"/>
                  </a:ext>
                </a:extLst>
              </a:tr>
              <a:tr h="34041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11.03.</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Koncerts "Visskaistākās melodijas pavasarim un dāmām"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Pašdarbnieku kolektīvu koncerts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3962374"/>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09.04.</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Lieldienu pasākums "Sagaidīju Lieldieniņu"</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Lieldienu pasākums ar aktivitātēm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731818"/>
                  </a:ext>
                </a:extLst>
              </a:tr>
              <a:tr h="188524">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15.04.</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Sacensības basketbolā</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Basketbola sacensības starp tuvākās apkaimes komandām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9103353"/>
                  </a:ext>
                </a:extLst>
              </a:tr>
              <a:tr h="34041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04.05.</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Baltā galdauta svētku ietvaros akcija "Ziedošiem Strūžāniem"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Sēja rudzupuķes, kas tiks izmantotas Dziesmu svētku dalībnieku vaiņagos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1063596"/>
                  </a:ext>
                </a:extLst>
              </a:tr>
              <a:tr h="34041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14.05.</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Mātes un ģimenes dienai veltīts koncerts "Cik skaistas ir māmiņas acis"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Amatieru kolektīvu koncerts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3097762"/>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15.05.</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Uztura meistarklase "Gatavojam kopā"</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Veselīga ēdiena gatavošanas meistarklase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8886396"/>
                  </a:ext>
                </a:extLst>
              </a:tr>
              <a:tr h="340411">
                <a:tc>
                  <a:txBody>
                    <a:bodyPr/>
                    <a:lstStyle/>
                    <a:p>
                      <a:pPr algn="ctr"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01.06.</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Tematisks pasākums Bērnu aizsardzības dienas ietvaros "Lielam augt"</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Sporta aktivitātes, zīmēšana, priekšnesumi</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3053755"/>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22.06.</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Ielīgošanas pasākums "Līgo lieli, līgo mazi"</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Teatralizēts uzvedums, ugunskura iekuršana</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503436"/>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05.08.</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Sacensības strītbolā </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Strītbola sacensības starp tuvākās apkaimes komandām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462243"/>
                  </a:ext>
                </a:extLst>
              </a:tr>
              <a:tr h="34041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12.08.</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Sacensības brīvdabas volejbolā</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Brīvdabas volejbola sacensības starp tuvākās apkaimes komandām Strūžānu ezera pludmalē</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9643112"/>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10.09.</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Tēvu dienai veltīts pasākums "Lielie stiprinieki"</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Sporta aktivitātes un radošās darbnīcas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2855961"/>
                  </a:ext>
                </a:extLst>
              </a:tr>
              <a:tr h="340411">
                <a:tc>
                  <a:txBody>
                    <a:bodyPr/>
                    <a:lstStyle/>
                    <a:p>
                      <a:pPr algn="ctr"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14.10.</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Atpūtas pēcpusdiena senioriem "Kad jauni bijām mēs"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Atpūtas vakars ar mūziku</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8373384"/>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11.11.</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"Lāčplēša laiks-varoņu laiks"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Lāpu gājiens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2877040"/>
                  </a:ext>
                </a:extLst>
              </a:tr>
              <a:tr h="34041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18.11.</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Latvijas Valsts 105.gadadienai veltīts svinīgs pasākums "105 mirkļi gadsimtā"</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Svinīgais pasākums un koncerts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1818586"/>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30.11.</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Radošā darbnīca "Mans Adventes vainags"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Adventes vainagu pīšana Jauniešu centrā</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8360333"/>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08.12.</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Lielās egles iedegšana</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Lielās egles iedegšana Strūžānos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2596833"/>
                  </a:ext>
                </a:extLst>
              </a:tr>
              <a:tr h="255981">
                <a:tc>
                  <a:txBody>
                    <a:bodyPr/>
                    <a:lstStyle/>
                    <a:p>
                      <a:pPr algn="ctr"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21.12.</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Radošā darbnīca "Cepam, cepam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piperkūkas</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Piparkūku cepšana un to dāvināšana ciemata pensionāriem, ko veica jaunieši</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4022944"/>
                  </a:ext>
                </a:extLst>
              </a:tr>
              <a:tr h="274791">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25.12.</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Ziemassvētku eglīte bērniem "Kur Tu esi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Salatēti</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Ziemassvētku eglītes pasākums Strūžānu bērniem ar rotaļām</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8444605"/>
                  </a:ext>
                </a:extLst>
              </a:tr>
              <a:tr h="17223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29.12.</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Vecgada atpūtas vakars</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Vecgada balle</a:t>
                      </a:r>
                    </a:p>
                  </a:txBody>
                  <a:tcPr marL="4422" marR="4422" marT="44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2572060"/>
                  </a:ext>
                </a:extLst>
              </a:tr>
            </a:tbl>
          </a:graphicData>
        </a:graphic>
      </p:graphicFrame>
    </p:spTree>
    <p:extLst>
      <p:ext uri="{BB962C8B-B14F-4D97-AF65-F5344CB8AC3E}">
        <p14:creationId xmlns:p14="http://schemas.microsoft.com/office/powerpoint/2010/main" val="3203585868"/>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B44C-8257-C912-D19B-A812FC6AC0E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2B64869-D852-20BD-62E3-F8E53153A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437ED015-B7F0-2961-7409-88349452E851}"/>
              </a:ext>
            </a:extLst>
          </p:cNvPr>
          <p:cNvSpPr txBox="1">
            <a:spLocks/>
          </p:cNvSpPr>
          <p:nvPr/>
        </p:nvSpPr>
        <p:spPr>
          <a:xfrm>
            <a:off x="-413413"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Nagļi</a:t>
            </a:r>
          </a:p>
        </p:txBody>
      </p:sp>
      <p:graphicFrame>
        <p:nvGraphicFramePr>
          <p:cNvPr id="5" name="Tabula 4">
            <a:extLst>
              <a:ext uri="{FF2B5EF4-FFF2-40B4-BE49-F238E27FC236}">
                <a16:creationId xmlns:a16="http://schemas.microsoft.com/office/drawing/2014/main" id="{7FB4630B-F96B-80C4-D11D-89D72C100C59}"/>
              </a:ext>
            </a:extLst>
          </p:cNvPr>
          <p:cNvGraphicFramePr>
            <a:graphicFrameLocks noGrp="1"/>
          </p:cNvGraphicFramePr>
          <p:nvPr>
            <p:extLst>
              <p:ext uri="{D42A27DB-BD31-4B8C-83A1-F6EECF244321}">
                <p14:modId xmlns:p14="http://schemas.microsoft.com/office/powerpoint/2010/main" val="3534201178"/>
              </p:ext>
            </p:extLst>
          </p:nvPr>
        </p:nvGraphicFramePr>
        <p:xfrm>
          <a:off x="336000" y="863600"/>
          <a:ext cx="8820000" cy="5635064"/>
        </p:xfrm>
        <a:graphic>
          <a:graphicData uri="http://schemas.openxmlformats.org/drawingml/2006/table">
            <a:tbl>
              <a:tblPr/>
              <a:tblGrid>
                <a:gridCol w="745970">
                  <a:extLst>
                    <a:ext uri="{9D8B030D-6E8A-4147-A177-3AD203B41FA5}">
                      <a16:colId xmlns:a16="http://schemas.microsoft.com/office/drawing/2014/main" val="375744766"/>
                    </a:ext>
                  </a:extLst>
                </a:gridCol>
                <a:gridCol w="2940000">
                  <a:extLst>
                    <a:ext uri="{9D8B030D-6E8A-4147-A177-3AD203B41FA5}">
                      <a16:colId xmlns:a16="http://schemas.microsoft.com/office/drawing/2014/main" val="3423693421"/>
                    </a:ext>
                  </a:extLst>
                </a:gridCol>
                <a:gridCol w="5134030">
                  <a:extLst>
                    <a:ext uri="{9D8B030D-6E8A-4147-A177-3AD203B41FA5}">
                      <a16:colId xmlns:a16="http://schemas.microsoft.com/office/drawing/2014/main" val="818015182"/>
                    </a:ext>
                  </a:extLst>
                </a:gridCol>
              </a:tblGrid>
              <a:tr h="159580">
                <a:tc>
                  <a:txBody>
                    <a:bodyPr/>
                    <a:lstStyle/>
                    <a:p>
                      <a:pPr algn="ctr" fontAlgn="b"/>
                      <a:r>
                        <a:rPr lang="lv-LV" sz="1000" b="1" i="0" u="none" strike="noStrike">
                          <a:solidFill>
                            <a:srgbClr val="000000"/>
                          </a:solidFill>
                          <a:effectLst/>
                          <a:latin typeface="Times New Roman" panose="02020603050405020304" pitchFamily="18" charset="0"/>
                        </a:rPr>
                        <a:t>Laiks</a:t>
                      </a:r>
                    </a:p>
                  </a:txBody>
                  <a:tcPr marL="3914" marR="3914" marT="39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000" b="1" i="0" u="none" strike="noStrike">
                          <a:solidFill>
                            <a:srgbClr val="000000"/>
                          </a:solidFill>
                          <a:effectLst/>
                          <a:latin typeface="Times New Roman" panose="02020603050405020304" pitchFamily="18" charset="0"/>
                        </a:rPr>
                        <a:t>Pasākuma nosaukums</a:t>
                      </a:r>
                    </a:p>
                  </a:txBody>
                  <a:tcPr marL="3914" marR="3914" marT="39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lv-LV" sz="1000" b="1" i="0" u="none" strike="noStrike">
                          <a:solidFill>
                            <a:srgbClr val="000000"/>
                          </a:solidFill>
                          <a:effectLst/>
                          <a:latin typeface="Times New Roman" panose="02020603050405020304" pitchFamily="18" charset="0"/>
                        </a:rPr>
                        <a:t>Apraksts</a:t>
                      </a:r>
                    </a:p>
                  </a:txBody>
                  <a:tcPr marL="3914" marR="3914" marT="39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3676917"/>
                  </a:ext>
                </a:extLst>
              </a:tr>
              <a:tr h="159580">
                <a:tc>
                  <a:txBody>
                    <a:bodyPr/>
                    <a:lstStyle/>
                    <a:p>
                      <a:pPr algn="ctr" fontAlgn="ctr"/>
                      <a:r>
                        <a:rPr lang="lv-LV" sz="1000" b="0" i="0" u="none" strike="noStrike">
                          <a:solidFill>
                            <a:srgbClr val="000000"/>
                          </a:solidFill>
                          <a:effectLst/>
                          <a:latin typeface="Times New Roman" panose="02020603050405020304" pitchFamily="18" charset="0"/>
                        </a:rPr>
                        <a:t>04.01.</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Jaungada karnevāls bērniem</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Karnevāls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7217858"/>
                  </a:ext>
                </a:extLst>
              </a:tr>
              <a:tr h="315164">
                <a:tc>
                  <a:txBody>
                    <a:bodyPr/>
                    <a:lstStyle/>
                    <a:p>
                      <a:pPr algn="ctr" fontAlgn="ctr"/>
                      <a:r>
                        <a:rPr lang="lv-LV" sz="1000" b="0" i="0" u="none" strike="noStrike">
                          <a:solidFill>
                            <a:srgbClr val="000000"/>
                          </a:solidFill>
                          <a:effectLst/>
                          <a:latin typeface="Times New Roman" panose="02020603050405020304" pitchFamily="18" charset="0"/>
                        </a:rPr>
                        <a:t>25.01.</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Aizkraukles vīru kora “Staburags” teatrāli muzikāls uzvedums “Redz, kur nāca lieli vīri!”</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Koncerts. Pēc koncerta – padejosim .</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9761289"/>
                  </a:ext>
                </a:extLst>
              </a:tr>
              <a:tr h="159580">
                <a:tc>
                  <a:txBody>
                    <a:bodyPr/>
                    <a:lstStyle/>
                    <a:p>
                      <a:pPr algn="ctr" fontAlgn="ctr"/>
                      <a:r>
                        <a:rPr lang="lv-LV" sz="1000" b="0" i="0" u="none" strike="noStrike">
                          <a:solidFill>
                            <a:srgbClr val="000000"/>
                          </a:solidFill>
                          <a:effectLst/>
                          <a:latin typeface="Times New Roman" panose="02020603050405020304" pitchFamily="18" charset="0"/>
                        </a:rPr>
                        <a:t>14.01.</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Teātra izrāde par skaistas mīlas tēmu</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Teātra izrāde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6057791"/>
                  </a:ext>
                </a:extLst>
              </a:tr>
              <a:tr h="176189">
                <a:tc>
                  <a:txBody>
                    <a:bodyPr/>
                    <a:lstStyle/>
                    <a:p>
                      <a:pPr algn="ctr" fontAlgn="ctr"/>
                      <a:r>
                        <a:rPr lang="lv-LV" sz="1000" b="0" i="0" u="none" strike="noStrike">
                          <a:solidFill>
                            <a:srgbClr val="000000"/>
                          </a:solidFill>
                          <a:effectLst/>
                          <a:latin typeface="Times New Roman" panose="02020603050405020304" pitchFamily="18" charset="0"/>
                        </a:rPr>
                        <a:t>22.02.</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Komponistes Anitas Ozolas autorvakars “Sapņu šūpolēs”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Nagļu tautas nama sieviešu vokālais ansamblis “Ilūzija” j</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4147698"/>
                  </a:ext>
                </a:extLst>
              </a:tr>
              <a:tr h="315164">
                <a:tc>
                  <a:txBody>
                    <a:bodyPr/>
                    <a:lstStyle/>
                    <a:p>
                      <a:pPr algn="ctr" fontAlgn="ctr"/>
                      <a:r>
                        <a:rPr lang="lv-LV" sz="1000" b="0" i="0" u="none" strike="noStrike">
                          <a:solidFill>
                            <a:srgbClr val="000000"/>
                          </a:solidFill>
                          <a:effectLst/>
                          <a:latin typeface="Times New Roman" panose="02020603050405020304" pitchFamily="18" charset="0"/>
                        </a:rPr>
                        <a:t>08.03.</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Sieviešu dienas koncerts “Sieviete, tu bagāta – tev ir ko mīlēt, lolot...”</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Sieviešu dienas koncertu sniegs dziedošu vīru kopa.</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311448"/>
                  </a:ext>
                </a:extLst>
              </a:tr>
              <a:tr h="240388">
                <a:tc>
                  <a:txBody>
                    <a:bodyPr/>
                    <a:lstStyle/>
                    <a:p>
                      <a:pPr algn="ctr" fontAlgn="ctr"/>
                      <a:r>
                        <a:rPr lang="lv-LV" sz="1000" b="0" i="0" u="none" strike="noStrike">
                          <a:solidFill>
                            <a:srgbClr val="000000"/>
                          </a:solidFill>
                          <a:effectLst/>
                          <a:latin typeface="Times New Roman" panose="02020603050405020304" pitchFamily="18" charset="0"/>
                        </a:rPr>
                        <a:t>29.03.</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Atpūtas pēcpusdiena “Laimes poga”</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Tikšanās ar Viju Piziču, Rinaldu Stankeviču, Ievu Trimalnieci. Skanēs saksafona solo…</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6453961"/>
                  </a:ext>
                </a:extLst>
              </a:tr>
              <a:tr h="159580">
                <a:tc>
                  <a:txBody>
                    <a:bodyPr/>
                    <a:lstStyle/>
                    <a:p>
                      <a:pPr algn="ctr" fontAlgn="ctr"/>
                      <a:r>
                        <a:rPr lang="lv-LV" sz="1000" b="0" i="0" u="none" strike="noStrike">
                          <a:solidFill>
                            <a:srgbClr val="000000"/>
                          </a:solidFill>
                          <a:effectLst/>
                          <a:latin typeface="Times New Roman" panose="02020603050405020304" pitchFamily="18" charset="0"/>
                        </a:rPr>
                        <a:t>20.04.</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Koncerts “Priecīgas Lieldienas!”Lieldienu balle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Pavasarīgi priecīgu koncertu sniegs amatiermākslas kolektīvi.</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1051669"/>
                  </a:ext>
                </a:extLst>
              </a:tr>
              <a:tr h="159580">
                <a:tc>
                  <a:txBody>
                    <a:bodyPr/>
                    <a:lstStyle/>
                    <a:p>
                      <a:pPr algn="ctr" fontAlgn="ctr"/>
                      <a:r>
                        <a:rPr lang="lv-LV" sz="1000" b="0" i="0" u="none" strike="noStrike">
                          <a:solidFill>
                            <a:srgbClr val="000000"/>
                          </a:solidFill>
                          <a:effectLst/>
                          <a:latin typeface="Times New Roman" panose="02020603050405020304" pitchFamily="18" charset="0"/>
                        </a:rPr>
                        <a:t>26.04.</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Lielā talka</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 </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09536339"/>
                  </a:ext>
                </a:extLst>
              </a:tr>
              <a:tr h="240388">
                <a:tc>
                  <a:txBody>
                    <a:bodyPr/>
                    <a:lstStyle/>
                    <a:p>
                      <a:pPr algn="ctr" fontAlgn="ctr"/>
                      <a:r>
                        <a:rPr lang="lv-LV" sz="1000" b="0" i="0" u="none" strike="noStrike">
                          <a:solidFill>
                            <a:srgbClr val="000000"/>
                          </a:solidFill>
                          <a:effectLst/>
                          <a:latin typeface="Times New Roman" panose="02020603050405020304" pitchFamily="18" charset="0"/>
                        </a:rPr>
                        <a:t>18.05.</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Koncerts  “Jau atkal pienenes zied...”</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Būt laimīgiem un prast ziedēt pienenēs, maijpuķītēs un ceriņos – pavasarīgi romantisks koncerts.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9634469"/>
                  </a:ext>
                </a:extLst>
              </a:tr>
              <a:tr h="176189">
                <a:tc>
                  <a:txBody>
                    <a:bodyPr/>
                    <a:lstStyle/>
                    <a:p>
                      <a:pPr algn="ctr" fontAlgn="ctr"/>
                      <a:r>
                        <a:rPr lang="lv-LV" sz="1000" b="0" i="0" u="none" strike="noStrike">
                          <a:solidFill>
                            <a:srgbClr val="000000"/>
                          </a:solidFill>
                          <a:effectLst/>
                          <a:latin typeface="Times New Roman" panose="02020603050405020304" pitchFamily="18" charset="0"/>
                        </a:rPr>
                        <a:t>04.05.</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Baltā galdauta svētki</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Atmiņu stāstii, svētku mielasts.. Īpašs baudījums – kokles solo.</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1429723"/>
                  </a:ext>
                </a:extLst>
              </a:tr>
              <a:tr h="159580">
                <a:tc>
                  <a:txBody>
                    <a:bodyPr/>
                    <a:lstStyle/>
                    <a:p>
                      <a:pPr algn="ctr" fontAlgn="ctr"/>
                      <a:r>
                        <a:rPr lang="lv-LV" sz="1000" b="0" i="0" u="none" strike="noStrike">
                          <a:solidFill>
                            <a:srgbClr val="000000"/>
                          </a:solidFill>
                          <a:effectLst/>
                          <a:latin typeface="Times New Roman" panose="02020603050405020304" pitchFamily="18" charset="0"/>
                        </a:rPr>
                        <a:t>07.06.</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Bērnības svētki</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Uzdāvināsim mazuļiem ļoti interesantus, ļoti skaistus svētkus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4768545"/>
                  </a:ext>
                </a:extLst>
              </a:tr>
              <a:tr h="304999">
                <a:tc>
                  <a:txBody>
                    <a:bodyPr/>
                    <a:lstStyle/>
                    <a:p>
                      <a:pPr algn="ctr" fontAlgn="ctr"/>
                      <a:r>
                        <a:rPr lang="lv-LV" sz="1000" b="0" i="0" u="none" strike="noStrike">
                          <a:solidFill>
                            <a:srgbClr val="000000"/>
                          </a:solidFill>
                          <a:effectLst/>
                          <a:latin typeface="Times New Roman" panose="02020603050405020304" pitchFamily="18" charset="0"/>
                        </a:rPr>
                        <a:t>21.06.</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Vasaras saulgriežu svētki</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Koncerta daļa būs mūzikla tipa – ar teātra gabaliem, ar dejām, ar dziesmām. Iesaistīsim visu publiku.</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9195646"/>
                  </a:ext>
                </a:extLst>
              </a:tr>
              <a:tr h="455566">
                <a:tc>
                  <a:txBody>
                    <a:bodyPr/>
                    <a:lstStyle/>
                    <a:p>
                      <a:pPr algn="ctr" fontAlgn="ctr"/>
                      <a:r>
                        <a:rPr lang="lv-LV" sz="1000" b="0" i="0" u="none" strike="noStrike">
                          <a:solidFill>
                            <a:srgbClr val="000000"/>
                          </a:solidFill>
                          <a:effectLst/>
                          <a:latin typeface="Times New Roman" panose="02020603050405020304" pitchFamily="18" charset="0"/>
                        </a:rPr>
                        <a:t>12.07.</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Zvejniekdiena Nagļos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Makšķerēšana, ūdens atrakcijas, volejbols, riteņbraukšana, šautriņu mešana, zvejnieku zābaka mešana, spēkavīru sacensības, veiklības stafetes. Darbosies Bērnu pilsētiņa.    Vakarā – koncerts un zaļumballe.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0570432"/>
                  </a:ext>
                </a:extLst>
              </a:tr>
              <a:tr h="176189">
                <a:tc>
                  <a:txBody>
                    <a:bodyPr/>
                    <a:lstStyle/>
                    <a:p>
                      <a:pPr algn="ctr" fontAlgn="ctr"/>
                      <a:r>
                        <a:rPr lang="lv-LV" sz="1000" b="0" i="0" u="none" strike="noStrike">
                          <a:solidFill>
                            <a:srgbClr val="000000"/>
                          </a:solidFill>
                          <a:effectLst/>
                          <a:latin typeface="Times New Roman" panose="02020603050405020304" pitchFamily="18" charset="0"/>
                        </a:rPr>
                        <a:t>26.07.</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Dārza svētki “Gods saimeniecēm!”</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Dziedās trīs folkloras kopas. Tiks suminātas pagasta čaklākās saimnieces.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872098"/>
                  </a:ext>
                </a:extLst>
              </a:tr>
              <a:tr h="159580">
                <a:tc>
                  <a:txBody>
                    <a:bodyPr/>
                    <a:lstStyle/>
                    <a:p>
                      <a:pPr algn="ctr" fontAlgn="ctr"/>
                      <a:r>
                        <a:rPr lang="lv-LV" sz="1000" b="0" i="0" u="none" strike="noStrike">
                          <a:solidFill>
                            <a:srgbClr val="000000"/>
                          </a:solidFill>
                          <a:effectLst/>
                          <a:latin typeface="Times New Roman" panose="02020603050405020304" pitchFamily="18" charset="0"/>
                        </a:rPr>
                        <a:t>23.08.</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Teātra izrāde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 </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64480959"/>
                  </a:ext>
                </a:extLst>
              </a:tr>
              <a:tr h="315164">
                <a:tc>
                  <a:txBody>
                    <a:bodyPr/>
                    <a:lstStyle/>
                    <a:p>
                      <a:pPr algn="ctr" fontAlgn="ctr"/>
                      <a:r>
                        <a:rPr lang="lv-LV" sz="1000" b="0" i="0" u="none" strike="noStrike">
                          <a:solidFill>
                            <a:srgbClr val="000000"/>
                          </a:solidFill>
                          <a:effectLst/>
                          <a:latin typeface="Times New Roman" panose="02020603050405020304" pitchFamily="18" charset="0"/>
                        </a:rPr>
                        <a:t>10.08.</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Dzejnieces Antoņinas Lubejas grāmatas “Ziedu deja” atvēršanas svētki</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 </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3600300"/>
                  </a:ext>
                </a:extLst>
              </a:tr>
              <a:tr h="176189">
                <a:tc>
                  <a:txBody>
                    <a:bodyPr/>
                    <a:lstStyle/>
                    <a:p>
                      <a:pPr algn="ctr" fontAlgn="ctr"/>
                      <a:r>
                        <a:rPr lang="lv-LV" sz="1000" b="0" i="0" u="none" strike="noStrike">
                          <a:solidFill>
                            <a:srgbClr val="000000"/>
                          </a:solidFill>
                          <a:effectLst/>
                          <a:latin typeface="Times New Roman" panose="02020603050405020304" pitchFamily="18" charset="0"/>
                        </a:rPr>
                        <a:t>14.09.</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Dzejas pēcpusdiena “Atnāc pie manis rudenī...”</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   Dejos Viļānu KN dāmu deju kopa, akordeonu spēlēs muzikants Jāzeps Spridzāns.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3708426"/>
                  </a:ext>
                </a:extLst>
              </a:tr>
              <a:tr h="172315">
                <a:tc>
                  <a:txBody>
                    <a:bodyPr/>
                    <a:lstStyle/>
                    <a:p>
                      <a:pPr algn="ctr" fontAlgn="ctr"/>
                      <a:r>
                        <a:rPr lang="lv-LV" sz="1000" b="0" i="0" u="none" strike="noStrike">
                          <a:solidFill>
                            <a:srgbClr val="000000"/>
                          </a:solidFill>
                          <a:effectLst/>
                          <a:latin typeface="Times New Roman" panose="02020603050405020304" pitchFamily="18" charset="0"/>
                        </a:rPr>
                        <a:t>27.09.</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Rožu balle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dirty="0">
                          <a:solidFill>
                            <a:srgbClr val="000000"/>
                          </a:solidFill>
                          <a:effectLst/>
                          <a:latin typeface="Times New Roman" panose="02020603050405020304" pitchFamily="18" charset="0"/>
                        </a:rPr>
                        <a:t>Atrakcijas rožu tēmā</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1629187"/>
                  </a:ext>
                </a:extLst>
              </a:tr>
              <a:tr h="159580">
                <a:tc>
                  <a:txBody>
                    <a:bodyPr/>
                    <a:lstStyle/>
                    <a:p>
                      <a:pPr algn="ctr" fontAlgn="ctr"/>
                      <a:r>
                        <a:rPr lang="lv-LV" sz="1000" b="0" i="0" u="none" strike="noStrike">
                          <a:solidFill>
                            <a:srgbClr val="000000"/>
                          </a:solidFill>
                          <a:effectLst/>
                          <a:latin typeface="Times New Roman" panose="02020603050405020304" pitchFamily="18" charset="0"/>
                        </a:rPr>
                        <a:t>11.10.</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Tautas deju koncerts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Trīs lieliski deju kolektīvi rādīs savas visskaistākās dejas. </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0781829"/>
                  </a:ext>
                </a:extLst>
              </a:tr>
              <a:tr h="176189">
                <a:tc>
                  <a:txBody>
                    <a:bodyPr/>
                    <a:lstStyle/>
                    <a:p>
                      <a:pPr algn="ctr" fontAlgn="ctr"/>
                      <a:r>
                        <a:rPr lang="lv-LV" sz="1000" b="0" i="0" u="none" strike="noStrike">
                          <a:solidFill>
                            <a:srgbClr val="000000"/>
                          </a:solidFill>
                          <a:effectLst/>
                          <a:latin typeface="Times New Roman" panose="02020603050405020304" pitchFamily="18" charset="0"/>
                        </a:rPr>
                        <a:t>25.10.</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Andreja Mālnieka gleznu izstādes atklāšana</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Izstāde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3127984"/>
                  </a:ext>
                </a:extLst>
              </a:tr>
              <a:tr h="315164">
                <a:tc>
                  <a:txBody>
                    <a:bodyPr/>
                    <a:lstStyle/>
                    <a:p>
                      <a:pPr algn="ctr" fontAlgn="ctr"/>
                      <a:r>
                        <a:rPr lang="lv-LV" sz="1000" b="0" i="0" u="none" strike="noStrike">
                          <a:solidFill>
                            <a:srgbClr val="000000"/>
                          </a:solidFill>
                          <a:effectLst/>
                          <a:latin typeface="Times New Roman" panose="02020603050405020304" pitchFamily="18" charset="0"/>
                        </a:rPr>
                        <a:t>18.11.</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Latvijas Republikas neatkarības pasludināšanas gadadienas svinības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Sumināsim pagasta aktīvākos iedzīvotājus, baudīsim skaistus priekšnesumus, vakarā – balle.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4382944"/>
                  </a:ext>
                </a:extLst>
              </a:tr>
              <a:tr h="315164">
                <a:tc>
                  <a:txBody>
                    <a:bodyPr/>
                    <a:lstStyle/>
                    <a:p>
                      <a:pPr algn="ctr" fontAlgn="ctr"/>
                      <a:r>
                        <a:rPr lang="lv-LV" sz="1000" b="0" i="0" u="none" strike="noStrike">
                          <a:solidFill>
                            <a:srgbClr val="000000"/>
                          </a:solidFill>
                          <a:effectLst/>
                          <a:latin typeface="Times New Roman" panose="02020603050405020304" pitchFamily="18" charset="0"/>
                        </a:rPr>
                        <a:t>29.11.</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sv-SE" sz="1000" b="0" i="0" u="none" strike="noStrike">
                          <a:solidFill>
                            <a:srgbClr val="000000"/>
                          </a:solidFill>
                          <a:effectLst/>
                          <a:latin typeface="Times New Roman" panose="02020603050405020304" pitchFamily="18" charset="0"/>
                        </a:rPr>
                        <a:t>Ļaudonas jauktā kora “Lai top!” koncerts</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Nagļu publika ļoti mīl koncertus savā klubā, arī koru koncertus. Tāpēc dāvināsim visiem augsta muzikāla līmeņa koncertu.</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3122278"/>
                  </a:ext>
                </a:extLst>
              </a:tr>
              <a:tr h="159580">
                <a:tc>
                  <a:txBody>
                    <a:bodyPr/>
                    <a:lstStyle/>
                    <a:p>
                      <a:pPr algn="ctr" fontAlgn="ctr"/>
                      <a:r>
                        <a:rPr lang="lv-LV" sz="1000" b="0" i="0" u="none" strike="noStrike">
                          <a:solidFill>
                            <a:srgbClr val="000000"/>
                          </a:solidFill>
                          <a:effectLst/>
                          <a:latin typeface="Times New Roman" panose="02020603050405020304" pitchFamily="18" charset="0"/>
                        </a:rPr>
                        <a:t>25.12.</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Ziemassvētku koncerts un balle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Koncerts un balle</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5626916"/>
                  </a:ext>
                </a:extLst>
              </a:tr>
              <a:tr h="159580">
                <a:tc>
                  <a:txBody>
                    <a:bodyPr/>
                    <a:lstStyle/>
                    <a:p>
                      <a:pPr algn="ctr" fontAlgn="ctr"/>
                      <a:r>
                        <a:rPr lang="lv-LV" sz="1000" b="0" i="0" u="none" strike="noStrike">
                          <a:solidFill>
                            <a:srgbClr val="000000"/>
                          </a:solidFill>
                          <a:effectLst/>
                          <a:latin typeface="Times New Roman" panose="02020603050405020304" pitchFamily="18" charset="0"/>
                        </a:rPr>
                        <a:t>27.12.</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Svētku eglīte pagasta senioriem</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Pasākums senioriem</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1491456"/>
                  </a:ext>
                </a:extLst>
              </a:tr>
              <a:tr h="159580">
                <a:tc>
                  <a:txBody>
                    <a:bodyPr/>
                    <a:lstStyle/>
                    <a:p>
                      <a:pPr algn="ctr" fontAlgn="ctr"/>
                      <a:r>
                        <a:rPr lang="lv-LV" sz="1000" b="0" i="0" u="none" strike="noStrike">
                          <a:solidFill>
                            <a:srgbClr val="000000"/>
                          </a:solidFill>
                          <a:effectLst/>
                          <a:latin typeface="Times New Roman" panose="02020603050405020304" pitchFamily="18" charset="0"/>
                        </a:rPr>
                        <a:t>19.12.</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a:solidFill>
                            <a:srgbClr val="000000"/>
                          </a:solidFill>
                          <a:effectLst/>
                          <a:latin typeface="Times New Roman" panose="02020603050405020304" pitchFamily="18" charset="0"/>
                        </a:rPr>
                        <a:t>Pie Nagļu tautas nama lielās egles iedegšana.</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000" b="0" i="0" u="none" strike="noStrike" dirty="0">
                          <a:solidFill>
                            <a:srgbClr val="000000"/>
                          </a:solidFill>
                          <a:effectLst/>
                          <a:latin typeface="Times New Roman" panose="02020603050405020304" pitchFamily="18" charset="0"/>
                        </a:rPr>
                        <a:t> </a:t>
                      </a:r>
                    </a:p>
                  </a:txBody>
                  <a:tcPr marL="3914" marR="3914" marT="39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0037324"/>
                  </a:ext>
                </a:extLst>
              </a:tr>
            </a:tbl>
          </a:graphicData>
        </a:graphic>
      </p:graphicFrame>
    </p:spTree>
    <p:extLst>
      <p:ext uri="{BB962C8B-B14F-4D97-AF65-F5344CB8AC3E}">
        <p14:creationId xmlns:p14="http://schemas.microsoft.com/office/powerpoint/2010/main" val="18813886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174E4-D11C-5012-3113-1CD667214D2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373E0AC-CE45-86D7-A42D-3F42C3001E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0BEFA2C0-86D5-F39E-4097-749D0C81FC37}"/>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Rikava (1)</a:t>
            </a:r>
          </a:p>
        </p:txBody>
      </p:sp>
      <p:graphicFrame>
        <p:nvGraphicFramePr>
          <p:cNvPr id="2" name="Tabula 1">
            <a:extLst>
              <a:ext uri="{FF2B5EF4-FFF2-40B4-BE49-F238E27FC236}">
                <a16:creationId xmlns:a16="http://schemas.microsoft.com/office/drawing/2014/main" id="{3FFF0A78-3780-747D-884E-16363FC81CF5}"/>
              </a:ext>
            </a:extLst>
          </p:cNvPr>
          <p:cNvGraphicFramePr>
            <a:graphicFrameLocks noGrp="1"/>
          </p:cNvGraphicFramePr>
          <p:nvPr>
            <p:extLst>
              <p:ext uri="{D42A27DB-BD31-4B8C-83A1-F6EECF244321}">
                <p14:modId xmlns:p14="http://schemas.microsoft.com/office/powerpoint/2010/main" val="1842180955"/>
              </p:ext>
            </p:extLst>
          </p:nvPr>
        </p:nvGraphicFramePr>
        <p:xfrm>
          <a:off x="381000" y="819150"/>
          <a:ext cx="8550000" cy="5682501"/>
        </p:xfrm>
        <a:graphic>
          <a:graphicData uri="http://schemas.openxmlformats.org/drawingml/2006/table">
            <a:tbl>
              <a:tblPr/>
              <a:tblGrid>
                <a:gridCol w="859524">
                  <a:extLst>
                    <a:ext uri="{9D8B030D-6E8A-4147-A177-3AD203B41FA5}">
                      <a16:colId xmlns:a16="http://schemas.microsoft.com/office/drawing/2014/main" val="20000"/>
                    </a:ext>
                  </a:extLst>
                </a:gridCol>
                <a:gridCol w="2976423">
                  <a:extLst>
                    <a:ext uri="{9D8B030D-6E8A-4147-A177-3AD203B41FA5}">
                      <a16:colId xmlns:a16="http://schemas.microsoft.com/office/drawing/2014/main" val="20001"/>
                    </a:ext>
                  </a:extLst>
                </a:gridCol>
                <a:gridCol w="4714053">
                  <a:extLst>
                    <a:ext uri="{9D8B030D-6E8A-4147-A177-3AD203B41FA5}">
                      <a16:colId xmlns:a16="http://schemas.microsoft.com/office/drawing/2014/main" val="20002"/>
                    </a:ext>
                  </a:extLst>
                </a:gridCol>
              </a:tblGrid>
              <a:tr h="181443">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Datums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Pasākuma nosaukums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err="1">
                          <a:solidFill>
                            <a:srgbClr val="000000"/>
                          </a:solidFill>
                          <a:effectLst/>
                          <a:latin typeface="Times New Roman" panose="02020603050405020304" pitchFamily="18" charset="0"/>
                          <a:cs typeface="Times New Roman" panose="02020603050405020304" pitchFamily="18" charset="0"/>
                        </a:rPr>
                        <a:t>Iss</a:t>
                      </a:r>
                      <a:r>
                        <a:rPr lang="lv-LV" sz="1200" b="1" i="0" u="none" strike="noStrike" dirty="0">
                          <a:solidFill>
                            <a:srgbClr val="000000"/>
                          </a:solidFill>
                          <a:effectLst/>
                          <a:latin typeface="Times New Roman" panose="02020603050405020304" pitchFamily="18" charset="0"/>
                          <a:cs typeface="Times New Roman" panose="02020603050405020304" pitchFamily="18" charset="0"/>
                        </a:rPr>
                        <a:t> apraksts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79477">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21.01.</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Sniega skulptūru parāde.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Skulptūru veidošana no sniega. </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906787"/>
                  </a:ext>
                </a:extLst>
              </a:tr>
              <a:tr h="37202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08.02.</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Aizgavēņa pasākums “Metenītis vizināja sidrabiņa ragavās”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Tradicionālas folkloras izdarības, vizināšanās zirga ragavās, citas aktivitātes.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7202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23.02.</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Skeču parāde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Kaimiņu amatiermākslas kolektīvi uzstājas ar īsiem humoristiskiem un satīriskiem skatuves priekšnesumiem.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8737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09.03.</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Sieviešu dienas koncerts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1" u="none" strike="noStrike">
                          <a:solidFill>
                            <a:srgbClr val="000000"/>
                          </a:solidFill>
                          <a:effectLst/>
                          <a:latin typeface="Times New Roman" panose="02020603050405020304" pitchFamily="18" charset="0"/>
                          <a:cs typeface="Times New Roman" panose="02020603050405020304" pitchFamily="18" charset="0"/>
                        </a:rPr>
                        <a:t>Koncertu sniedz kāds no Latvijā pazīstamiem dziedātājiem.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8737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20.04.</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Lieldienu pasākums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sv-SE" sz="1200" b="0" i="0" u="none" strike="noStrike">
                          <a:solidFill>
                            <a:srgbClr val="000000"/>
                          </a:solidFill>
                          <a:effectLst/>
                          <a:latin typeface="Times New Roman" panose="02020603050405020304" pitchFamily="18" charset="0"/>
                          <a:cs typeface="Times New Roman" panose="02020603050405020304" pitchFamily="18" charset="0"/>
                        </a:rPr>
                        <a:t>Lieldienu koncerts. Lieldienas ar tradicionālām Lieldienu aktivitātēm.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87370">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26.04.</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Lielā talka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1" u="none" strike="noStrike">
                          <a:solidFill>
                            <a:srgbClr val="000000"/>
                          </a:solidFill>
                          <a:effectLst/>
                          <a:latin typeface="Times New Roman" panose="02020603050405020304" pitchFamily="18" charset="0"/>
                          <a:cs typeface="Times New Roman" panose="02020603050405020304" pitchFamily="18" charset="0"/>
                        </a:rPr>
                        <a:t>Sakopjam Rikavas kapsētas teritoriju</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7202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27.04.</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Rogovkas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etnogrāfiskajam ansamblim 30 gadu jubilejas pasākums.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Etnogrāfiskais ansamblis “Rikava” ar savu priekšnesumu piedalās jubilejas pasākumā.</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372025">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04.05.</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Rallijs “Kas uotroks-zyrgs voi mašine?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Uzņemam rallija ekipāžas, dodam tām pārbaudījumus. Organizējam ekipāžu apbalvošanu un koncertu.</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7202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18.05.</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Ģimenes dienas pasākums.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Visi bērni ar vecākiem un vacvecākiem aicināti piedalīties pasākumā. Āķīģi izaicinājumi ģimenēm, radošā darbnīca, izzinoši konkursi, spēles.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372025">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07.06.</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Bērnu svētki</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Izklaidējoša programma ar pasaku tēliem, radošās darbnīcas, piepūšamā atrakcija. Pagastu piecgadnieku godināšana.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18737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23.06.</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Līgo (kopīgi organizējam)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Amatierkolektīva “Bykovīši” izrāde, ugunskura iedegšana, zaļumballe.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37202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21.06.</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Ielīgošana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1" u="none" strike="noStrike" dirty="0" err="1">
                          <a:solidFill>
                            <a:srgbClr val="000000"/>
                          </a:solidFill>
                          <a:effectLst/>
                          <a:latin typeface="Times New Roman" panose="02020603050405020304" pitchFamily="18" charset="0"/>
                          <a:cs typeface="Times New Roman" panose="02020603050405020304" pitchFamily="18" charset="0"/>
                        </a:rPr>
                        <a:t>Zālu</a:t>
                      </a:r>
                      <a:r>
                        <a:rPr lang="lv-LV" sz="1200" b="0" i="1" u="none" strike="noStrike" dirty="0">
                          <a:solidFill>
                            <a:srgbClr val="000000"/>
                          </a:solidFill>
                          <a:effectLst/>
                          <a:latin typeface="Times New Roman" panose="02020603050405020304" pitchFamily="18" charset="0"/>
                          <a:cs typeface="Times New Roman" panose="02020603050405020304" pitchFamily="18" charset="0"/>
                        </a:rPr>
                        <a:t> vainagu pīšanas darbnīca, siera vārīšanas meistarklase, folkloras kolektīvu koncerts, ugunskura iedegšana, zīlēšana, diskotēka.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37202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26.06.-30.06.</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Starptautiskais folkloras festivāls “Baltica-2025”.</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Etnogrāfiskais ansamblis “Rikava” ar savu programmu piedalās festivāla pasākumos.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18737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20.07.</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Rēzeknes novada diena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Saullēkta koncerts uz ezera pontāniem.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45953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17.08.</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Pupiņa koncerts (Paskaidrojums: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Pupiņs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tie ir lielākie gada svētki Rikavā).</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1" u="none" strike="noStrike">
                          <a:solidFill>
                            <a:srgbClr val="000000"/>
                          </a:solidFill>
                          <a:effectLst/>
                          <a:latin typeface="Times New Roman" panose="02020603050405020304" pitchFamily="18" charset="0"/>
                          <a:cs typeface="Times New Roman" panose="02020603050405020304" pitchFamily="18" charset="0"/>
                        </a:rPr>
                        <a:t>Koncertu sniedz kāds no Latvijā labi pazīstamiem māksliniekiem.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468373">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16.08.</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Mednieku diena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Mednieku kolektīvu prezentācijas, dažādas aktivitātes saistītas ar medībām, amatiermākslas kolektīvu koncerts, balle.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468373">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09.08.</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Folkloras kopas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Kolnasāta</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30 gadu jubilejas pasākums.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Etnogrāfiskais ansamblis “Rikava” ar savu priekšnesumu piedalās jubilejas pasākumā.</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647698348"/>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20FF3-70EE-4277-0E29-C43E7B81BBD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0A8C289-BAD5-B5A5-7CA7-B61A9CD9C5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AC76EF9D-84E8-1342-307A-31D709D23488}"/>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Rikava (2)</a:t>
            </a:r>
          </a:p>
        </p:txBody>
      </p:sp>
      <p:graphicFrame>
        <p:nvGraphicFramePr>
          <p:cNvPr id="2" name="Tabula 1">
            <a:extLst>
              <a:ext uri="{FF2B5EF4-FFF2-40B4-BE49-F238E27FC236}">
                <a16:creationId xmlns:a16="http://schemas.microsoft.com/office/drawing/2014/main" id="{628CD4EE-E145-6F0C-E93D-22AC314B0BCB}"/>
              </a:ext>
            </a:extLst>
          </p:cNvPr>
          <p:cNvGraphicFramePr>
            <a:graphicFrameLocks noGrp="1"/>
          </p:cNvGraphicFramePr>
          <p:nvPr>
            <p:extLst>
              <p:ext uri="{D42A27DB-BD31-4B8C-83A1-F6EECF244321}">
                <p14:modId xmlns:p14="http://schemas.microsoft.com/office/powerpoint/2010/main" val="3693998908"/>
              </p:ext>
            </p:extLst>
          </p:nvPr>
        </p:nvGraphicFramePr>
        <p:xfrm>
          <a:off x="425450" y="909638"/>
          <a:ext cx="8324850" cy="3933836"/>
        </p:xfrm>
        <a:graphic>
          <a:graphicData uri="http://schemas.openxmlformats.org/drawingml/2006/table">
            <a:tbl>
              <a:tblPr/>
              <a:tblGrid>
                <a:gridCol w="854985">
                  <a:extLst>
                    <a:ext uri="{9D8B030D-6E8A-4147-A177-3AD203B41FA5}">
                      <a16:colId xmlns:a16="http://schemas.microsoft.com/office/drawing/2014/main" val="20000"/>
                    </a:ext>
                  </a:extLst>
                </a:gridCol>
                <a:gridCol w="2879948">
                  <a:extLst>
                    <a:ext uri="{9D8B030D-6E8A-4147-A177-3AD203B41FA5}">
                      <a16:colId xmlns:a16="http://schemas.microsoft.com/office/drawing/2014/main" val="20001"/>
                    </a:ext>
                  </a:extLst>
                </a:gridCol>
                <a:gridCol w="4589917">
                  <a:extLst>
                    <a:ext uri="{9D8B030D-6E8A-4147-A177-3AD203B41FA5}">
                      <a16:colId xmlns:a16="http://schemas.microsoft.com/office/drawing/2014/main" val="20002"/>
                    </a:ext>
                  </a:extLst>
                </a:gridCol>
              </a:tblGrid>
              <a:tr h="55132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19.09.</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 Dzīvais dzejas almanahs.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Savus jaunākos dzejoļus lasa dažādu paaudžu un tautību dzejnieki. Pasākumu papildina muzikāli priekšnesumi un dažādas aktivitātes saistītas ar dzeju un dzejniekiem.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34206">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21.09.</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Eiropas folkloras dienai veltīts pasākums.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Pasākuma apmeklētājiem būs iespēja ieskatīties Rikavas apkārtnē savākto tautasdziesmu burtnīciņās. Kopā ar etnogrāfisko ansambli “Rikava”  varēs iemācīties dziedāt tautasdziesmas un noskatīties ierakstu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Taisom</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jaunys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ustobys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68447">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27.09.</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Rudens gadatirgus “Miķeļa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skalins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(kopīgi organizējam)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Tirgus jampadracis. Tirgotāju intervēšana, mainīšanās ar mantām, loterija, izsole, amatiermākslas kolektīvu koncerts.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68447">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10.10.</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Senioru pēcpusdiena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.Atpūtas pēcpusdiena senioriem pie tējas tases ar nelielu koncertu un dažādām izklaidēm.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368447">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18.11.</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sv-SE" sz="1200" b="0" i="0" u="none" strike="noStrike" dirty="0">
                          <a:solidFill>
                            <a:srgbClr val="000000"/>
                          </a:solidFill>
                          <a:effectLst/>
                          <a:latin typeface="Times New Roman" panose="02020603050405020304" pitchFamily="18" charset="0"/>
                          <a:cs typeface="Times New Roman" panose="02020603050405020304" pitchFamily="18" charset="0"/>
                        </a:rPr>
                        <a:t>Latvijas Republikas 107. gadadienas svinības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Pagasta pārvaldnieka uzruna, svētku koncerts, goda rakstu pasniegšana labākajiem darba darītājiem, svētku torte.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368447">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29.11.</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Folkloras kopas ''Bolta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vīšņa</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25 darbības gadu jubilejas pasākums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Etnogrāfiskais ansamblis “Rikava” ar savu priekšnesumu piedalās jubilejas pasākumā.</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437612">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07.12.</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Pirmās Adventes sveces iedegšana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Kopā ar etnogrāfisko ansambli Rikava iedegsim otro sveci Adventes vainagā piekopjot tautas tradīcijas.</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368447">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25.12.</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Ziemassvētku koncerts un balle.</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Dienā koncerts, ko sniedz kāds  no viesmāksliniekiem, vakarā groziņu balle  ar spēlēm, konkursiem, izklaidēm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68447">
                <a:tc>
                  <a:txBody>
                    <a:bodyPr/>
                    <a:lstStyle/>
                    <a:p>
                      <a:pPr algn="ctr"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26.12.</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Eglīte pirmskolas vecuma bērniem</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Jautra programma ar pasaku tēliem, Ziemassvētku vecīša sagaidīšana un rotaļas kopā ar to, dāvanu saņemšana.</a:t>
                      </a:r>
                    </a:p>
                  </a:txBody>
                  <a:tcPr marL="2688" marR="2688" marT="26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99276058"/>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1661F-34DF-177D-837F-7492AE11DAD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40BA4D6-8B41-5840-42F4-F4FA17EF6A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55A526F0-C8AD-8C76-DB50-B6AA99876892}"/>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Gaigalava</a:t>
            </a:r>
          </a:p>
        </p:txBody>
      </p:sp>
      <p:graphicFrame>
        <p:nvGraphicFramePr>
          <p:cNvPr id="2" name="Tabula 1">
            <a:extLst>
              <a:ext uri="{FF2B5EF4-FFF2-40B4-BE49-F238E27FC236}">
                <a16:creationId xmlns:a16="http://schemas.microsoft.com/office/drawing/2014/main" id="{004DFFC5-BA6A-C862-256A-5B863062BC5F}"/>
              </a:ext>
            </a:extLst>
          </p:cNvPr>
          <p:cNvGraphicFramePr>
            <a:graphicFrameLocks noGrp="1"/>
          </p:cNvGraphicFramePr>
          <p:nvPr>
            <p:extLst>
              <p:ext uri="{D42A27DB-BD31-4B8C-83A1-F6EECF244321}">
                <p14:modId xmlns:p14="http://schemas.microsoft.com/office/powerpoint/2010/main" val="918975071"/>
              </p:ext>
            </p:extLst>
          </p:nvPr>
        </p:nvGraphicFramePr>
        <p:xfrm>
          <a:off x="381000" y="819150"/>
          <a:ext cx="8865000" cy="5670255"/>
        </p:xfrm>
        <a:graphic>
          <a:graphicData uri="http://schemas.openxmlformats.org/drawingml/2006/table">
            <a:tbl>
              <a:tblPr/>
              <a:tblGrid>
                <a:gridCol w="814133">
                  <a:extLst>
                    <a:ext uri="{9D8B030D-6E8A-4147-A177-3AD203B41FA5}">
                      <a16:colId xmlns:a16="http://schemas.microsoft.com/office/drawing/2014/main" val="20000"/>
                    </a:ext>
                  </a:extLst>
                </a:gridCol>
                <a:gridCol w="2939924">
                  <a:extLst>
                    <a:ext uri="{9D8B030D-6E8A-4147-A177-3AD203B41FA5}">
                      <a16:colId xmlns:a16="http://schemas.microsoft.com/office/drawing/2014/main" val="20001"/>
                    </a:ext>
                  </a:extLst>
                </a:gridCol>
                <a:gridCol w="5110943">
                  <a:extLst>
                    <a:ext uri="{9D8B030D-6E8A-4147-A177-3AD203B41FA5}">
                      <a16:colId xmlns:a16="http://schemas.microsoft.com/office/drawing/2014/main" val="20002"/>
                    </a:ext>
                  </a:extLst>
                </a:gridCol>
              </a:tblGrid>
              <a:tr h="190353">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Datums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Pasākuma nosaukums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Apraksts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44787">
                <a:tc>
                  <a:txBody>
                    <a:bodyPr/>
                    <a:lstStyle/>
                    <a:p>
                      <a:pPr algn="ctr"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01.01.</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Sagaidām Jauno gadu kopā</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Vecā gada vakarā pulcējamies, lai kopā sagaidītu Jauno gadu. Jaungada nakts balle ar koncerta programmu.</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3471495"/>
                  </a:ext>
                </a:extLst>
              </a:tr>
              <a:tr h="344787">
                <a:tc>
                  <a:txBody>
                    <a:bodyPr/>
                    <a:lstStyle/>
                    <a:p>
                      <a:pPr algn="ctr"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11.01.</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Jaungada eglītes svētki Senioriem</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Senioru un pensionāru kopā sanākšana pie Jaungada eglītes, spēļu programma, priekšnesumi, danči.</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211806">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02.02.</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Sveču dienas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Sveču liešanas radošā darbnīca, vakarēšana dzejas un dzīvās mūzikas noskaņās.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44787">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22.02.</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 Amatieru teātra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Bykovīši</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30 gadu jubilejas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Kolektīva atskats uz radošās darbības gadiem, izrāžu fragmenti, vieskolektīvu priekšnesumi.</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07093">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08.03.</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Starptautiskās Sieviešu dienas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Amatiermākslas kolektīvu koncerts ,meistardarbnīca rotu izgatavošanā, rokdarbu izstāde.</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344787">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20.04.</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Lieldienu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Lieldienu aktivitātes un tradicionālas izdarības, koncertprogramma. Vakarā balle pie galdiņiem ar spēļu programmu.</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7468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26.04.</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LIELĀ TALKA</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 </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7468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04.05.</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Baltā galdauta svētki</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 Kopīga galda klāšana, viktorīna par Latviju, muzikāli priekšnesumi.</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44787">
                <a:tc>
                  <a:txBody>
                    <a:bodyPr/>
                    <a:lstStyle/>
                    <a:p>
                      <a:pPr algn="ctr" fontAlgn="b"/>
                      <a:r>
                        <a:rPr lang="lv-LV" sz="1100" b="0" i="0" u="none" strike="noStrike">
                          <a:solidFill>
                            <a:srgbClr val="000000"/>
                          </a:solidFill>
                          <a:effectLst/>
                          <a:latin typeface="Times New Roman" panose="02020603050405020304" pitchFamily="18" charset="0"/>
                          <a:cs typeface="Times New Roman" panose="02020603050405020304" pitchFamily="18" charset="0"/>
                        </a:rPr>
                        <a:t>07.06.</a:t>
                      </a:r>
                    </a:p>
                  </a:txBody>
                  <a:tcPr marL="4523" marR="4523" marT="4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Saulītes svētki</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Svētki bērniem un ģimenēm. Bērnības svētki Gaigalavas, Nagļu, Rikavas pagastu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piecgadniekiem</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211806">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23.06.</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Līgo dienas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Amatierteātra</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Bykovīši</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pirmizrāde, pēc izrādes- kopīga Jāņuguns iedegšana, balle.</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17468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20.0.7.</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Redzēt Dricānu apvienību!</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 Rēzeknes novada dienu pasākums Dricānu apvienībā.</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344787">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09.08.</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Amatierteātru svētki “Lubāna vilinājums”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Starptautisks amatieru teātru festivāls. Programmā- vairākas izrādes un skeču parāde. Svētku noslēgums pie Lubāna ezera.</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344787">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23.08.</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sv-SE" sz="1100" b="0" i="0" u="none" strike="noStrike">
                          <a:solidFill>
                            <a:srgbClr val="000000"/>
                          </a:solidFill>
                          <a:effectLst/>
                          <a:latin typeface="Times New Roman" panose="02020603050405020304" pitchFamily="18" charset="0"/>
                          <a:cs typeface="Times New Roman" panose="02020603050405020304" pitchFamily="18" charset="0"/>
                        </a:rPr>
                        <a:t>Gaigalavas kultūras nama 40 darbības gadu jubileja</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Fotogrāfiju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izstāde,video</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ierakstu translācija, kultūras nama amatiermākslas kolektīvu esošo un bijušo dalībnieku un darbinieku tikšanās, koncerts, balle.</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17468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14.09.</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Dzejas dienu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Dzejas lasījumi  dzejnieku un amatieru teātra “Apīnis” sniegumā.</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17468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27.09.</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Gadatirgus “Miķeļa skaļins”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Koncertprogramma, Lielā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andele</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Izsole, Laimīgā izloze.</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344787">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03.10.</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Muzikantu saiets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Koncertu balle, kurā katram muzikantam vai muzikantu apvienībai dots uzstāšanās laiks. Konkursi skatītājiem.</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344787">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11.11.</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Lācplēša dienas pasākums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Latvijas aizstāvju piemiņas </a:t>
                      </a:r>
                      <a:r>
                        <a:rPr lang="lv-LV" sz="1100" b="0" i="0" u="none" strike="noStrike" dirty="0" err="1">
                          <a:solidFill>
                            <a:srgbClr val="000000"/>
                          </a:solidFill>
                          <a:effectLst/>
                          <a:latin typeface="Times New Roman" panose="02020603050405020304" pitchFamily="18" charset="0"/>
                          <a:cs typeface="Times New Roman" panose="02020603050405020304" pitchFamily="18" charset="0"/>
                        </a:rPr>
                        <a:t>pasākums,dzejas</a:t>
                      </a:r>
                      <a:r>
                        <a:rPr lang="lv-LV" sz="1100" b="0" i="0" u="none" strike="noStrike" dirty="0">
                          <a:solidFill>
                            <a:srgbClr val="000000"/>
                          </a:solidFill>
                          <a:effectLst/>
                          <a:latin typeface="Times New Roman" panose="02020603050405020304" pitchFamily="18" charset="0"/>
                          <a:cs typeface="Times New Roman" panose="02020603050405020304" pitchFamily="18" charset="0"/>
                        </a:rPr>
                        <a:t> lasījumi, latvju spēka zīmju veidošana no svecītēm.</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189399">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18.11.</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Latvijas Republikas proklamēšanas gadadiena</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Izvirzīto pagasta iedzīvotāju godināšana, svētku koncerts, balle.</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174688">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01.12.</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Egles iedegšana</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r h="174688">
                <a:tc>
                  <a:txBody>
                    <a:bodyPr/>
                    <a:lstStyle/>
                    <a:p>
                      <a:pPr algn="ctr" fontAlgn="b"/>
                      <a:r>
                        <a:rPr lang="lv-LV" sz="1100" b="0" i="0" u="none" strike="noStrike">
                          <a:solidFill>
                            <a:srgbClr val="000000"/>
                          </a:solidFill>
                          <a:effectLst/>
                          <a:latin typeface="Times New Roman" panose="02020603050405020304" pitchFamily="18" charset="0"/>
                          <a:cs typeface="Times New Roman" panose="02020603050405020304" pitchFamily="18" charset="0"/>
                        </a:rPr>
                        <a:t>25.12.</a:t>
                      </a:r>
                    </a:p>
                  </a:txBody>
                  <a:tcPr marL="4523" marR="4523" marT="4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Ziemassvētku koncerts</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lv-LV" sz="1100" b="0" i="0" u="none" strike="noStrike" dirty="0">
                          <a:solidFill>
                            <a:srgbClr val="000000"/>
                          </a:solidFill>
                          <a:effectLst/>
                          <a:latin typeface="Times New Roman" panose="02020603050405020304" pitchFamily="18" charset="0"/>
                          <a:cs typeface="Times New Roman" panose="02020603050405020304" pitchFamily="18" charset="0"/>
                        </a:rPr>
                        <a:t>Koncerts Ziemassvētku noskaņās, uzstājas viesmākslinieki.</a:t>
                      </a:r>
                    </a:p>
                  </a:txBody>
                  <a:tcPr marL="4523" marR="4523" marT="4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r h="333899">
                <a:tc>
                  <a:txBody>
                    <a:bodyPr/>
                    <a:lstStyle/>
                    <a:p>
                      <a:pPr algn="ctr"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26.12.</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a:solidFill>
                            <a:srgbClr val="000000"/>
                          </a:solidFill>
                          <a:effectLst/>
                          <a:latin typeface="Times New Roman" panose="02020603050405020304" pitchFamily="18" charset="0"/>
                          <a:cs typeface="Times New Roman" panose="02020603050405020304" pitchFamily="18" charset="0"/>
                        </a:rPr>
                        <a:t>Ziemassvētku eglīte pirmsskolas vecuma bērniem</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100" b="0" i="0" u="none" strike="noStrike" dirty="0">
                          <a:solidFill>
                            <a:srgbClr val="000000"/>
                          </a:solidFill>
                          <a:effectLst/>
                          <a:latin typeface="Times New Roman" panose="02020603050405020304" pitchFamily="18" charset="0"/>
                          <a:cs typeface="Times New Roman" panose="02020603050405020304" pitchFamily="18" charset="0"/>
                        </a:rPr>
                        <a:t>Ziemassvētku vecītis ar draugiem sagaida bērnus ar spēļu  programmu.</a:t>
                      </a:r>
                    </a:p>
                  </a:txBody>
                  <a:tcPr marL="4523" marR="4523" marT="4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333793283"/>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8D16-7E34-B441-64F7-9AFC084F2DE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07FADE13-D1B6-0FDA-1CF5-2981EC96A6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43B79CB0-7E9F-F767-256D-ADCC4F3F8883}"/>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Ozolmuiža</a:t>
            </a:r>
          </a:p>
        </p:txBody>
      </p:sp>
      <p:graphicFrame>
        <p:nvGraphicFramePr>
          <p:cNvPr id="2" name="Tabula 1">
            <a:extLst>
              <a:ext uri="{FF2B5EF4-FFF2-40B4-BE49-F238E27FC236}">
                <a16:creationId xmlns:a16="http://schemas.microsoft.com/office/drawing/2014/main" id="{68396CEE-4FDA-FAD6-0266-428655576C58}"/>
              </a:ext>
            </a:extLst>
          </p:cNvPr>
          <p:cNvGraphicFramePr>
            <a:graphicFrameLocks noGrp="1"/>
          </p:cNvGraphicFramePr>
          <p:nvPr>
            <p:extLst>
              <p:ext uri="{D42A27DB-BD31-4B8C-83A1-F6EECF244321}">
                <p14:modId xmlns:p14="http://schemas.microsoft.com/office/powerpoint/2010/main" val="3513703173"/>
              </p:ext>
            </p:extLst>
          </p:nvPr>
        </p:nvGraphicFramePr>
        <p:xfrm>
          <a:off x="336550" y="863600"/>
          <a:ext cx="9134450" cy="5625806"/>
        </p:xfrm>
        <a:graphic>
          <a:graphicData uri="http://schemas.openxmlformats.org/drawingml/2006/table">
            <a:tbl>
              <a:tblPr/>
              <a:tblGrid>
                <a:gridCol w="918036">
                  <a:extLst>
                    <a:ext uri="{9D8B030D-6E8A-4147-A177-3AD203B41FA5}">
                      <a16:colId xmlns:a16="http://schemas.microsoft.com/office/drawing/2014/main" val="20000"/>
                    </a:ext>
                  </a:extLst>
                </a:gridCol>
                <a:gridCol w="2891811">
                  <a:extLst>
                    <a:ext uri="{9D8B030D-6E8A-4147-A177-3AD203B41FA5}">
                      <a16:colId xmlns:a16="http://schemas.microsoft.com/office/drawing/2014/main" val="20001"/>
                    </a:ext>
                  </a:extLst>
                </a:gridCol>
                <a:gridCol w="5324603">
                  <a:extLst>
                    <a:ext uri="{9D8B030D-6E8A-4147-A177-3AD203B41FA5}">
                      <a16:colId xmlns:a16="http://schemas.microsoft.com/office/drawing/2014/main" val="20002"/>
                    </a:ext>
                  </a:extLst>
                </a:gridCol>
              </a:tblGrid>
              <a:tr h="247694">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Datums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Pasākuma nosaukums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Apraksts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06633">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24..01.</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Tradicionālo 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08.02.</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DA foto plenērs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Dricānu apvienības foto plenērs, izbraukums ar fotogrāfiem</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15.02.</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Valentīndienas koncerts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Uzstājas ansamblis Nova</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21.02.</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Tradicionālo 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0615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09.03.</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Sieviešu dienas pēcpusdiena-koncerts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Grupa,,Paprika,, kroņu gatavošana, defilē ar Velga code apgērbiem</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14.03.</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Tradicionālo 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19.03.</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 Uznēmēju dienas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novads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0615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11.04.</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Koncerts- meditācija The River</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Elina</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un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Charly</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Vas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kakao ceremonija-</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koncers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meditācija</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20615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21.04.</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Lieldienu pasākums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Olu, krāsošana, olu kaujas, rotaļas,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25.04.</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Tradicionālie danči</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17262">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04.05.</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Balta galdauta svetki</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Saviesiga</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pagasta laužu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tiksanās</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04.05.</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Rallijs Kas uotroks, zyrgs ci mašine?</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Apvienība</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20615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11.05.</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Mātes dienas koncerts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Džeina</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Gavare</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grupa Neaizmirstu es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01.06.</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Bērnu svētki</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Dāvanas, piepūšmās atrakcijas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21.06.</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Ielīgošana Ozolmuižā</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Teātris    Balle</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19.07.</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Novada diena</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Novads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23.08.</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2. bišu diems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Tirdziņš, bitenieku tikšanās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12.09.</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Danču vakars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Jaunas sezonas uzsākšana</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r h="212539">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27.09.</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Stendap</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komēdiju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teātrsi</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Stendap</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komēdiju teātris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9"/>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28.09.</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Stendap</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komēdiju teātris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Stendap</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komēdiju teātris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0"/>
                  </a:ext>
                </a:extLst>
              </a:tr>
              <a:tr h="20615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11.10.</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Lauku sieviešu diena/Senioru balle</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Meistarklases, tikšanās tirdziņš, senioru balle</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1"/>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01.11.</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Zemnieku balle</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Pagasta zemnieku godināšana</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2"/>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18.11.</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18.nov</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Koncerts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3"/>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21.12.</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Ziemassvētku ieskaņas pasākums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Ziemassvētku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ieskaņa</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4"/>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22.12.</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Danču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vakats</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Tradicionālie danči</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5"/>
                  </a:ext>
                </a:extLst>
              </a:tr>
              <a:tr h="20616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26.12.</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Bērnu egle</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Bērnu Ziemassvētku pasākums</a:t>
                      </a:r>
                    </a:p>
                  </a:txBody>
                  <a:tcPr marL="4721" marR="4721" marT="47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6"/>
                  </a:ext>
                </a:extLst>
              </a:tr>
            </a:tbl>
          </a:graphicData>
        </a:graphic>
      </p:graphicFrame>
    </p:spTree>
    <p:extLst>
      <p:ext uri="{BB962C8B-B14F-4D97-AF65-F5344CB8AC3E}">
        <p14:creationId xmlns:p14="http://schemas.microsoft.com/office/powerpoint/2010/main" val="71414847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4C3B2-45FA-9750-349E-17CA7E7886C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A32BA568-5AF8-30D4-A845-E3C20DE7C5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C831EA29-4A87-587A-CA49-8180AE019C98}"/>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Sakstagals</a:t>
            </a:r>
          </a:p>
        </p:txBody>
      </p:sp>
      <p:graphicFrame>
        <p:nvGraphicFramePr>
          <p:cNvPr id="2" name="Tabula 1">
            <a:extLst>
              <a:ext uri="{FF2B5EF4-FFF2-40B4-BE49-F238E27FC236}">
                <a16:creationId xmlns:a16="http://schemas.microsoft.com/office/drawing/2014/main" id="{4F49F42F-5481-974B-CA82-8BD20325ADB4}"/>
              </a:ext>
            </a:extLst>
          </p:cNvPr>
          <p:cNvGraphicFramePr>
            <a:graphicFrameLocks noGrp="1"/>
          </p:cNvGraphicFramePr>
          <p:nvPr>
            <p:extLst>
              <p:ext uri="{D42A27DB-BD31-4B8C-83A1-F6EECF244321}">
                <p14:modId xmlns:p14="http://schemas.microsoft.com/office/powerpoint/2010/main" val="1197642554"/>
              </p:ext>
            </p:extLst>
          </p:nvPr>
        </p:nvGraphicFramePr>
        <p:xfrm>
          <a:off x="246063" y="863600"/>
          <a:ext cx="9134475" cy="5638804"/>
        </p:xfrm>
        <a:graphic>
          <a:graphicData uri="http://schemas.openxmlformats.org/drawingml/2006/table">
            <a:tbl>
              <a:tblPr/>
              <a:tblGrid>
                <a:gridCol w="1005674">
                  <a:extLst>
                    <a:ext uri="{9D8B030D-6E8A-4147-A177-3AD203B41FA5}">
                      <a16:colId xmlns:a16="http://schemas.microsoft.com/office/drawing/2014/main" val="20000"/>
                    </a:ext>
                  </a:extLst>
                </a:gridCol>
                <a:gridCol w="2944369">
                  <a:extLst>
                    <a:ext uri="{9D8B030D-6E8A-4147-A177-3AD203B41FA5}">
                      <a16:colId xmlns:a16="http://schemas.microsoft.com/office/drawing/2014/main" val="20001"/>
                    </a:ext>
                  </a:extLst>
                </a:gridCol>
                <a:gridCol w="5184432">
                  <a:extLst>
                    <a:ext uri="{9D8B030D-6E8A-4147-A177-3AD203B41FA5}">
                      <a16:colId xmlns:a16="http://schemas.microsoft.com/office/drawing/2014/main" val="20002"/>
                    </a:ext>
                  </a:extLst>
                </a:gridCol>
              </a:tblGrid>
              <a:tr h="196415">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Laiks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Pasākuma nosaukums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200" b="1" i="0" u="none" strike="noStrike" dirty="0">
                          <a:solidFill>
                            <a:srgbClr val="000000"/>
                          </a:solidFill>
                          <a:effectLst/>
                          <a:latin typeface="Times New Roman" panose="02020603050405020304" pitchFamily="18" charset="0"/>
                          <a:cs typeface="Times New Roman" panose="02020603050405020304" pitchFamily="18" charset="0"/>
                        </a:rPr>
                        <a:t>Apraksts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964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26.01.</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Radošā darbnīca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Lielformāta pūpolu un narcišu izgatavošana no izolona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96415">
                <a:tc rowSpan="2">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01.02.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Pasākums “Sakstagala J. Klīdzēja pamatskolas 130 gadu jubileju gaidot”</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Viesmākslinieku koncerts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80112">
                <a:tc vMerge="1">
                  <a:txBody>
                    <a:bodyPr/>
                    <a:lstStyle/>
                    <a:p>
                      <a:endParaRPr lang="lv-LV"/>
                    </a:p>
                  </a:txBody>
                  <a:tcPr/>
                </a:tc>
                <a:tc vMerge="1">
                  <a:txBody>
                    <a:bodyPr/>
                    <a:lstStyle/>
                    <a:p>
                      <a:endParaRPr lang="lv-LV"/>
                    </a:p>
                  </a:txBody>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Atpūtas vakars pie galdiņiem visiem pagasta iedzīvotājiem. </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964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02.02.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Radošā darbnīca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Lielformāta pūpolu un narcišu izgatavošana no izolona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08.02.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Meteņdienas</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pasākums “Metenītis vizināja”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Kopīgs apvienības pasākums. Folklorizēts uzvedums, masku konkurss, pankūku cepēju konkurss, vizināšanās ar zirgiem, ragavām, slēpēm.</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15.02.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Amatierteātru</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tikšanās pasākums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Sajiutu</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spryksti</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Ikgadējs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amatierteātru</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sadraudzības pasākums ar skeču rādīšanu un kopēju atpūtas pasākumu gan kolektīviem, gan skatītājiem</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08.03.</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pl-PL" sz="1200" b="0" i="0" u="none" strike="noStrike">
                          <a:solidFill>
                            <a:srgbClr val="000000"/>
                          </a:solidFill>
                          <a:effectLst/>
                          <a:latin typeface="Times New Roman" panose="02020603050405020304" pitchFamily="18" charset="0"/>
                          <a:cs typeface="Times New Roman" panose="02020603050405020304" pitchFamily="18" charset="0"/>
                        </a:rPr>
                        <a:t>Koncerts “Šo dziesmu dziedu tikai tev”</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Profesionāla viesmākslinieka koncerts, radošās darbnīcas, stilista konsultācijas, balle</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964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22.03.</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Pēcpusdiena senioriem</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Muzikāli un teatrāli priekšnesumi, radošas nodarbes.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20.04.</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Lieldienu pasākums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Tradicionālas Lieldienu izdarības kopā ar folkloras kopu “Kolnasāta” un teātra draugu kopas dalībniekiem</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16.08.</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Mednieku svētki</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Apvienības kopīgais pasākums. Prezentācijas, sporta un zināšanu sacensības, koncert, balle.</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27357">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14.09.</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Dziedošo tēvu koncerts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Koncerts, kurā tēvi dzied kopā ar bērniem. Profesionāla mākslinieka koncerts.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227357">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27.09.</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Gadatirgus "Miķeļa skaļins"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Apvienības kopīgais pasākums. Tirdzniecība, loterija, kultūras programma.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222553">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18.10.</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Kāzu jubileju svinības “Ar mīlestību sirdī”</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Kāzu jubilāru godināšana. Koncerts. Balle.</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25.10.</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Folkloras kopas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Kolnasāta</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30 darbības gadu jubilejas pasākums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Folklorizēts uzvedums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18.11.</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Latvijas Republikas proklamēšanas gadadienai veltīts pasākums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Profesionāls viesmākslinieka un vietējo tautas mākslas kolektīvu koncerts. Pagasta aktīvāko un atsaucīgāko iedzīvotāju apbalvošana.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r h="1964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01.12.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Egles iedegšana</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Animatori</a:t>
                      </a:r>
                      <a:endParaRPr lang="lv-LV"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6"/>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26.12.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Ziemassvētku eglīte pagasta pirmsskolas vecuma bērniem</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Animatori</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Ziemassvētku vecīša dāvanas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7"/>
                  </a:ext>
                </a:extLst>
              </a:tr>
              <a:tr h="389215">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27.12.</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Ziemassvētku koncerts</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Profesionāla viesmākslinieka koncerts. Atpūtas vakars pie galdiņiem ar atraktīvām aktivitātēm.</a:t>
                      </a:r>
                    </a:p>
                  </a:txBody>
                  <a:tcPr marL="3428" marR="3428" marT="34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495854397"/>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3D4C9-4135-99EA-2230-891106DB438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52E8AA1-9D6F-AF63-15E4-4DA596993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 y="256500"/>
            <a:ext cx="12192000" cy="6345000"/>
          </a:xfrm>
          <a:prstGeom prst="rect">
            <a:avLst/>
          </a:prstGeom>
        </p:spPr>
      </p:pic>
      <p:sp>
        <p:nvSpPr>
          <p:cNvPr id="4" name="Virsraksts 1">
            <a:extLst>
              <a:ext uri="{FF2B5EF4-FFF2-40B4-BE49-F238E27FC236}">
                <a16:creationId xmlns:a16="http://schemas.microsoft.com/office/drawing/2014/main" id="{33FC9DAB-628C-A3E5-64B8-459405EBD548}"/>
              </a:ext>
            </a:extLst>
          </p:cNvPr>
          <p:cNvSpPr txBox="1">
            <a:spLocks/>
          </p:cNvSpPr>
          <p:nvPr/>
        </p:nvSpPr>
        <p:spPr>
          <a:xfrm>
            <a:off x="-114000" y="368600"/>
            <a:ext cx="6525000" cy="49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Kultūras pasākumu plāns - Kantinieki</a:t>
            </a:r>
          </a:p>
        </p:txBody>
      </p:sp>
      <p:graphicFrame>
        <p:nvGraphicFramePr>
          <p:cNvPr id="5" name="Tabula 4">
            <a:extLst>
              <a:ext uri="{FF2B5EF4-FFF2-40B4-BE49-F238E27FC236}">
                <a16:creationId xmlns:a16="http://schemas.microsoft.com/office/drawing/2014/main" id="{112058C3-CD75-209C-6612-065EDAF8AB5A}"/>
              </a:ext>
            </a:extLst>
          </p:cNvPr>
          <p:cNvGraphicFramePr>
            <a:graphicFrameLocks noGrp="1"/>
          </p:cNvGraphicFramePr>
          <p:nvPr>
            <p:extLst>
              <p:ext uri="{D42A27DB-BD31-4B8C-83A1-F6EECF244321}">
                <p14:modId xmlns:p14="http://schemas.microsoft.com/office/powerpoint/2010/main" val="2305291045"/>
              </p:ext>
            </p:extLst>
          </p:nvPr>
        </p:nvGraphicFramePr>
        <p:xfrm>
          <a:off x="355600" y="863600"/>
          <a:ext cx="8845550" cy="5548313"/>
        </p:xfrm>
        <a:graphic>
          <a:graphicData uri="http://schemas.openxmlformats.org/drawingml/2006/table">
            <a:tbl>
              <a:tblPr/>
              <a:tblGrid>
                <a:gridCol w="806736">
                  <a:extLst>
                    <a:ext uri="{9D8B030D-6E8A-4147-A177-3AD203B41FA5}">
                      <a16:colId xmlns:a16="http://schemas.microsoft.com/office/drawing/2014/main" val="20000"/>
                    </a:ext>
                  </a:extLst>
                </a:gridCol>
                <a:gridCol w="2870652">
                  <a:extLst>
                    <a:ext uri="{9D8B030D-6E8A-4147-A177-3AD203B41FA5}">
                      <a16:colId xmlns:a16="http://schemas.microsoft.com/office/drawing/2014/main" val="20001"/>
                    </a:ext>
                  </a:extLst>
                </a:gridCol>
                <a:gridCol w="5168162">
                  <a:extLst>
                    <a:ext uri="{9D8B030D-6E8A-4147-A177-3AD203B41FA5}">
                      <a16:colId xmlns:a16="http://schemas.microsoft.com/office/drawing/2014/main" val="20002"/>
                    </a:ext>
                  </a:extLst>
                </a:gridCol>
              </a:tblGrid>
              <a:tr h="218728">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Laiks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Pasākuma nosaukums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Apraksts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7113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08.02.</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Metenītis vizināja sudrabiņa Ragavās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Folkloras kopu sadziedāšanās un dažādas tradicionālās izdarības. Vizināšanās zirgu pajūgā, kopīgs cienasts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7113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07.03.</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Sieviešu dienai veltīts pasākums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Literārs pasākums sievietēm. Tikšanās ar dzejnieci dažādas aktivitātes sievietēm ar pārsteigumiem un ziediem</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7113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21.04.</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Lieldienu pasākums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Lieldienu zaķis vada dažādas spēles, rotaļas, konkursus saistītus ar Lieldienām. Olu ripināšana, šūpošanās šūpolēs.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74921">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04.05.</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Rallijs "Kurš </a:t>
                      </a:r>
                      <a:r>
                        <a:rPr lang="lv-LV" sz="1300" b="0" i="0" u="none" strike="noStrike" dirty="0" err="1">
                          <a:solidFill>
                            <a:srgbClr val="000000"/>
                          </a:solidFill>
                          <a:effectLst/>
                          <a:latin typeface="Times New Roman" panose="02020603050405020304" pitchFamily="18" charset="0"/>
                          <a:cs typeface="Times New Roman" panose="02020603050405020304" pitchFamily="18" charset="0"/>
                        </a:rPr>
                        <a:t>otroks</a:t>
                      </a:r>
                      <a:r>
                        <a:rPr lang="lv-LV" sz="13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300" b="0" i="0" u="none" strike="noStrike" dirty="0" err="1">
                          <a:solidFill>
                            <a:srgbClr val="000000"/>
                          </a:solidFill>
                          <a:effectLst/>
                          <a:latin typeface="Times New Roman" panose="02020603050405020304" pitchFamily="18" charset="0"/>
                          <a:cs typeface="Times New Roman" panose="02020603050405020304" pitchFamily="18" charset="0"/>
                        </a:rPr>
                        <a:t>zyrgs</a:t>
                      </a:r>
                      <a:r>
                        <a:rPr lang="lv-LV" sz="13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300" b="0" i="0" u="none" strike="noStrike" dirty="0" err="1">
                          <a:solidFill>
                            <a:srgbClr val="000000"/>
                          </a:solidFill>
                          <a:effectLst/>
                          <a:latin typeface="Times New Roman" panose="02020603050405020304" pitchFamily="18" charset="0"/>
                          <a:cs typeface="Times New Roman" panose="02020603050405020304" pitchFamily="18" charset="0"/>
                        </a:rPr>
                        <a:t>voi</a:t>
                      </a:r>
                      <a:r>
                        <a:rPr lang="lv-LV" sz="13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300" b="0" i="0" u="none" strike="noStrike" dirty="0" err="1">
                          <a:solidFill>
                            <a:srgbClr val="000000"/>
                          </a:solidFill>
                          <a:effectLst/>
                          <a:latin typeface="Times New Roman" panose="02020603050405020304" pitchFamily="18" charset="0"/>
                          <a:cs typeface="Times New Roman" panose="02020603050405020304" pitchFamily="18" charset="0"/>
                        </a:rPr>
                        <a:t>mašine</a:t>
                      </a:r>
                      <a:r>
                        <a:rPr lang="lv-LV" sz="13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Piedalāmies rallijā un ar uzdevumiem sagaidām citus rallija dalībniekus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40161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01.06.</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Bērnības svētki kopā ar Sakstagala un  Ozolmuižas bērniem</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Izklaidējoši pamācoša programma bērniem, gaviļnieku apsveikšana, radošās darbnīcas, piepūšamā atrakcija.</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7113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23.06.</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Līgo svētki</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Līgu un Jāņu sumināšana, ugunskura iedegšana, rotaļas ap ugunskuru, diskotēka, kopīgs cienasts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42617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06.07.</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a:solidFill>
                            <a:srgbClr val="000000"/>
                          </a:solidFill>
                          <a:effectLst/>
                          <a:latin typeface="Times New Roman" panose="02020603050405020304" pitchFamily="18" charset="0"/>
                          <a:cs typeface="Times New Roman" panose="02020603050405020304" pitchFamily="18" charset="0"/>
                        </a:rPr>
                        <a:t>Ģimenes dienas pasākums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Ģimenes ar bērniem piedalās dažādās jautrās stafetēs, sportiskās aktivitātēs, spēlē lielformāta spēles. Mazajiem iespēja izlēkāties piepūšamajā atrakcijā.</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03487">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20.07.</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a:solidFill>
                            <a:srgbClr val="000000"/>
                          </a:solidFill>
                          <a:effectLst/>
                          <a:latin typeface="Times New Roman" panose="02020603050405020304" pitchFamily="18" charset="0"/>
                          <a:cs typeface="Times New Roman" panose="02020603050405020304" pitchFamily="18" charset="0"/>
                        </a:rPr>
                        <a:t>Rēzeknes novada diena</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 </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42617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01.08.</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Senioru pēcpusdiena</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Atpūtas pēcpusdiena senioriem pie tējas tasses. Gada jubilāru apsveikšana. Neliela koncertprogramma, sadziedāšanās, spēles.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42617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16.08.</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Mednieku diena</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mednieku kolektīvu prezentācijas, dažādas aktivitātes saistītas ar medībām, trofeju izstāde, pašdarbības koncerts, balle.</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28411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27.09.</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Gadatirgus "Miķeļa skaliņš"</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a:solidFill>
                            <a:srgbClr val="000000"/>
                          </a:solidFill>
                          <a:effectLst/>
                          <a:latin typeface="Times New Roman" panose="02020603050405020304" pitchFamily="18" charset="0"/>
                          <a:cs typeface="Times New Roman" panose="02020603050405020304" pitchFamily="18" charset="0"/>
                        </a:rPr>
                        <a:t>Tirgošanās, andelēšanās, loterija, izsole, pašdarbnieku uzstāšanās.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37113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18.11.</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LR proklamēšanas dienas svinības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Apvienības pārstāvju svētku uzruna, labāko darba darītāju apsveikšana, koncerts, svētku torte.</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401610">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21.12.</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Ceturtās Adventes sveces iedegšanas koncerts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Adventes sveces iedegšana, priestera uzruna, koncerts.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426176">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26.12.</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Eglīte pirmskolas vecuma bērniem.</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Ziemassvētku pasaka un rotaļas bērniem kopā ar Ziemassvētku vecīti un pasaku </a:t>
                      </a:r>
                      <a:r>
                        <a:rPr lang="lv-LV" sz="1200" b="0" i="0" u="none" strike="noStrike" dirty="0" err="1">
                          <a:solidFill>
                            <a:srgbClr val="000000"/>
                          </a:solidFill>
                          <a:effectLst/>
                          <a:latin typeface="Times New Roman" panose="02020603050405020304" pitchFamily="18" charset="0"/>
                          <a:cs typeface="Times New Roman" panose="02020603050405020304" pitchFamily="18" charset="0"/>
                        </a:rPr>
                        <a:t>tēlim</a:t>
                      </a:r>
                      <a:r>
                        <a:rPr lang="lv-LV" sz="1200" b="0" i="0" u="none" strike="noStrike" dirty="0">
                          <a:solidFill>
                            <a:srgbClr val="000000"/>
                          </a:solidFill>
                          <a:effectLst/>
                          <a:latin typeface="Times New Roman" panose="02020603050405020304" pitchFamily="18" charset="0"/>
                          <a:cs typeface="Times New Roman" panose="02020603050405020304" pitchFamily="18" charset="0"/>
                        </a:rPr>
                        <a:t>. Radošās darbnīcas. Dāvanas</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203487">
                <a:tc>
                  <a:txBody>
                    <a:bodyPr/>
                    <a:lstStyle/>
                    <a:p>
                      <a:pPr algn="ctr"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30.12.</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300" b="0" i="0" u="none" strike="noStrike" dirty="0">
                          <a:solidFill>
                            <a:srgbClr val="000000"/>
                          </a:solidFill>
                          <a:effectLst/>
                          <a:latin typeface="Times New Roman" panose="02020603050405020304" pitchFamily="18" charset="0"/>
                          <a:cs typeface="Times New Roman" panose="02020603050405020304" pitchFamily="18" charset="0"/>
                        </a:rPr>
                        <a:t>Vecgada disko balle</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lv-LV" sz="1200" b="0" i="0" u="none" strike="noStrike" dirty="0">
                          <a:solidFill>
                            <a:srgbClr val="000000"/>
                          </a:solidFill>
                          <a:effectLst/>
                          <a:latin typeface="Times New Roman" panose="02020603050405020304" pitchFamily="18" charset="0"/>
                          <a:cs typeface="Times New Roman" panose="02020603050405020304" pitchFamily="18" charset="0"/>
                        </a:rPr>
                        <a:t>Disko balle pie galdiņiem. Spēles, atrakcijas, loterija</a:t>
                      </a:r>
                    </a:p>
                  </a:txBody>
                  <a:tcPr marL="5365" marR="5365" marT="53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91220192"/>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2182D-C4C4-0CB8-A9CF-17DB9146469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A0E5A4F3-6DFC-A780-5EE3-B33D98DE5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8884"/>
            <a:ext cx="12192000" cy="6240231"/>
          </a:xfrm>
          <a:prstGeom prst="rect">
            <a:avLst/>
          </a:prstGeom>
        </p:spPr>
      </p:pic>
      <p:sp>
        <p:nvSpPr>
          <p:cNvPr id="4" name="Virsraksts 1">
            <a:extLst>
              <a:ext uri="{FF2B5EF4-FFF2-40B4-BE49-F238E27FC236}">
                <a16:creationId xmlns:a16="http://schemas.microsoft.com/office/drawing/2014/main" id="{064AAAC3-70EE-8F95-9747-9B74C018247C}"/>
              </a:ext>
            </a:extLst>
          </p:cNvPr>
          <p:cNvSpPr txBox="1">
            <a:spLocks/>
          </p:cNvSpPr>
          <p:nvPr/>
        </p:nvSpPr>
        <p:spPr>
          <a:xfrm>
            <a:off x="201000" y="332633"/>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2026.-2028.gadā (1)</a:t>
            </a:r>
          </a:p>
        </p:txBody>
      </p:sp>
      <p:graphicFrame>
        <p:nvGraphicFramePr>
          <p:cNvPr id="2" name="Satura vietturis 4">
            <a:extLst>
              <a:ext uri="{FF2B5EF4-FFF2-40B4-BE49-F238E27FC236}">
                <a16:creationId xmlns:a16="http://schemas.microsoft.com/office/drawing/2014/main" id="{CDCEB058-2997-9156-35EF-2D8CAFA34288}"/>
              </a:ext>
            </a:extLst>
          </p:cNvPr>
          <p:cNvGraphicFramePr>
            <a:graphicFrameLocks/>
          </p:cNvGraphicFramePr>
          <p:nvPr>
            <p:extLst>
              <p:ext uri="{D42A27DB-BD31-4B8C-83A1-F6EECF244321}">
                <p14:modId xmlns:p14="http://schemas.microsoft.com/office/powerpoint/2010/main" val="599261865"/>
              </p:ext>
            </p:extLst>
          </p:nvPr>
        </p:nvGraphicFramePr>
        <p:xfrm>
          <a:off x="336000" y="909000"/>
          <a:ext cx="10625090" cy="5466555"/>
        </p:xfrm>
        <a:graphic>
          <a:graphicData uri="http://schemas.openxmlformats.org/drawingml/2006/table">
            <a:tbl>
              <a:tblPr firstRow="1" bandRow="1">
                <a:tableStyleId>{5C22544A-7EE6-4342-B048-85BDC9FD1C3A}</a:tableStyleId>
              </a:tblPr>
              <a:tblGrid>
                <a:gridCol w="1037209">
                  <a:extLst>
                    <a:ext uri="{9D8B030D-6E8A-4147-A177-3AD203B41FA5}">
                      <a16:colId xmlns:a16="http://schemas.microsoft.com/office/drawing/2014/main" val="4043138660"/>
                    </a:ext>
                  </a:extLst>
                </a:gridCol>
                <a:gridCol w="5848350">
                  <a:extLst>
                    <a:ext uri="{9D8B030D-6E8A-4147-A177-3AD203B41FA5}">
                      <a16:colId xmlns:a16="http://schemas.microsoft.com/office/drawing/2014/main" val="3462141699"/>
                    </a:ext>
                  </a:extLst>
                </a:gridCol>
                <a:gridCol w="1205514">
                  <a:extLst>
                    <a:ext uri="{9D8B030D-6E8A-4147-A177-3AD203B41FA5}">
                      <a16:colId xmlns:a16="http://schemas.microsoft.com/office/drawing/2014/main" val="3360713889"/>
                    </a:ext>
                  </a:extLst>
                </a:gridCol>
                <a:gridCol w="1049172">
                  <a:extLst>
                    <a:ext uri="{9D8B030D-6E8A-4147-A177-3AD203B41FA5}">
                      <a16:colId xmlns:a16="http://schemas.microsoft.com/office/drawing/2014/main" val="817626208"/>
                    </a:ext>
                  </a:extLst>
                </a:gridCol>
                <a:gridCol w="1484845">
                  <a:extLst>
                    <a:ext uri="{9D8B030D-6E8A-4147-A177-3AD203B41FA5}">
                      <a16:colId xmlns:a16="http://schemas.microsoft.com/office/drawing/2014/main" val="3371355444"/>
                    </a:ext>
                  </a:extLst>
                </a:gridCol>
              </a:tblGrid>
              <a:tr h="443848">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Pagasts</a:t>
                      </a:r>
                    </a:p>
                  </a:txBody>
                  <a:tcPr marL="7620" marR="7620" marT="7620" marB="0" anchor="ctr"/>
                </a:tc>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Attīstības prioritātes 2026.-2028.gadā </a:t>
                      </a:r>
                    </a:p>
                  </a:txBody>
                  <a:tcPr marL="7620" marR="7620" marT="7620" marB="0" anchor="ctr"/>
                </a:tc>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Gads </a:t>
                      </a:r>
                    </a:p>
                  </a:txBody>
                  <a:tcPr marL="7620" marR="7620" marT="7620" marB="0" anchor="ctr"/>
                </a:tc>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Summa</a:t>
                      </a:r>
                    </a:p>
                  </a:txBody>
                  <a:tcPr marL="7620" marR="7620" marT="7620" marB="0" anchor="ctr"/>
                </a:tc>
                <a:tc>
                  <a:txBody>
                    <a:bodyPr/>
                    <a:lstStyle/>
                    <a:p>
                      <a:pPr algn="ctr" fontAlgn="b"/>
                      <a:r>
                        <a:rPr lang="lv-LV" sz="1400" b="0" i="0" u="none" strike="noStrike" dirty="0" err="1">
                          <a:solidFill>
                            <a:schemeClr val="bg1"/>
                          </a:solidFill>
                          <a:effectLst/>
                          <a:latin typeface="Times New Roman" panose="02020603050405020304" pitchFamily="18" charset="0"/>
                          <a:cs typeface="Times New Roman" panose="02020603050405020304" pitchFamily="18" charset="0"/>
                        </a:rPr>
                        <a:t>Ricības</a:t>
                      </a:r>
                      <a:r>
                        <a:rPr lang="lv-LV" sz="1400" b="0" i="0" u="none" strike="noStrike" dirty="0">
                          <a:solidFill>
                            <a:schemeClr val="bg1"/>
                          </a:solidFill>
                          <a:effectLst/>
                          <a:latin typeface="Times New Roman" panose="02020603050405020304" pitchFamily="18" charset="0"/>
                          <a:cs typeface="Times New Roman" panose="02020603050405020304" pitchFamily="18" charset="0"/>
                        </a:rPr>
                        <a:t> plāns</a:t>
                      </a:r>
                    </a:p>
                  </a:txBody>
                  <a:tcPr marL="7620" marR="7620" marT="7620" marB="0" anchor="ctr"/>
                </a:tc>
                <a:extLst>
                  <a:ext uri="{0D108BD9-81ED-4DB2-BD59-A6C34878D82A}">
                    <a16:rowId xmlns:a16="http://schemas.microsoft.com/office/drawing/2014/main" val="4143989352"/>
                  </a:ext>
                </a:extLst>
              </a:tr>
              <a:tr h="547526">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Strūžāni</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Strūžānu Tautas nama ēkas telpu (nelikumīga būvniecība) vienkāršota atjaunošana (projekta  realizācija)</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20 000</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AP,VP3,RV10,U22</a:t>
                      </a:r>
                    </a:p>
                  </a:txBody>
                  <a:tcPr marL="4150" marR="4150" marT="4150" marB="0" anchor="ctr"/>
                </a:tc>
                <a:extLst>
                  <a:ext uri="{0D108BD9-81ED-4DB2-BD59-A6C34878D82A}">
                    <a16:rowId xmlns:a16="http://schemas.microsoft.com/office/drawing/2014/main" val="4061880598"/>
                  </a:ext>
                </a:extLst>
              </a:tr>
              <a:tr h="535265">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Gaigalava</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Gaigalavas ambulances ēkas jumta  vienkāršota atjaunošana (vietējas nozīmes arhitektūras pieminekļa atjaunošana)II kārta</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40 000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AP,VP3,RV6,U14</a:t>
                      </a:r>
                    </a:p>
                  </a:txBody>
                  <a:tcPr marL="4150" marR="4150" marT="4150" marB="0" anchor="ctr"/>
                </a:tc>
                <a:extLst>
                  <a:ext uri="{0D108BD9-81ED-4DB2-BD59-A6C34878D82A}">
                    <a16:rowId xmlns:a16="http://schemas.microsoft.com/office/drawing/2014/main" val="1979915508"/>
                  </a:ext>
                </a:extLst>
              </a:tr>
              <a:tr h="498889">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Dricāni</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Dricānu kultūras nama energoefektivitātes paaugstināšana, fasādes siltināšana, pamatu hidroizolācija, lietus ūdeņu novadīšanas sistēmas izbūve</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2026-2027</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300 000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AP,VP3,RV10,U22</a:t>
                      </a:r>
                    </a:p>
                  </a:txBody>
                  <a:tcPr marL="4150" marR="4150" marT="4150" marB="0" anchor="ctr"/>
                </a:tc>
                <a:extLst>
                  <a:ext uri="{0D108BD9-81ED-4DB2-BD59-A6C34878D82A}">
                    <a16:rowId xmlns:a16="http://schemas.microsoft.com/office/drawing/2014/main" val="3582272748"/>
                  </a:ext>
                </a:extLst>
              </a:tr>
              <a:tr h="511831">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Dricāni</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Dricānu vidusskolas stadiona rekonstrukcijas projekta izstrāde un realizācija </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2026-2028</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300 000</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AP,VP1,RV2,U3</a:t>
                      </a:r>
                    </a:p>
                  </a:txBody>
                  <a:tcPr marL="4150" marR="4150" marT="4150" marB="0" anchor="ctr"/>
                </a:tc>
                <a:extLst>
                  <a:ext uri="{0D108BD9-81ED-4DB2-BD59-A6C34878D82A}">
                    <a16:rowId xmlns:a16="http://schemas.microsoft.com/office/drawing/2014/main" val="2740839701"/>
                  </a:ext>
                </a:extLst>
              </a:tr>
              <a:tr h="484713">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Gaigalava</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Administratīvās ēkas jumta seguma vienkāršota atjaunošana</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100 000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AP,VP1,RV1,U1</a:t>
                      </a:r>
                    </a:p>
                  </a:txBody>
                  <a:tcPr marL="4150" marR="4150" marT="4150" marB="0" anchor="ctr"/>
                </a:tc>
                <a:extLst>
                  <a:ext uri="{0D108BD9-81ED-4DB2-BD59-A6C34878D82A}">
                    <a16:rowId xmlns:a16="http://schemas.microsoft.com/office/drawing/2014/main" val="3806774873"/>
                  </a:ext>
                </a:extLst>
              </a:tr>
              <a:tr h="683076">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Gaigalava</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Gaigalavas vides infrastruktūras pilnveide (demontētas vecās un bojātās betona plāksnes, ieklāts bruģis, radīta sakopta un pievilcīga dzīves vide publiskajā </a:t>
                      </a:r>
                      <a:r>
                        <a:rPr lang="lv-LV" sz="1400" b="0" i="0" u="none" strike="noStrike" dirty="0" err="1">
                          <a:solidFill>
                            <a:srgbClr val="000000"/>
                          </a:solidFill>
                          <a:effectLst/>
                          <a:latin typeface="Times New Roman" panose="02020603050405020304" pitchFamily="18" charset="0"/>
                          <a:cs typeface="Times New Roman" panose="02020603050405020304" pitchFamily="18" charset="0"/>
                        </a:rPr>
                        <a:t>ārtelpā</a:t>
                      </a:r>
                      <a:r>
                        <a:rPr lang="lv-LV" sz="1400" b="0" i="0" u="none" strike="noStrike" dirty="0">
                          <a:solidFill>
                            <a:srgbClr val="000000"/>
                          </a:solidFill>
                          <a:effectLst/>
                          <a:latin typeface="Times New Roman" panose="02020603050405020304" pitchFamily="18" charset="0"/>
                          <a:cs typeface="Times New Roman" panose="02020603050405020304" pitchFamily="18" charset="0"/>
                        </a:rPr>
                        <a:t>-ciema centrā )</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50 000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AP,VP3,RV12,U28</a:t>
                      </a:r>
                    </a:p>
                  </a:txBody>
                  <a:tcPr marL="4150" marR="4150" marT="4150" marB="0" anchor="ctr"/>
                </a:tc>
                <a:extLst>
                  <a:ext uri="{0D108BD9-81ED-4DB2-BD59-A6C34878D82A}">
                    <a16:rowId xmlns:a16="http://schemas.microsoft.com/office/drawing/2014/main" val="1335776131"/>
                  </a:ext>
                </a:extLst>
              </a:tr>
              <a:tr h="484713">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Gaigalava</a:t>
                      </a:r>
                    </a:p>
                  </a:txBody>
                  <a:tcPr marL="4150" marR="4150" marT="4150" marB="0" anchor="ctr"/>
                </a:tc>
                <a:tc>
                  <a:txBody>
                    <a:bodyPr/>
                    <a:lstStyle/>
                    <a:p>
                      <a:pPr algn="l" rtl="0" fontAlgn="ctr"/>
                      <a:r>
                        <a:rPr lang="lv-LV" sz="1400" b="0" i="0" u="none" strike="noStrike" dirty="0" err="1">
                          <a:solidFill>
                            <a:srgbClr val="000000"/>
                          </a:solidFill>
                          <a:effectLst/>
                          <a:latin typeface="Times New Roman" panose="02020603050405020304" pitchFamily="18" charset="0"/>
                          <a:cs typeface="Times New Roman" panose="02020603050405020304" pitchFamily="18" charset="0"/>
                        </a:rPr>
                        <a:t>Bikavas</a:t>
                      </a:r>
                      <a:r>
                        <a:rPr lang="lv-LV" sz="1400" b="0" i="0" u="none" strike="noStrike" dirty="0">
                          <a:solidFill>
                            <a:srgbClr val="000000"/>
                          </a:solidFill>
                          <a:effectLst/>
                          <a:latin typeface="Times New Roman" panose="02020603050405020304" pitchFamily="18" charset="0"/>
                          <a:cs typeface="Times New Roman" panose="02020603050405020304" pitchFamily="18" charset="0"/>
                        </a:rPr>
                        <a:t> muižas parka labiekārtošana I, II, III kārta</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2026-2028</a:t>
                      </a:r>
                    </a:p>
                  </a:txBody>
                  <a:tcPr marL="4150" marR="4150" marT="4150" marB="0" anchor="ctr"/>
                </a:tc>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135 000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AP,VP3,RV10,U22</a:t>
                      </a:r>
                    </a:p>
                  </a:txBody>
                  <a:tcPr marL="4150" marR="4150" marT="4150" marB="0" anchor="ctr"/>
                </a:tc>
                <a:extLst>
                  <a:ext uri="{0D108BD9-81ED-4DB2-BD59-A6C34878D82A}">
                    <a16:rowId xmlns:a16="http://schemas.microsoft.com/office/drawing/2014/main" val="1850935362"/>
                  </a:ext>
                </a:extLst>
              </a:tr>
              <a:tr h="456851">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Strūžāni</a:t>
                      </a:r>
                    </a:p>
                  </a:txBody>
                  <a:tcPr marL="4150" marR="4150" marT="4150" marB="0" anchor="ctr"/>
                </a:tc>
                <a:tc>
                  <a:txBody>
                    <a:bodyPr/>
                    <a:lstStyle/>
                    <a:p>
                      <a:pPr algn="l"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Tautas nama ēkas piegulošās teritorijas labiekārtošana (kāpņu un atbalsta sienas atjaunošana)</a:t>
                      </a:r>
                    </a:p>
                  </a:txBody>
                  <a:tcPr marL="4150" marR="4150" marT="415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a:t>
                      </a:r>
                    </a:p>
                  </a:txBody>
                  <a:tcPr marL="4150" marR="4150" marT="4150" marB="0" anchor="ctr"/>
                </a:tc>
                <a:tc>
                  <a:txBody>
                    <a:bodyPr/>
                    <a:lstStyle/>
                    <a:p>
                      <a:pPr algn="ctr"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100 000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AP,VP3,RV12,U28</a:t>
                      </a:r>
                    </a:p>
                  </a:txBody>
                  <a:tcPr marL="4150" marR="4150" marT="4150" marB="0" anchor="ctr"/>
                </a:tc>
                <a:extLst>
                  <a:ext uri="{0D108BD9-81ED-4DB2-BD59-A6C34878D82A}">
                    <a16:rowId xmlns:a16="http://schemas.microsoft.com/office/drawing/2014/main" val="2260823572"/>
                  </a:ext>
                </a:extLst>
              </a:tr>
              <a:tr h="455549">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Strūžāni</a:t>
                      </a:r>
                    </a:p>
                  </a:txBody>
                  <a:tcPr marL="4150" marR="4150" marT="4150" marB="0" anchor="ctr"/>
                </a:tc>
                <a:tc>
                  <a:txBody>
                    <a:bodyPr/>
                    <a:lstStyle/>
                    <a:p>
                      <a:pPr algn="l"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Sporta halles sanitārā mezgla remonts (dušas, WC)</a:t>
                      </a:r>
                    </a:p>
                  </a:txBody>
                  <a:tcPr marL="4150" marR="4150" marT="415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2026</a:t>
                      </a:r>
                    </a:p>
                  </a:txBody>
                  <a:tcPr marL="4150" marR="4150" marT="415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50 000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4150" marR="4150" marT="4150" marB="0" anchor="ctr"/>
                </a:tc>
                <a:extLst>
                  <a:ext uri="{0D108BD9-81ED-4DB2-BD59-A6C34878D82A}">
                    <a16:rowId xmlns:a16="http://schemas.microsoft.com/office/drawing/2014/main" val="852975413"/>
                  </a:ext>
                </a:extLst>
              </a:tr>
              <a:tr h="364294">
                <a:tc>
                  <a:txBody>
                    <a:bodyPr/>
                    <a:lstStyle/>
                    <a:p>
                      <a:pPr algn="ctr" rtl="0" fontAlgn="ctr"/>
                      <a:r>
                        <a:rPr lang="lv-LV" sz="1400" b="0" i="0" u="none" strike="noStrike">
                          <a:solidFill>
                            <a:srgbClr val="000000"/>
                          </a:solidFill>
                          <a:effectLst/>
                          <a:latin typeface="Times New Roman" panose="02020603050405020304" pitchFamily="18" charset="0"/>
                        </a:rPr>
                        <a:t>Nagļi</a:t>
                      </a:r>
                    </a:p>
                  </a:txBody>
                  <a:tcPr marL="7620" marR="7620" marT="7620" marB="0" anchor="ctr"/>
                </a:tc>
                <a:tc>
                  <a:txBody>
                    <a:bodyPr/>
                    <a:lstStyle/>
                    <a:p>
                      <a:pPr algn="l" rtl="0" fontAlgn="ctr"/>
                      <a:r>
                        <a:rPr lang="lv-LV" sz="1400" b="0" i="0" u="none" strike="noStrike">
                          <a:solidFill>
                            <a:srgbClr val="000000"/>
                          </a:solidFill>
                          <a:effectLst/>
                          <a:latin typeface="Times New Roman" panose="02020603050405020304" pitchFamily="18" charset="0"/>
                        </a:rPr>
                        <a:t>Tautas nama skatuves grīdas atjaunošana </a:t>
                      </a:r>
                    </a:p>
                  </a:txBody>
                  <a:tcPr marL="7620" marR="7620" marT="7620" marB="0" anchor="ctr"/>
                </a:tc>
                <a:tc>
                  <a:txBody>
                    <a:bodyPr/>
                    <a:lstStyle/>
                    <a:p>
                      <a:pPr algn="ctr" rtl="0" fontAlgn="ctr"/>
                      <a:r>
                        <a:rPr lang="lv-LV" sz="1400" b="0" i="0" u="none" strike="noStrike">
                          <a:solidFill>
                            <a:srgbClr val="000000"/>
                          </a:solidFill>
                          <a:effectLst/>
                          <a:latin typeface="Times New Roman" panose="02020603050405020304" pitchFamily="18" charset="0"/>
                        </a:rPr>
                        <a:t>2026</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rPr>
                        <a:t>25 000</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AP,VP3,RV10,U22 </a:t>
                      </a:r>
                    </a:p>
                  </a:txBody>
                  <a:tcPr marL="4150" marR="4150" marT="4150" marB="0" anchor="ctr"/>
                </a:tc>
                <a:extLst>
                  <a:ext uri="{0D108BD9-81ED-4DB2-BD59-A6C34878D82A}">
                    <a16:rowId xmlns:a16="http://schemas.microsoft.com/office/drawing/2014/main" val="3341148853"/>
                  </a:ext>
                </a:extLst>
              </a:tr>
            </a:tbl>
          </a:graphicData>
        </a:graphic>
      </p:graphicFrame>
    </p:spTree>
    <p:extLst>
      <p:ext uri="{BB962C8B-B14F-4D97-AF65-F5344CB8AC3E}">
        <p14:creationId xmlns:p14="http://schemas.microsoft.com/office/powerpoint/2010/main" val="3195511163"/>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5AD92-5C82-F953-B186-51E5EB7EDBF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AEEFC92-AE18-A746-0BBD-9D3DB75A8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8884"/>
            <a:ext cx="12192000" cy="6240231"/>
          </a:xfrm>
          <a:prstGeom prst="rect">
            <a:avLst/>
          </a:prstGeom>
        </p:spPr>
      </p:pic>
      <p:sp>
        <p:nvSpPr>
          <p:cNvPr id="4" name="Virsraksts 1">
            <a:extLst>
              <a:ext uri="{FF2B5EF4-FFF2-40B4-BE49-F238E27FC236}">
                <a16:creationId xmlns:a16="http://schemas.microsoft.com/office/drawing/2014/main" id="{B0947308-EC3E-4C08-AB4B-21FE4CEB1E7B}"/>
              </a:ext>
            </a:extLst>
          </p:cNvPr>
          <p:cNvSpPr txBox="1">
            <a:spLocks/>
          </p:cNvSpPr>
          <p:nvPr/>
        </p:nvSpPr>
        <p:spPr>
          <a:xfrm>
            <a:off x="355863" y="369000"/>
            <a:ext cx="6434999" cy="14029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Attīstības prioritātes 2026.-2028.gadā (2)</a:t>
            </a:r>
          </a:p>
        </p:txBody>
      </p:sp>
      <p:graphicFrame>
        <p:nvGraphicFramePr>
          <p:cNvPr id="5" name="Satura vietturis 4">
            <a:extLst>
              <a:ext uri="{FF2B5EF4-FFF2-40B4-BE49-F238E27FC236}">
                <a16:creationId xmlns:a16="http://schemas.microsoft.com/office/drawing/2014/main" id="{FFE78F19-4931-4C52-10D3-0EA55CECF4F1}"/>
              </a:ext>
            </a:extLst>
          </p:cNvPr>
          <p:cNvGraphicFramePr>
            <a:graphicFrameLocks/>
          </p:cNvGraphicFramePr>
          <p:nvPr>
            <p:extLst>
              <p:ext uri="{D42A27DB-BD31-4B8C-83A1-F6EECF244321}">
                <p14:modId xmlns:p14="http://schemas.microsoft.com/office/powerpoint/2010/main" val="1550334429"/>
              </p:ext>
            </p:extLst>
          </p:nvPr>
        </p:nvGraphicFramePr>
        <p:xfrm>
          <a:off x="375910" y="874755"/>
          <a:ext cx="10625090" cy="4840721"/>
        </p:xfrm>
        <a:graphic>
          <a:graphicData uri="http://schemas.openxmlformats.org/drawingml/2006/table">
            <a:tbl>
              <a:tblPr firstRow="1" bandRow="1">
                <a:tableStyleId>{5C22544A-7EE6-4342-B048-85BDC9FD1C3A}</a:tableStyleId>
              </a:tblPr>
              <a:tblGrid>
                <a:gridCol w="1037209">
                  <a:extLst>
                    <a:ext uri="{9D8B030D-6E8A-4147-A177-3AD203B41FA5}">
                      <a16:colId xmlns:a16="http://schemas.microsoft.com/office/drawing/2014/main" val="4043138660"/>
                    </a:ext>
                  </a:extLst>
                </a:gridCol>
                <a:gridCol w="5848350">
                  <a:extLst>
                    <a:ext uri="{9D8B030D-6E8A-4147-A177-3AD203B41FA5}">
                      <a16:colId xmlns:a16="http://schemas.microsoft.com/office/drawing/2014/main" val="3462141699"/>
                    </a:ext>
                  </a:extLst>
                </a:gridCol>
                <a:gridCol w="1205514">
                  <a:extLst>
                    <a:ext uri="{9D8B030D-6E8A-4147-A177-3AD203B41FA5}">
                      <a16:colId xmlns:a16="http://schemas.microsoft.com/office/drawing/2014/main" val="3360713889"/>
                    </a:ext>
                  </a:extLst>
                </a:gridCol>
                <a:gridCol w="1049172">
                  <a:extLst>
                    <a:ext uri="{9D8B030D-6E8A-4147-A177-3AD203B41FA5}">
                      <a16:colId xmlns:a16="http://schemas.microsoft.com/office/drawing/2014/main" val="817626208"/>
                    </a:ext>
                  </a:extLst>
                </a:gridCol>
                <a:gridCol w="1484845">
                  <a:extLst>
                    <a:ext uri="{9D8B030D-6E8A-4147-A177-3AD203B41FA5}">
                      <a16:colId xmlns:a16="http://schemas.microsoft.com/office/drawing/2014/main" val="3371355444"/>
                    </a:ext>
                  </a:extLst>
                </a:gridCol>
              </a:tblGrid>
              <a:tr h="418607">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Pagasts</a:t>
                      </a:r>
                    </a:p>
                  </a:txBody>
                  <a:tcPr marL="7620" marR="7620" marT="7620" marB="0" anchor="ctr"/>
                </a:tc>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Attīstības prioritātes 2026.-2028.gadā </a:t>
                      </a:r>
                    </a:p>
                  </a:txBody>
                  <a:tcPr marL="7620" marR="7620" marT="7620" marB="0" anchor="ctr"/>
                </a:tc>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Gads </a:t>
                      </a:r>
                    </a:p>
                  </a:txBody>
                  <a:tcPr marL="7620" marR="7620" marT="7620" marB="0" anchor="ctr"/>
                </a:tc>
                <a:tc>
                  <a:txBody>
                    <a:bodyPr/>
                    <a:lstStyle/>
                    <a:p>
                      <a:pPr algn="ctr" fontAlgn="b"/>
                      <a:r>
                        <a:rPr lang="lv-LV" sz="1400" b="0" i="0" u="none" strike="noStrike" dirty="0">
                          <a:solidFill>
                            <a:schemeClr val="bg1"/>
                          </a:solidFill>
                          <a:effectLst/>
                          <a:latin typeface="Times New Roman" panose="02020603050405020304" pitchFamily="18" charset="0"/>
                          <a:cs typeface="Times New Roman" panose="02020603050405020304" pitchFamily="18" charset="0"/>
                        </a:rPr>
                        <a:t>Summa</a:t>
                      </a:r>
                    </a:p>
                  </a:txBody>
                  <a:tcPr marL="7620" marR="7620" marT="7620" marB="0" anchor="ctr"/>
                </a:tc>
                <a:tc>
                  <a:txBody>
                    <a:bodyPr/>
                    <a:lstStyle/>
                    <a:p>
                      <a:pPr algn="ctr" fontAlgn="b"/>
                      <a:r>
                        <a:rPr lang="lv-LV" sz="1400" b="0" i="0" u="none" strike="noStrike" dirty="0" err="1">
                          <a:solidFill>
                            <a:schemeClr val="bg1"/>
                          </a:solidFill>
                          <a:effectLst/>
                          <a:latin typeface="Times New Roman" panose="02020603050405020304" pitchFamily="18" charset="0"/>
                          <a:cs typeface="Times New Roman" panose="02020603050405020304" pitchFamily="18" charset="0"/>
                        </a:rPr>
                        <a:t>Ricības</a:t>
                      </a:r>
                      <a:r>
                        <a:rPr lang="lv-LV" sz="1400" b="0" i="0" u="none" strike="noStrike" dirty="0">
                          <a:solidFill>
                            <a:schemeClr val="bg1"/>
                          </a:solidFill>
                          <a:effectLst/>
                          <a:latin typeface="Times New Roman" panose="02020603050405020304" pitchFamily="18" charset="0"/>
                          <a:cs typeface="Times New Roman" panose="02020603050405020304" pitchFamily="18" charset="0"/>
                        </a:rPr>
                        <a:t> plāns</a:t>
                      </a:r>
                    </a:p>
                  </a:txBody>
                  <a:tcPr marL="7620" marR="7620" marT="7620" marB="0" anchor="ctr"/>
                </a:tc>
                <a:extLst>
                  <a:ext uri="{0D108BD9-81ED-4DB2-BD59-A6C34878D82A}">
                    <a16:rowId xmlns:a16="http://schemas.microsoft.com/office/drawing/2014/main" val="4143989352"/>
                  </a:ext>
                </a:extLst>
              </a:tr>
              <a:tr h="335638">
                <a:tc>
                  <a:txBody>
                    <a:bodyPr/>
                    <a:lstStyle/>
                    <a:p>
                      <a:pPr algn="ctr" rtl="0" fontAlgn="ctr"/>
                      <a:r>
                        <a:rPr lang="lv-LV" sz="1400" b="0" i="0" u="none" strike="noStrike" dirty="0">
                          <a:solidFill>
                            <a:srgbClr val="000000"/>
                          </a:solidFill>
                          <a:effectLst/>
                          <a:latin typeface="Times New Roman" panose="02020603050405020304" pitchFamily="18" charset="0"/>
                        </a:rPr>
                        <a:t>Sakstagals</a:t>
                      </a:r>
                    </a:p>
                  </a:txBody>
                  <a:tcPr marL="7620" marR="7620" marT="7620" marB="0" anchor="ctr"/>
                </a:tc>
                <a:tc>
                  <a:txBody>
                    <a:bodyPr/>
                    <a:lstStyle/>
                    <a:p>
                      <a:pPr algn="l" rtl="0" fontAlgn="ctr"/>
                      <a:r>
                        <a:rPr lang="lv-LV" sz="1400" b="0" i="0" u="none" strike="noStrike">
                          <a:solidFill>
                            <a:srgbClr val="000000"/>
                          </a:solidFill>
                          <a:effectLst/>
                          <a:latin typeface="Times New Roman" panose="02020603050405020304" pitchFamily="18" charset="0"/>
                        </a:rPr>
                        <a:t>Uljanovas PII ēkā apkures katlu nomaiņa</a:t>
                      </a:r>
                    </a:p>
                  </a:txBody>
                  <a:tcPr marL="7620" marR="7620" marT="7620" marB="0" anchor="ctr"/>
                </a:tc>
                <a:tc>
                  <a:txBody>
                    <a:bodyPr/>
                    <a:lstStyle/>
                    <a:p>
                      <a:pPr algn="ctr" rtl="0" fontAlgn="ctr"/>
                      <a:r>
                        <a:rPr lang="lv-LV" sz="1400" b="0" i="0" u="none" strike="noStrike">
                          <a:solidFill>
                            <a:srgbClr val="000000"/>
                          </a:solidFill>
                          <a:effectLst/>
                          <a:latin typeface="Times New Roman" panose="02020603050405020304" pitchFamily="18" charset="0"/>
                        </a:rPr>
                        <a:t>2026</a:t>
                      </a:r>
                    </a:p>
                  </a:txBody>
                  <a:tcPr marL="7620" marR="7620" marT="7620" marB="0" anchor="ctr"/>
                </a:tc>
                <a:tc>
                  <a:txBody>
                    <a:bodyPr/>
                    <a:lstStyle/>
                    <a:p>
                      <a:pPr algn="ctr" rtl="0" fontAlgn="ctr"/>
                      <a:r>
                        <a:rPr lang="lv-LV" sz="1400" b="0" i="0" u="none" strike="noStrike">
                          <a:solidFill>
                            <a:srgbClr val="000000"/>
                          </a:solidFill>
                          <a:effectLst/>
                          <a:latin typeface="Times New Roman" panose="02020603050405020304" pitchFamily="18" charset="0"/>
                        </a:rPr>
                        <a:t>30 000</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rPr>
                        <a:t>AP,VP1,RV1,U1</a:t>
                      </a:r>
                    </a:p>
                  </a:txBody>
                  <a:tcPr marL="7620" marR="7620" marT="7620" marB="0" anchor="ctr"/>
                </a:tc>
                <a:extLst>
                  <a:ext uri="{0D108BD9-81ED-4DB2-BD59-A6C34878D82A}">
                    <a16:rowId xmlns:a16="http://schemas.microsoft.com/office/drawing/2014/main" val="1979915508"/>
                  </a:ext>
                </a:extLst>
              </a:tr>
              <a:tr h="315000">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Sakstagals </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Uļjanovas PII jumta seguma nomaiņa ar siltināšanu</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2027</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150 000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4150" marR="4150" marT="4150" marB="0" anchor="ctr"/>
                </a:tc>
                <a:extLst>
                  <a:ext uri="{0D108BD9-81ED-4DB2-BD59-A6C34878D82A}">
                    <a16:rowId xmlns:a16="http://schemas.microsoft.com/office/drawing/2014/main" val="3430593946"/>
                  </a:ext>
                </a:extLst>
              </a:tr>
              <a:tr h="360000">
                <a:tc>
                  <a:txBody>
                    <a:bodyPr/>
                    <a:lstStyle/>
                    <a:p>
                      <a:pPr algn="ctr" rtl="0" fontAlgn="ctr"/>
                      <a:r>
                        <a:rPr lang="lv-LV" sz="1400" b="0" i="0" u="none" strike="noStrike" dirty="0">
                          <a:solidFill>
                            <a:srgbClr val="000000"/>
                          </a:solidFill>
                          <a:effectLst/>
                          <a:latin typeface="Times New Roman" panose="02020603050405020304" pitchFamily="18" charset="0"/>
                        </a:rPr>
                        <a:t>Rikava</a:t>
                      </a:r>
                    </a:p>
                  </a:txBody>
                  <a:tcPr marL="7620" marR="7620" marT="7620" marB="0" anchor="ctr"/>
                </a:tc>
                <a:tc>
                  <a:txBody>
                    <a:bodyPr/>
                    <a:lstStyle/>
                    <a:p>
                      <a:pPr algn="l" rtl="0" fontAlgn="ctr"/>
                      <a:r>
                        <a:rPr lang="lv-LV" sz="1400" b="0" i="0" u="none" strike="noStrike" dirty="0">
                          <a:solidFill>
                            <a:srgbClr val="000000"/>
                          </a:solidFill>
                          <a:effectLst/>
                          <a:latin typeface="Times New Roman" panose="02020603050405020304" pitchFamily="18" charset="0"/>
                        </a:rPr>
                        <a:t>Apkures katlu nomaiņa (no malkas uz granulām)</a:t>
                      </a:r>
                    </a:p>
                  </a:txBody>
                  <a:tcPr marL="7620" marR="7620" marT="7620" marB="0" anchor="ctr"/>
                </a:tc>
                <a:tc>
                  <a:txBody>
                    <a:bodyPr/>
                    <a:lstStyle/>
                    <a:p>
                      <a:pPr algn="ctr" rtl="0" fontAlgn="ctr"/>
                      <a:r>
                        <a:rPr lang="lv-LV" sz="1400" b="0" i="0" u="none" strike="noStrike">
                          <a:solidFill>
                            <a:srgbClr val="000000"/>
                          </a:solidFill>
                          <a:effectLst/>
                          <a:latin typeface="Times New Roman" panose="02020603050405020304" pitchFamily="18" charset="0"/>
                        </a:rPr>
                        <a:t>2027</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rPr>
                        <a:t>50 000</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AP,VP3,RV12,U28</a:t>
                      </a:r>
                    </a:p>
                  </a:txBody>
                  <a:tcPr marL="4150" marR="4150" marT="4150" marB="0" anchor="ctr"/>
                </a:tc>
                <a:extLst>
                  <a:ext uri="{0D108BD9-81ED-4DB2-BD59-A6C34878D82A}">
                    <a16:rowId xmlns:a16="http://schemas.microsoft.com/office/drawing/2014/main" val="3376081270"/>
                  </a:ext>
                </a:extLst>
              </a:tr>
              <a:tr h="470517">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Dricāni</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Atjaunojamo energoresursu izmantošana: saules paneļu uzstādīšana uz Dricānu v-sk. ēkas</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2028</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4150" marR="4150" marT="4150" marB="0" anchor="ctr"/>
                </a:tc>
                <a:extLst>
                  <a:ext uri="{0D108BD9-81ED-4DB2-BD59-A6C34878D82A}">
                    <a16:rowId xmlns:a16="http://schemas.microsoft.com/office/drawing/2014/main" val="3582272748"/>
                  </a:ext>
                </a:extLst>
              </a:tr>
              <a:tr h="482723">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Dricāni</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Atjaunojamo energoresursu izmantošana: saules paneļu uzstādīšana uz Dricānu PII ēkas</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2028</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4150" marR="4150" marT="4150" marB="0" anchor="ctr"/>
                </a:tc>
                <a:extLst>
                  <a:ext uri="{0D108BD9-81ED-4DB2-BD59-A6C34878D82A}">
                    <a16:rowId xmlns:a16="http://schemas.microsoft.com/office/drawing/2014/main" val="2740839701"/>
                  </a:ext>
                </a:extLst>
              </a:tr>
              <a:tr h="457148">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Gaigalava</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Atjaunojamo energoresursu izmantošana: saules paneļu uzstādīšana uz Gaigalavas administratīvās ēkas</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2028</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AP,VP1,RV1,U1</a:t>
                      </a:r>
                    </a:p>
                  </a:txBody>
                  <a:tcPr marL="4150" marR="4150" marT="4150" marB="0" anchor="ctr"/>
                </a:tc>
                <a:extLst>
                  <a:ext uri="{0D108BD9-81ED-4DB2-BD59-A6C34878D82A}">
                    <a16:rowId xmlns:a16="http://schemas.microsoft.com/office/drawing/2014/main" val="3806774873"/>
                  </a:ext>
                </a:extLst>
              </a:tr>
              <a:tr h="490424">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Strūžāni</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Atjaunojamo energoresursu izmantošana: saules paneļu uzstādīšana uz Strūžānu PII, PP</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2028</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25 000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AP,VP1,RV2,U3</a:t>
                      </a:r>
                    </a:p>
                  </a:txBody>
                  <a:tcPr marL="4150" marR="4150" marT="4150" marB="0" anchor="ctr"/>
                </a:tc>
                <a:extLst>
                  <a:ext uri="{0D108BD9-81ED-4DB2-BD59-A6C34878D82A}">
                    <a16:rowId xmlns:a16="http://schemas.microsoft.com/office/drawing/2014/main" val="1335776131"/>
                  </a:ext>
                </a:extLst>
              </a:tr>
              <a:tr h="337923">
                <a:tc>
                  <a:txBody>
                    <a:bodyPr/>
                    <a:lstStyle/>
                    <a:p>
                      <a:pPr algn="ctr" rtl="0" fontAlgn="ctr"/>
                      <a:r>
                        <a:rPr lang="lv-LV" sz="1400" b="0" i="0" u="none" strike="noStrike">
                          <a:solidFill>
                            <a:srgbClr val="000000"/>
                          </a:solidFill>
                          <a:effectLst/>
                          <a:latin typeface="Times New Roman" panose="02020603050405020304" pitchFamily="18" charset="0"/>
                          <a:cs typeface="Times New Roman" panose="02020603050405020304" pitchFamily="18" charset="0"/>
                        </a:rPr>
                        <a:t>Sakstagals</a:t>
                      </a:r>
                    </a:p>
                  </a:txBody>
                  <a:tcPr marL="4150" marR="4150" marT="4150" marB="0" anchor="ctr"/>
                </a:tc>
                <a:tc>
                  <a:txBody>
                    <a:bodyPr/>
                    <a:lstStyle/>
                    <a:p>
                      <a:pPr algn="l"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Jumta seguma atjaunošana Sakstagala pagastmājai </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2028</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100 000</a:t>
                      </a:r>
                    </a:p>
                  </a:txBody>
                  <a:tcPr marL="4150" marR="4150" marT="4150" marB="0" anchor="ctr"/>
                </a:tc>
                <a:tc>
                  <a:txBody>
                    <a:bodyPr/>
                    <a:lstStyle/>
                    <a:p>
                      <a:pPr algn="ctr" rtl="0"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AP,VP1,RV1,U1</a:t>
                      </a:r>
                    </a:p>
                  </a:txBody>
                  <a:tcPr marL="4150" marR="4150" marT="4150" marB="0" anchor="ctr"/>
                </a:tc>
                <a:extLst>
                  <a:ext uri="{0D108BD9-81ED-4DB2-BD59-A6C34878D82A}">
                    <a16:rowId xmlns:a16="http://schemas.microsoft.com/office/drawing/2014/main" val="1850935362"/>
                  </a:ext>
                </a:extLst>
              </a:tr>
              <a:tr h="405000">
                <a:tc>
                  <a:txBody>
                    <a:bodyPr/>
                    <a:lstStyle/>
                    <a:p>
                      <a:pPr algn="ctr" rtl="0" fontAlgn="ctr"/>
                      <a:r>
                        <a:rPr lang="lv-LV" sz="1400" b="0" i="0" u="none" strike="noStrike" dirty="0">
                          <a:solidFill>
                            <a:srgbClr val="000000"/>
                          </a:solidFill>
                          <a:effectLst/>
                          <a:latin typeface="Times New Roman" panose="02020603050405020304" pitchFamily="18" charset="0"/>
                        </a:rPr>
                        <a:t>Dricāni</a:t>
                      </a:r>
                    </a:p>
                  </a:txBody>
                  <a:tcPr marL="7620" marR="7620" marT="7620" marB="0" anchor="ctr"/>
                </a:tc>
                <a:tc>
                  <a:txBody>
                    <a:bodyPr/>
                    <a:lstStyle/>
                    <a:p>
                      <a:pPr algn="l" rtl="0" fontAlgn="ctr"/>
                      <a:r>
                        <a:rPr lang="pt-BR" sz="1400" b="0" i="0" u="none" strike="noStrike">
                          <a:solidFill>
                            <a:srgbClr val="000000"/>
                          </a:solidFill>
                          <a:effectLst/>
                          <a:latin typeface="Times New Roman" panose="02020603050405020304" pitchFamily="18" charset="0"/>
                        </a:rPr>
                        <a:t>Āra estrādes grīdas seguma atjaunošana</a:t>
                      </a:r>
                    </a:p>
                  </a:txBody>
                  <a:tcPr marL="7620" marR="7620" marT="7620" marB="0" anchor="ctr"/>
                </a:tc>
                <a:tc>
                  <a:txBody>
                    <a:bodyPr/>
                    <a:lstStyle/>
                    <a:p>
                      <a:pPr algn="ctr" rtl="0" fontAlgn="ctr"/>
                      <a:r>
                        <a:rPr lang="lv-LV" sz="1400" b="0" i="0" u="none" strike="noStrike">
                          <a:solidFill>
                            <a:srgbClr val="000000"/>
                          </a:solidFill>
                          <a:effectLst/>
                          <a:latin typeface="Times New Roman" panose="02020603050405020304" pitchFamily="18" charset="0"/>
                        </a:rPr>
                        <a:t>2028</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rPr>
                        <a:t>25 000</a:t>
                      </a:r>
                    </a:p>
                  </a:txBody>
                  <a:tcPr marL="7620" marR="7620" marT="762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AP,VP3,RV10,U22 </a:t>
                      </a:r>
                    </a:p>
                  </a:txBody>
                  <a:tcPr marL="4150" marR="4150" marT="4150" marB="0" anchor="ctr"/>
                </a:tc>
                <a:extLst>
                  <a:ext uri="{0D108BD9-81ED-4DB2-BD59-A6C34878D82A}">
                    <a16:rowId xmlns:a16="http://schemas.microsoft.com/office/drawing/2014/main" val="2260823572"/>
                  </a:ext>
                </a:extLst>
              </a:tr>
              <a:tr h="343577">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Ozolmuiža</a:t>
                      </a:r>
                    </a:p>
                  </a:txBody>
                  <a:tcPr marL="4150" marR="4150" marT="4150" marB="0" anchor="ctr"/>
                </a:tc>
                <a:tc>
                  <a:txBody>
                    <a:bodyPr/>
                    <a:lstStyle/>
                    <a:p>
                      <a:pPr algn="l" rtl="0" fontAlgn="ctr"/>
                      <a:r>
                        <a:rPr lang="lv-LV" sz="1400" b="0" i="0" u="none" strike="noStrike">
                          <a:solidFill>
                            <a:srgbClr val="000000"/>
                          </a:solidFill>
                          <a:effectLst/>
                          <a:latin typeface="Times New Roman" panose="02020603050405020304" pitchFamily="18" charset="0"/>
                        </a:rPr>
                        <a:t>Āra estrādes remonts</a:t>
                      </a:r>
                    </a:p>
                  </a:txBody>
                  <a:tcPr marL="7620" marR="7620" marT="7620" marB="0" anchor="ctr"/>
                </a:tc>
                <a:tc>
                  <a:txBody>
                    <a:bodyPr/>
                    <a:lstStyle/>
                    <a:p>
                      <a:pPr algn="ctr" rtl="0" fontAlgn="ctr"/>
                      <a:r>
                        <a:rPr lang="lv-LV" sz="1400" b="0" i="0" u="none" strike="noStrike">
                          <a:solidFill>
                            <a:srgbClr val="000000"/>
                          </a:solidFill>
                          <a:effectLst/>
                          <a:latin typeface="Times New Roman" panose="02020603050405020304" pitchFamily="18" charset="0"/>
                        </a:rPr>
                        <a:t>2028</a:t>
                      </a:r>
                    </a:p>
                  </a:txBody>
                  <a:tcPr marL="7620" marR="7620" marT="7620" marB="0" anchor="ctr"/>
                </a:tc>
                <a:tc>
                  <a:txBody>
                    <a:bodyPr/>
                    <a:lstStyle/>
                    <a:p>
                      <a:pPr algn="ctr" rtl="0" fontAlgn="ctr"/>
                      <a:r>
                        <a:rPr lang="lv-LV" sz="1400" b="0" i="0" u="none" strike="noStrike" dirty="0">
                          <a:solidFill>
                            <a:srgbClr val="000000"/>
                          </a:solidFill>
                          <a:effectLst/>
                          <a:latin typeface="Times New Roman" panose="02020603050405020304" pitchFamily="18" charset="0"/>
                        </a:rPr>
                        <a:t>20 000</a:t>
                      </a:r>
                    </a:p>
                  </a:txBody>
                  <a:tcPr marL="7620" marR="7620" marT="762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 AP,VP3,RV10,U22</a:t>
                      </a:r>
                    </a:p>
                  </a:txBody>
                  <a:tcPr marL="4150" marR="4150" marT="4150" marB="0" anchor="ctr"/>
                </a:tc>
                <a:extLst>
                  <a:ext uri="{0D108BD9-81ED-4DB2-BD59-A6C34878D82A}">
                    <a16:rowId xmlns:a16="http://schemas.microsoft.com/office/drawing/2014/main" val="3341148853"/>
                  </a:ext>
                </a:extLst>
              </a:tr>
              <a:tr h="424164">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Strūžāni</a:t>
                      </a:r>
                    </a:p>
                  </a:txBody>
                  <a:tcPr marL="4150" marR="4150" marT="4150" marB="0" anchor="ctr"/>
                </a:tc>
                <a:tc>
                  <a:txBody>
                    <a:bodyPr/>
                    <a:lstStyle/>
                    <a:p>
                      <a:pPr algn="l"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Auto stāvlaukuma izbūve pie Tautas nama ēkas </a:t>
                      </a:r>
                    </a:p>
                  </a:txBody>
                  <a:tcPr marL="4150" marR="4150" marT="415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2028</a:t>
                      </a:r>
                    </a:p>
                  </a:txBody>
                  <a:tcPr marL="4150" marR="4150" marT="415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50 000</a:t>
                      </a:r>
                    </a:p>
                  </a:txBody>
                  <a:tcPr marL="4150" marR="4150" marT="4150" marB="0" anchor="ctr"/>
                </a:tc>
                <a:tc>
                  <a:txBody>
                    <a:bodyPr/>
                    <a:lstStyle/>
                    <a:p>
                      <a:pPr algn="ctr" fontAlgn="ctr"/>
                      <a:r>
                        <a:rPr lang="lv-LV" sz="1400" b="0" i="0" u="none" strike="noStrike" dirty="0">
                          <a:solidFill>
                            <a:srgbClr val="000000"/>
                          </a:solidFill>
                          <a:effectLst/>
                          <a:latin typeface="Times New Roman" panose="02020603050405020304" pitchFamily="18" charset="0"/>
                          <a:cs typeface="Times New Roman" panose="02020603050405020304" pitchFamily="18" charset="0"/>
                        </a:rPr>
                        <a:t> AP,VP3,RV10,U22</a:t>
                      </a:r>
                    </a:p>
                  </a:txBody>
                  <a:tcPr marL="4150" marR="4150" marT="4150" marB="0" anchor="ctr"/>
                </a:tc>
                <a:extLst>
                  <a:ext uri="{0D108BD9-81ED-4DB2-BD59-A6C34878D82A}">
                    <a16:rowId xmlns:a16="http://schemas.microsoft.com/office/drawing/2014/main" val="3444560469"/>
                  </a:ext>
                </a:extLst>
              </a:tr>
            </a:tbl>
          </a:graphicData>
        </a:graphic>
      </p:graphicFrame>
    </p:spTree>
    <p:extLst>
      <p:ext uri="{BB962C8B-B14F-4D97-AF65-F5344CB8AC3E}">
        <p14:creationId xmlns:p14="http://schemas.microsoft.com/office/powerpoint/2010/main" val="26909017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46C2F-90F9-A670-0996-E639DA5297B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330EC9C-E64D-35DF-6B0B-DA0A44F1EB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946000" cy="6858000"/>
          </a:xfrm>
          <a:prstGeom prst="rect">
            <a:avLst/>
          </a:prstGeom>
        </p:spPr>
      </p:pic>
      <p:sp>
        <p:nvSpPr>
          <p:cNvPr id="4" name="Virsraksts 1">
            <a:extLst>
              <a:ext uri="{FF2B5EF4-FFF2-40B4-BE49-F238E27FC236}">
                <a16:creationId xmlns:a16="http://schemas.microsoft.com/office/drawing/2014/main" id="{B70DC814-5963-B46F-9A13-20038B941B50}"/>
              </a:ext>
            </a:extLst>
          </p:cNvPr>
          <p:cNvSpPr txBox="1">
            <a:spLocks/>
          </p:cNvSpPr>
          <p:nvPr/>
        </p:nvSpPr>
        <p:spPr>
          <a:xfrm>
            <a:off x="-561975" y="0"/>
            <a:ext cx="10523536" cy="10382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Virsraksts 1">
            <a:extLst>
              <a:ext uri="{FF2B5EF4-FFF2-40B4-BE49-F238E27FC236}">
                <a16:creationId xmlns:a16="http://schemas.microsoft.com/office/drawing/2014/main" id="{CA6768C1-453B-8089-080D-57DDE8562612}"/>
              </a:ext>
            </a:extLst>
          </p:cNvPr>
          <p:cNvSpPr txBox="1">
            <a:spLocks/>
          </p:cNvSpPr>
          <p:nvPr/>
        </p:nvSpPr>
        <p:spPr>
          <a:xfrm>
            <a:off x="-204000" y="230894"/>
            <a:ext cx="6582961" cy="5764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 apvienības pārvaldes objekti (</a:t>
            </a:r>
            <a:r>
              <a:rPr lang="lv-LV" sz="2600" b="1" i="1" dirty="0">
                <a:solidFill>
                  <a:schemeClr val="accent3">
                    <a:lumMod val="50000"/>
                  </a:schemeClr>
                </a:solidFill>
                <a:latin typeface="Times New Roman" panose="02020603050405020304" pitchFamily="18" charset="0"/>
                <a:cs typeface="Times New Roman" panose="02020603050405020304" pitchFamily="18" charset="0"/>
              </a:rPr>
              <a:t>2</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a:t>
            </a: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6" name="Satura vietturis 6">
            <a:extLst>
              <a:ext uri="{FF2B5EF4-FFF2-40B4-BE49-F238E27FC236}">
                <a16:creationId xmlns:a16="http://schemas.microsoft.com/office/drawing/2014/main" id="{1D30DF2C-8238-E696-4B30-863F29FB9815}"/>
              </a:ext>
            </a:extLst>
          </p:cNvPr>
          <p:cNvGraphicFramePr>
            <a:graphicFrameLocks/>
          </p:cNvGraphicFramePr>
          <p:nvPr>
            <p:extLst>
              <p:ext uri="{D42A27DB-BD31-4B8C-83A1-F6EECF244321}">
                <p14:modId xmlns:p14="http://schemas.microsoft.com/office/powerpoint/2010/main" val="1463406589"/>
              </p:ext>
            </p:extLst>
          </p:nvPr>
        </p:nvGraphicFramePr>
        <p:xfrm>
          <a:off x="285749" y="881235"/>
          <a:ext cx="10310251" cy="5697765"/>
        </p:xfrm>
        <a:graphic>
          <a:graphicData uri="http://schemas.openxmlformats.org/drawingml/2006/table">
            <a:tbl>
              <a:tblPr firstRow="1" bandRow="1">
                <a:tableStyleId>{5C22544A-7EE6-4342-B048-85BDC9FD1C3A}</a:tableStyleId>
              </a:tblPr>
              <a:tblGrid>
                <a:gridCol w="1245155">
                  <a:extLst>
                    <a:ext uri="{9D8B030D-6E8A-4147-A177-3AD203B41FA5}">
                      <a16:colId xmlns:a16="http://schemas.microsoft.com/office/drawing/2014/main" val="921791588"/>
                    </a:ext>
                  </a:extLst>
                </a:gridCol>
                <a:gridCol w="3639139">
                  <a:extLst>
                    <a:ext uri="{9D8B030D-6E8A-4147-A177-3AD203B41FA5}">
                      <a16:colId xmlns:a16="http://schemas.microsoft.com/office/drawing/2014/main" val="3647249765"/>
                    </a:ext>
                  </a:extLst>
                </a:gridCol>
                <a:gridCol w="4048741">
                  <a:extLst>
                    <a:ext uri="{9D8B030D-6E8A-4147-A177-3AD203B41FA5}">
                      <a16:colId xmlns:a16="http://schemas.microsoft.com/office/drawing/2014/main" val="39972658"/>
                    </a:ext>
                  </a:extLst>
                </a:gridCol>
                <a:gridCol w="1377216">
                  <a:extLst>
                    <a:ext uri="{9D8B030D-6E8A-4147-A177-3AD203B41FA5}">
                      <a16:colId xmlns:a16="http://schemas.microsoft.com/office/drawing/2014/main" val="3196045050"/>
                    </a:ext>
                  </a:extLst>
                </a:gridCol>
              </a:tblGrid>
              <a:tr h="515940">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Pagasts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Objekta nosaukums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Objekta adrese</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400" b="1" i="0" u="none" strike="noStrike" dirty="0">
                          <a:solidFill>
                            <a:srgbClr val="000000"/>
                          </a:solidFill>
                          <a:effectLst/>
                          <a:latin typeface="Times New Roman" panose="02020603050405020304" pitchFamily="18" charset="0"/>
                          <a:cs typeface="Times New Roman" panose="02020603050405020304" pitchFamily="18" charset="0"/>
                        </a:rPr>
                        <a:t>Darbinieku skaits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70259506"/>
                  </a:ext>
                </a:extLst>
              </a:tr>
              <a:tr h="525168">
                <a:tc rowSpan="5">
                  <a:txBody>
                    <a:bodyPr/>
                    <a:lstStyle/>
                    <a:p>
                      <a:pPr algn="ctr"/>
                      <a:endParaRPr lang="lv-LV" sz="1800" dirty="0">
                        <a:latin typeface="Times New Roman" panose="02020603050405020304" pitchFamily="18" charset="0"/>
                        <a:cs typeface="Times New Roman" panose="02020603050405020304" pitchFamily="18" charset="0"/>
                      </a:endParaRPr>
                    </a:p>
                    <a:p>
                      <a:pPr algn="ctr"/>
                      <a:endParaRPr lang="lv-LV" sz="1800" dirty="0">
                        <a:latin typeface="Times New Roman" panose="02020603050405020304" pitchFamily="18" charset="0"/>
                        <a:cs typeface="Times New Roman" panose="02020603050405020304" pitchFamily="18" charset="0"/>
                      </a:endParaRPr>
                    </a:p>
                    <a:p>
                      <a:pPr algn="ctr"/>
                      <a:endParaRPr lang="lv-LV" sz="1800" dirty="0">
                        <a:latin typeface="Times New Roman" panose="02020603050405020304" pitchFamily="18" charset="0"/>
                        <a:cs typeface="Times New Roman" panose="02020603050405020304" pitchFamily="18" charset="0"/>
                      </a:endParaRPr>
                    </a:p>
                    <a:p>
                      <a:pPr algn="ctr"/>
                      <a:r>
                        <a:rPr lang="lv-LV" sz="1800" dirty="0">
                          <a:latin typeface="Times New Roman" panose="02020603050405020304" pitchFamily="18" charset="0"/>
                          <a:cs typeface="Times New Roman" panose="02020603050405020304" pitchFamily="18" charset="0"/>
                        </a:rPr>
                        <a:t>Rikavas pagasts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Dricānu apvienības pārvalde Rikavas pagasta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adm.ēka</a:t>
                      </a:r>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Jaunības iela 15,Rikava, Rikavas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pag.Rēzeknes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nov.L:V-4648</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67395597"/>
                  </a:ext>
                </a:extLst>
              </a:tr>
              <a:tr h="562509">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Gaigalavas pirmsskolas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izgl.iestāde</a:t>
                      </a:r>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r>
                        <a:rPr lang="lv-LV" sz="1600" b="1" i="0" u="none" strike="noStrike" dirty="0">
                          <a:solidFill>
                            <a:srgbClr val="000000"/>
                          </a:solidFill>
                          <a:effectLst/>
                          <a:latin typeface="Times New Roman" panose="02020603050405020304" pitchFamily="18" charset="0"/>
                          <a:cs typeface="Times New Roman" panose="02020603050405020304" pitchFamily="18" charset="0"/>
                        </a:rPr>
                        <a:t> Izglītojamo skaits - 12</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 Skolas iela 5,Rikava,Rikavas pag,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Rēzekmnes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nov,LV-4648</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86566397"/>
                  </a:ext>
                </a:extLst>
              </a:tr>
              <a:tr h="573989">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Pašvaldības ēka(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ģim.ārsta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prakse)</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Jaunības iela 15, Rikava, Rikavas pag, Rēzeknes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nov</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LV-4648</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9749856"/>
                  </a:ext>
                </a:extLst>
              </a:tr>
              <a:tr h="525168">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Pašvaldības ēka (bibliotēka)</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Jaunības iela 15,Rikava, Rikavas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pagg</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Rēzeknes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nov</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LV-4648</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83437874"/>
                  </a:ext>
                </a:extLst>
              </a:tr>
              <a:tr h="539550">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Pašvaldības ēka (kultūras nams)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Jaunības iela 156,Rikava,Rikavas pag, Rēzeknes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nov</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LV-4648</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37832137"/>
                  </a:ext>
                </a:extLst>
              </a:tr>
              <a:tr h="664594">
                <a:tc rowSpan="4">
                  <a:txBody>
                    <a:bodyPr/>
                    <a:lstStyle/>
                    <a:p>
                      <a:pPr algn="ctr"/>
                      <a:endParaRPr lang="lv-LV" dirty="0">
                        <a:latin typeface="Times New Roman" panose="02020603050405020304" pitchFamily="18" charset="0"/>
                        <a:cs typeface="Times New Roman" panose="02020603050405020304" pitchFamily="18" charset="0"/>
                      </a:endParaRPr>
                    </a:p>
                    <a:p>
                      <a:pPr algn="ctr"/>
                      <a:endParaRPr lang="lv-LV" dirty="0">
                        <a:latin typeface="Times New Roman" panose="02020603050405020304" pitchFamily="18" charset="0"/>
                        <a:cs typeface="Times New Roman" panose="02020603050405020304" pitchFamily="18" charset="0"/>
                      </a:endParaRPr>
                    </a:p>
                    <a:p>
                      <a:pPr algn="ctr"/>
                      <a:endParaRPr lang="lv-LV" dirty="0">
                        <a:latin typeface="Times New Roman" panose="02020603050405020304" pitchFamily="18" charset="0"/>
                        <a:cs typeface="Times New Roman" panose="02020603050405020304" pitchFamily="18" charset="0"/>
                      </a:endParaRPr>
                    </a:p>
                    <a:p>
                      <a:pPr algn="ctr"/>
                      <a:r>
                        <a:rPr lang="lv-LV" dirty="0">
                          <a:latin typeface="Times New Roman" panose="02020603050405020304" pitchFamily="18" charset="0"/>
                          <a:cs typeface="Times New Roman" panose="02020603050405020304" pitchFamily="18" charset="0"/>
                        </a:rPr>
                        <a:t>Sakstagala pagasts</a:t>
                      </a:r>
                    </a:p>
                    <a:p>
                      <a:endParaRPr lang="lv-LV" dirty="0">
                        <a:latin typeface="Times New Roman" panose="02020603050405020304" pitchFamily="18" charset="0"/>
                        <a:cs typeface="Times New Roman" panose="02020603050405020304" pitchFamily="18"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Sakstagala pagasta administratīvā ēka, bibliotēka</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Kalna iela 2, Sakstagals, Sakstagala pag., Rēzeknes nov., LV-4638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7</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07403655"/>
                  </a:ext>
                </a:extLst>
              </a:tr>
              <a:tr h="596949">
                <a:tc vMerge="1">
                  <a:txBody>
                    <a:bodyPr/>
                    <a:lstStyle/>
                    <a:p>
                      <a:endParaRPr lang="lv-LV" dirty="0"/>
                    </a:p>
                  </a:txBody>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Sakstagala Jāņa Klīdzēja pamatskolas ēka</a:t>
                      </a:r>
                    </a:p>
                    <a:p>
                      <a:pPr algn="l"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Izglītojamo skaits - 82</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Skolas iela 13, Sakstagals, Sakstagala pag., Rēzeknes nov., LV-4615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259935298"/>
                  </a:ext>
                </a:extLst>
              </a:tr>
              <a:tr h="596949">
                <a:tc vMerge="1">
                  <a:txBody>
                    <a:bodyPr/>
                    <a:lstStyle/>
                    <a:p>
                      <a:endParaRPr lang="lv-LV" dirty="0"/>
                    </a:p>
                  </a:txBody>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Uļjanovas pirmsskolas izglītības ēka</a:t>
                      </a:r>
                    </a:p>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1" i="0" u="none" strike="noStrike" dirty="0">
                          <a:solidFill>
                            <a:srgbClr val="000000"/>
                          </a:solidFill>
                          <a:effectLst/>
                          <a:latin typeface="Times New Roman" panose="02020603050405020304" pitchFamily="18" charset="0"/>
                          <a:cs typeface="Times New Roman" panose="02020603050405020304" pitchFamily="18" charset="0"/>
                        </a:rPr>
                        <a:t>Izglītojamo skaits – 50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Jaunatnes iela 10, Uļjanova, Sakstagala pag., Rēzeknes nov., LV-4645</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10</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85030539"/>
                  </a:ext>
                </a:extLst>
              </a:tr>
              <a:tr h="596949">
                <a:tc vMerge="1">
                  <a:txBody>
                    <a:bodyPr/>
                    <a:lstStyle/>
                    <a:p>
                      <a:endParaRPr lang="lv-LV" dirty="0"/>
                    </a:p>
                  </a:txBody>
                  <a:tcPr/>
                </a:tc>
                <a:tc>
                  <a:txBody>
                    <a:bodyPr/>
                    <a:lstStyle/>
                    <a:p>
                      <a:pPr algn="l" fontAlgn="ct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F.Trasuna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muzejs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Kolnasāta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Kalna iela 3, Sakstagals, Sakstagala pag., Rēzeknes nov., LV-4638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34602860"/>
                  </a:ext>
                </a:extLst>
              </a:tr>
            </a:tbl>
          </a:graphicData>
        </a:graphic>
      </p:graphicFrame>
    </p:spTree>
    <p:extLst>
      <p:ext uri="{BB962C8B-B14F-4D97-AF65-F5344CB8AC3E}">
        <p14:creationId xmlns:p14="http://schemas.microsoft.com/office/powerpoint/2010/main" val="89942810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C97EF-53C1-94D2-8FBE-513B40282D9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5DC0394-6D15-6419-0D8C-EC002F5A0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07" y="324000"/>
            <a:ext cx="12192000" cy="6210000"/>
          </a:xfrm>
          <a:prstGeom prst="rect">
            <a:avLst/>
          </a:prstGeom>
        </p:spPr>
      </p:pic>
      <p:sp>
        <p:nvSpPr>
          <p:cNvPr id="4" name="Virsraksts 1">
            <a:extLst>
              <a:ext uri="{FF2B5EF4-FFF2-40B4-BE49-F238E27FC236}">
                <a16:creationId xmlns:a16="http://schemas.microsoft.com/office/drawing/2014/main" id="{20549121-5A13-5690-0C00-87CACC423118}"/>
              </a:ext>
            </a:extLst>
          </p:cNvPr>
          <p:cNvSpPr txBox="1">
            <a:spLocks/>
          </p:cNvSpPr>
          <p:nvPr/>
        </p:nvSpPr>
        <p:spPr>
          <a:xfrm>
            <a:off x="15542" y="459000"/>
            <a:ext cx="6525000" cy="5641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 apvienības pārvaldes vadība</a:t>
            </a:r>
          </a:p>
        </p:txBody>
      </p:sp>
      <p:sp>
        <p:nvSpPr>
          <p:cNvPr id="2" name="Satura vietturis 2">
            <a:extLst>
              <a:ext uri="{FF2B5EF4-FFF2-40B4-BE49-F238E27FC236}">
                <a16:creationId xmlns:a16="http://schemas.microsoft.com/office/drawing/2014/main" id="{6A77AA90-B819-C071-D82D-0A6122F35FB1}"/>
              </a:ext>
            </a:extLst>
          </p:cNvPr>
          <p:cNvSpPr txBox="1">
            <a:spLocks/>
          </p:cNvSpPr>
          <p:nvPr/>
        </p:nvSpPr>
        <p:spPr>
          <a:xfrm>
            <a:off x="294210" y="755335"/>
            <a:ext cx="9810750" cy="5989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sz="2000" b="1" u="sng" dirty="0">
                <a:solidFill>
                  <a:schemeClr val="bg1"/>
                </a:solidFill>
                <a:latin typeface="Times New Roman" panose="02020603050405020304" pitchFamily="18" charset="0"/>
                <a:cs typeface="Times New Roman" panose="02020603050405020304" pitchFamily="18" charset="0"/>
              </a:rPr>
              <a:t>Dricānu apvienības pārvaldes vadītājs </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Dricānu apvienības pārvaldes vadītājs</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Andrejs Tārauds, tālr. 64607080, 29388271,</a:t>
            </a:r>
            <a:br>
              <a:rPr lang="lv-LV" sz="1900" dirty="0">
                <a:latin typeface="Times New Roman" panose="02020603050405020304" pitchFamily="18" charset="0"/>
                <a:cs typeface="Times New Roman" panose="02020603050405020304" pitchFamily="18" charset="0"/>
              </a:rPr>
            </a:br>
            <a:r>
              <a:rPr lang="lv-LV" sz="1900" dirty="0">
                <a:latin typeface="Times New Roman" panose="02020603050405020304" pitchFamily="18" charset="0"/>
                <a:cs typeface="Times New Roman" panose="02020603050405020304" pitchFamily="18" charset="0"/>
              </a:rPr>
              <a:t>e-pasts </a:t>
            </a:r>
            <a:r>
              <a:rPr lang="lv-LV" sz="1900" dirty="0">
                <a:solidFill>
                  <a:schemeClr val="accent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andrejs.tarauds@rikava.lv</a:t>
            </a:r>
            <a:br>
              <a:rPr lang="lv-LV" sz="1900" dirty="0">
                <a:latin typeface="Times New Roman" panose="02020603050405020304" pitchFamily="18" charset="0"/>
                <a:cs typeface="Times New Roman" panose="02020603050405020304" pitchFamily="18" charset="0"/>
              </a:rPr>
            </a:br>
            <a:r>
              <a:rPr lang="lv-LV" sz="1900" dirty="0">
                <a:latin typeface="Times New Roman" panose="02020603050405020304" pitchFamily="18" charset="0"/>
                <a:cs typeface="Times New Roman" panose="02020603050405020304" pitchFamily="18" charset="0"/>
              </a:rPr>
              <a:t>Pieņemšanas laiks: otrdiena 9.00–11.00   </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Dricānu apvienības pārvaldes ēkā:  “Pagastmāja”, Dricāni, Dricānu pag., Rēzeknes nov., LV–4615</a:t>
            </a:r>
          </a:p>
          <a:p>
            <a:pPr marL="0" indent="0">
              <a:spcBef>
                <a:spcPts val="0"/>
              </a:spcBef>
              <a:buFont typeface="Arial" panose="020B0604020202020204" pitchFamily="34" charset="0"/>
              <a:buNone/>
            </a:pPr>
            <a:endParaRPr lang="lv-LV" sz="1900" b="1" u="sng" dirty="0">
              <a:solidFill>
                <a:schemeClr val="bg1"/>
              </a:solidFill>
              <a:latin typeface="Times New Roman" panose="02020603050405020304" pitchFamily="18" charset="0"/>
              <a:cs typeface="Times New Roman" panose="02020603050405020304" pitchFamily="18" charset="0"/>
            </a:endParaRP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Vietnieks saimnieciskajos jautājumos</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Valentīna </a:t>
            </a:r>
            <a:r>
              <a:rPr lang="lv-LV" sz="1900" dirty="0" err="1">
                <a:latin typeface="Times New Roman" panose="02020603050405020304" pitchFamily="18" charset="0"/>
                <a:cs typeface="Times New Roman" panose="02020603050405020304" pitchFamily="18" charset="0"/>
              </a:rPr>
              <a:t>Puste</a:t>
            </a:r>
            <a:r>
              <a:rPr lang="lv-LV" sz="1900" dirty="0">
                <a:latin typeface="Times New Roman" panose="02020603050405020304" pitchFamily="18" charset="0"/>
                <a:cs typeface="Times New Roman" panose="02020603050405020304" pitchFamily="18" charset="0"/>
              </a:rPr>
              <a:t>, tālr. 26334750,</a:t>
            </a:r>
            <a:br>
              <a:rPr lang="lv-LV" sz="1900" dirty="0">
                <a:latin typeface="Times New Roman" panose="02020603050405020304" pitchFamily="18" charset="0"/>
                <a:cs typeface="Times New Roman" panose="02020603050405020304" pitchFamily="18" charset="0"/>
              </a:rPr>
            </a:br>
            <a:r>
              <a:rPr lang="lv-LV" sz="1900" dirty="0">
                <a:latin typeface="Times New Roman" panose="02020603050405020304" pitchFamily="18" charset="0"/>
                <a:cs typeface="Times New Roman" panose="02020603050405020304" pitchFamily="18" charset="0"/>
              </a:rPr>
              <a:t>e-pasts </a:t>
            </a:r>
            <a:r>
              <a:rPr lang="lv-LV" sz="1900" dirty="0">
                <a:solidFill>
                  <a:schemeClr val="accent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valentina.puste@gaigalava.lv</a:t>
            </a:r>
            <a:br>
              <a:rPr lang="lv-LV" sz="1900" dirty="0">
                <a:latin typeface="Times New Roman" panose="02020603050405020304" pitchFamily="18" charset="0"/>
                <a:cs typeface="Times New Roman" panose="02020603050405020304" pitchFamily="18" charset="0"/>
              </a:rPr>
            </a:br>
            <a:r>
              <a:rPr lang="lv-LV" sz="1900" dirty="0">
                <a:latin typeface="Times New Roman" panose="02020603050405020304" pitchFamily="18" charset="0"/>
                <a:cs typeface="Times New Roman" panose="02020603050405020304" pitchFamily="18" charset="0"/>
              </a:rPr>
              <a:t>Pieņemšanas laiks: otrdiena 9.00–11.00   </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Dricānu apvienības pārvaldes ēkā:  “Pagastmāja”, Dricāni, Dricānu pag., Rēzeknes nov., LV–4615</a:t>
            </a:r>
          </a:p>
          <a:p>
            <a:pPr marL="0" indent="0">
              <a:spcBef>
                <a:spcPts val="0"/>
              </a:spcBef>
              <a:buFont typeface="Arial" panose="020B0604020202020204" pitchFamily="34" charset="0"/>
              <a:buNone/>
            </a:pPr>
            <a:endParaRPr lang="lv-LV" sz="1900" dirty="0">
              <a:latin typeface="Times New Roman" panose="02020603050405020304" pitchFamily="18" charset="0"/>
              <a:cs typeface="Times New Roman" panose="02020603050405020304" pitchFamily="18" charset="0"/>
            </a:endParaRP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Vietnieks plānošanas un īpašumu apsaimniekošanas jautājumos</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Oskars </a:t>
            </a:r>
            <a:r>
              <a:rPr lang="lv-LV" sz="1900" dirty="0" err="1">
                <a:latin typeface="Times New Roman" panose="02020603050405020304" pitchFamily="18" charset="0"/>
                <a:cs typeface="Times New Roman" panose="02020603050405020304" pitchFamily="18" charset="0"/>
              </a:rPr>
              <a:t>Babris</a:t>
            </a:r>
            <a:r>
              <a:rPr lang="lv-LV" sz="1900" dirty="0">
                <a:latin typeface="Times New Roman" panose="02020603050405020304" pitchFamily="18" charset="0"/>
                <a:cs typeface="Times New Roman" panose="02020603050405020304" pitchFamily="18" charset="0"/>
              </a:rPr>
              <a:t>, tālr. 29113368,</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e-pasts </a:t>
            </a:r>
            <a:r>
              <a:rPr lang="lv-LV" sz="1900" u="sng" dirty="0">
                <a:solidFill>
                  <a:schemeClr val="accent1"/>
                </a:solidFill>
                <a:latin typeface="Times New Roman" panose="02020603050405020304" pitchFamily="18" charset="0"/>
                <a:cs typeface="Times New Roman" panose="02020603050405020304" pitchFamily="18" charset="0"/>
              </a:rPr>
              <a:t>oskars.babris@rezeknesnovads.lv</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Pieņemšanas laiks: otrdiena 9.00–11.00   </a:t>
            </a:r>
          </a:p>
          <a:p>
            <a:pPr marL="0" indent="0">
              <a:spcBef>
                <a:spcPts val="0"/>
              </a:spcBef>
              <a:buFont typeface="Arial" panose="020B0604020202020204" pitchFamily="34" charset="0"/>
              <a:buNone/>
            </a:pPr>
            <a:r>
              <a:rPr lang="lv-LV" sz="1900" dirty="0">
                <a:latin typeface="Times New Roman" panose="02020603050405020304" pitchFamily="18" charset="0"/>
                <a:cs typeface="Times New Roman" panose="02020603050405020304" pitchFamily="18" charset="0"/>
              </a:rPr>
              <a:t>Dricānu apvienības pārvaldes ēkā:  “Pagastmāja”, Dricāni, Dricānu pag., Rēzeknes nov., LV–4615</a:t>
            </a:r>
          </a:p>
          <a:p>
            <a:pPr marL="0" indent="0">
              <a:spcBef>
                <a:spcPts val="0"/>
              </a:spcBef>
              <a:buFont typeface="Arial" panose="020B0604020202020204" pitchFamily="34" charset="0"/>
              <a:buNone/>
            </a:pPr>
            <a:endParaRPr lang="lv-LV" sz="3200" b="1" u="sng" dirty="0">
              <a:solidFill>
                <a:schemeClr val="bg1"/>
              </a:solidFill>
              <a:latin typeface="Times New Roman" panose="02020603050405020304" pitchFamily="18" charset="0"/>
              <a:cs typeface="Times New Roman" panose="02020603050405020304" pitchFamily="18" charset="0"/>
            </a:endParaRPr>
          </a:p>
          <a:p>
            <a:pPr marL="0" indent="0">
              <a:spcBef>
                <a:spcPts val="0"/>
              </a:spcBef>
              <a:buFont typeface="Arial" panose="020B0604020202020204" pitchFamily="34" charset="0"/>
              <a:buNone/>
            </a:pPr>
            <a:endParaRPr lang="lv-LV" sz="100" b="1" u="sng" dirty="0">
              <a:solidFill>
                <a:schemeClr val="bg1"/>
              </a:solidFill>
              <a:latin typeface="Times New Roman" panose="02020603050405020304" pitchFamily="18" charset="0"/>
              <a:cs typeface="Times New Roman" panose="02020603050405020304" pitchFamily="18" charset="0"/>
            </a:endParaRPr>
          </a:p>
          <a:p>
            <a:pPr marL="0" indent="0" algn="ctr">
              <a:spcBef>
                <a:spcPts val="0"/>
              </a:spcBef>
              <a:buFont typeface="Arial" panose="020B0604020202020204" pitchFamily="34" charset="0"/>
              <a:buNone/>
            </a:pPr>
            <a:r>
              <a:rPr lang="lv-LV" sz="1600" dirty="0"/>
              <a:t>Pieteikties var pa norādītajiem tālruņiem, kā arī zvanot uz tālr. 64644069 </a:t>
            </a:r>
          </a:p>
          <a:p>
            <a:pPr marL="0" indent="0" algn="ctr">
              <a:spcBef>
                <a:spcPts val="0"/>
              </a:spcBef>
              <a:buFont typeface="Arial" panose="020B0604020202020204" pitchFamily="34" charset="0"/>
              <a:buNone/>
            </a:pPr>
            <a:r>
              <a:rPr lang="lv-LV" sz="1600" dirty="0"/>
              <a:t>vai rakstot uz e-pasta adresi </a:t>
            </a:r>
            <a:r>
              <a:rPr lang="lv-LV" sz="1600" dirty="0">
                <a:hlinkClick r:id="rId5"/>
              </a:rPr>
              <a:t>dricanuapvieniba@rezeknesnovads.lv</a:t>
            </a:r>
            <a:endParaRPr lang="lv-LV" sz="1600" b="1" u="sng" dirty="0">
              <a:solidFill>
                <a:schemeClr val="bg1"/>
              </a:solidFill>
              <a:latin typeface="Times New Roman" panose="02020603050405020304" pitchFamily="18" charset="0"/>
              <a:cs typeface="Times New Roman" panose="02020603050405020304" pitchFamily="18" charset="0"/>
            </a:endParaRPr>
          </a:p>
        </p:txBody>
      </p:sp>
      <p:pic>
        <p:nvPicPr>
          <p:cNvPr id="5" name="Рисунок 3">
            <a:extLst>
              <a:ext uri="{FF2B5EF4-FFF2-40B4-BE49-F238E27FC236}">
                <a16:creationId xmlns:a16="http://schemas.microsoft.com/office/drawing/2014/main" id="{7E926DF2-44A9-5968-A903-53648C5A0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59848" y="459000"/>
            <a:ext cx="1237942" cy="2066747"/>
          </a:xfrm>
          <a:prstGeom prst="rect">
            <a:avLst/>
          </a:prstGeom>
        </p:spPr>
      </p:pic>
    </p:spTree>
    <p:extLst>
      <p:ext uri="{BB962C8B-B14F-4D97-AF65-F5344CB8AC3E}">
        <p14:creationId xmlns:p14="http://schemas.microsoft.com/office/powerpoint/2010/main" val="2400617115"/>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D7C5-6AB7-C501-C50E-3521F4C2116E}"/>
            </a:ext>
          </a:extLst>
        </p:cNvPr>
        <p:cNvGrpSpPr/>
        <p:nvPr/>
      </p:nvGrpSpPr>
      <p:grpSpPr>
        <a:xfrm>
          <a:off x="0" y="0"/>
          <a:ext cx="0" cy="0"/>
          <a:chOff x="0" y="0"/>
          <a:chExt cx="0" cy="0"/>
        </a:xfrm>
      </p:grpSpPr>
      <p:pic>
        <p:nvPicPr>
          <p:cNvPr id="4" name="Attēls 3">
            <a:extLst>
              <a:ext uri="{FF2B5EF4-FFF2-40B4-BE49-F238E27FC236}">
                <a16:creationId xmlns:a16="http://schemas.microsoft.com/office/drawing/2014/main" id="{4279E711-1FCD-1FDC-A52C-08B25A99D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0" y="-261001"/>
            <a:ext cx="12214239" cy="7171607"/>
          </a:xfrm>
          <a:prstGeom prst="rect">
            <a:avLst/>
          </a:prstGeom>
        </p:spPr>
      </p:pic>
      <p:pic>
        <p:nvPicPr>
          <p:cNvPr id="2" name="Рисунок 5">
            <a:extLst>
              <a:ext uri="{FF2B5EF4-FFF2-40B4-BE49-F238E27FC236}">
                <a16:creationId xmlns:a16="http://schemas.microsoft.com/office/drawing/2014/main" id="{143856E5-3134-9F60-3A3A-979E1DF9C7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5" y="5408999"/>
            <a:ext cx="12179868" cy="721470"/>
          </a:xfrm>
          <a:prstGeom prst="rect">
            <a:avLst/>
          </a:prstGeom>
        </p:spPr>
      </p:pic>
      <p:sp>
        <p:nvSpPr>
          <p:cNvPr id="3" name="Подзаголовок 2">
            <a:extLst>
              <a:ext uri="{FF2B5EF4-FFF2-40B4-BE49-F238E27FC236}">
                <a16:creationId xmlns:a16="http://schemas.microsoft.com/office/drawing/2014/main" id="{AA8D2D61-1763-CBE1-B59F-88D8892F223B}"/>
              </a:ext>
            </a:extLst>
          </p:cNvPr>
          <p:cNvSpPr txBox="1">
            <a:spLocks/>
          </p:cNvSpPr>
          <p:nvPr/>
        </p:nvSpPr>
        <p:spPr>
          <a:xfrm>
            <a:off x="2529000" y="5609205"/>
            <a:ext cx="7200000" cy="321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lv-LV" sz="1600" spc="300" dirty="0">
                <a:solidFill>
                  <a:schemeClr val="tx1">
                    <a:lumMod val="50000"/>
                    <a:lumOff val="50000"/>
                  </a:schemeClr>
                </a:solidFill>
                <a:latin typeface="Geogrotesque SemiBold" panose="020B0700000000000000" pitchFamily="34" charset="0"/>
              </a:rPr>
              <a:t>dricanuapvieniba@rezeknesnovads.lv</a:t>
            </a:r>
            <a:endParaRPr lang="en-US" sz="1600" spc="300" dirty="0">
              <a:solidFill>
                <a:schemeClr val="tx1">
                  <a:lumMod val="50000"/>
                  <a:lumOff val="50000"/>
                </a:schemeClr>
              </a:solidFill>
              <a:latin typeface="Geogrotesque SemiBold" panose="020B0700000000000000" pitchFamily="34" charset="0"/>
            </a:endParaRPr>
          </a:p>
        </p:txBody>
      </p:sp>
      <p:pic>
        <p:nvPicPr>
          <p:cNvPr id="5" name="Рисунок 3">
            <a:extLst>
              <a:ext uri="{FF2B5EF4-FFF2-40B4-BE49-F238E27FC236}">
                <a16:creationId xmlns:a16="http://schemas.microsoft.com/office/drawing/2014/main" id="{62CA5D0F-1A33-620C-DBAB-D61921950B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00" y="234000"/>
            <a:ext cx="1305000" cy="2178700"/>
          </a:xfrm>
          <a:prstGeom prst="rect">
            <a:avLst/>
          </a:prstGeom>
        </p:spPr>
      </p:pic>
    </p:spTree>
    <p:extLst>
      <p:ext uri="{BB962C8B-B14F-4D97-AF65-F5344CB8AC3E}">
        <p14:creationId xmlns:p14="http://schemas.microsoft.com/office/powerpoint/2010/main" val="308111193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02726-F010-002D-8496-ED713E1AA41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C70585D-E652-C453-224E-051AF725C7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946000" cy="6858000"/>
          </a:xfrm>
          <a:prstGeom prst="rect">
            <a:avLst/>
          </a:prstGeom>
        </p:spPr>
      </p:pic>
      <p:sp>
        <p:nvSpPr>
          <p:cNvPr id="4" name="Virsraksts 1">
            <a:extLst>
              <a:ext uri="{FF2B5EF4-FFF2-40B4-BE49-F238E27FC236}">
                <a16:creationId xmlns:a16="http://schemas.microsoft.com/office/drawing/2014/main" id="{4E289F32-A9F0-72DC-99E8-01DE4245647F}"/>
              </a:ext>
            </a:extLst>
          </p:cNvPr>
          <p:cNvSpPr txBox="1">
            <a:spLocks/>
          </p:cNvSpPr>
          <p:nvPr/>
        </p:nvSpPr>
        <p:spPr>
          <a:xfrm>
            <a:off x="-561975" y="0"/>
            <a:ext cx="10523536" cy="10382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5" name="Virsraksts 1">
            <a:extLst>
              <a:ext uri="{FF2B5EF4-FFF2-40B4-BE49-F238E27FC236}">
                <a16:creationId xmlns:a16="http://schemas.microsoft.com/office/drawing/2014/main" id="{63761823-60AE-7DFC-8FB4-FA197AEC2576}"/>
              </a:ext>
            </a:extLst>
          </p:cNvPr>
          <p:cNvSpPr txBox="1">
            <a:spLocks/>
          </p:cNvSpPr>
          <p:nvPr/>
        </p:nvSpPr>
        <p:spPr>
          <a:xfrm>
            <a:off x="-204000" y="230894"/>
            <a:ext cx="6582961" cy="57643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600" b="1" i="1" dirty="0">
                <a:solidFill>
                  <a:schemeClr val="accent3">
                    <a:lumMod val="50000"/>
                  </a:schemeClr>
                </a:solidFill>
                <a:latin typeface="Times New Roman" panose="02020603050405020304" pitchFamily="18" charset="0"/>
                <a:cs typeface="Times New Roman" panose="02020603050405020304" pitchFamily="18" charset="0"/>
              </a:rPr>
              <a:t>Dricānu</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 apvienības pārvaldes objekti (</a:t>
            </a:r>
            <a:r>
              <a:rPr lang="lv-LV" sz="2600" b="1" i="1" dirty="0">
                <a:solidFill>
                  <a:schemeClr val="accent3">
                    <a:lumMod val="50000"/>
                  </a:schemeClr>
                </a:solidFill>
                <a:latin typeface="Times New Roman" panose="02020603050405020304" pitchFamily="18" charset="0"/>
                <a:cs typeface="Times New Roman" panose="02020603050405020304" pitchFamily="18" charset="0"/>
              </a:rPr>
              <a:t>3</a:t>
            </a:r>
            <a:r>
              <a:rPr lang="pt-BR" sz="2600" b="1" i="1" dirty="0">
                <a:solidFill>
                  <a:schemeClr val="accent3">
                    <a:lumMod val="50000"/>
                  </a:schemeClr>
                </a:solidFill>
                <a:latin typeface="Times New Roman" panose="02020603050405020304" pitchFamily="18" charset="0"/>
                <a:cs typeface="Times New Roman" panose="02020603050405020304" pitchFamily="18" charset="0"/>
              </a:rPr>
              <a:t>)</a:t>
            </a:r>
            <a:endParaRPr lang="lv-LV" sz="2600" b="1" i="1" dirty="0">
              <a:solidFill>
                <a:schemeClr val="accent3">
                  <a:lumMod val="50000"/>
                </a:schemeClr>
              </a:solidFill>
              <a:latin typeface="Times New Roman" panose="02020603050405020304" pitchFamily="18" charset="0"/>
              <a:cs typeface="Times New Roman" panose="02020603050405020304" pitchFamily="18" charset="0"/>
            </a:endParaRPr>
          </a:p>
        </p:txBody>
      </p:sp>
      <p:graphicFrame>
        <p:nvGraphicFramePr>
          <p:cNvPr id="2" name="Satura vietturis 6">
            <a:extLst>
              <a:ext uri="{FF2B5EF4-FFF2-40B4-BE49-F238E27FC236}">
                <a16:creationId xmlns:a16="http://schemas.microsoft.com/office/drawing/2014/main" id="{A9D661B0-6643-A26A-908E-0065C9BD2F0B}"/>
              </a:ext>
            </a:extLst>
          </p:cNvPr>
          <p:cNvGraphicFramePr>
            <a:graphicFrameLocks/>
          </p:cNvGraphicFramePr>
          <p:nvPr>
            <p:extLst>
              <p:ext uri="{D42A27DB-BD31-4B8C-83A1-F6EECF244321}">
                <p14:modId xmlns:p14="http://schemas.microsoft.com/office/powerpoint/2010/main" val="774682228"/>
              </p:ext>
            </p:extLst>
          </p:nvPr>
        </p:nvGraphicFramePr>
        <p:xfrm>
          <a:off x="276223" y="881236"/>
          <a:ext cx="10247313" cy="5719382"/>
        </p:xfrm>
        <a:graphic>
          <a:graphicData uri="http://schemas.openxmlformats.org/drawingml/2006/table">
            <a:tbl>
              <a:tblPr firstRow="1" bandRow="1">
                <a:tableStyleId>{5C22544A-7EE6-4342-B048-85BDC9FD1C3A}</a:tableStyleId>
              </a:tblPr>
              <a:tblGrid>
                <a:gridCol w="1368810">
                  <a:extLst>
                    <a:ext uri="{9D8B030D-6E8A-4147-A177-3AD203B41FA5}">
                      <a16:colId xmlns:a16="http://schemas.microsoft.com/office/drawing/2014/main" val="921791588"/>
                    </a:ext>
                  </a:extLst>
                </a:gridCol>
                <a:gridCol w="3454559">
                  <a:extLst>
                    <a:ext uri="{9D8B030D-6E8A-4147-A177-3AD203B41FA5}">
                      <a16:colId xmlns:a16="http://schemas.microsoft.com/office/drawing/2014/main" val="3647249765"/>
                    </a:ext>
                  </a:extLst>
                </a:gridCol>
                <a:gridCol w="4055135">
                  <a:extLst>
                    <a:ext uri="{9D8B030D-6E8A-4147-A177-3AD203B41FA5}">
                      <a16:colId xmlns:a16="http://schemas.microsoft.com/office/drawing/2014/main" val="39972658"/>
                    </a:ext>
                  </a:extLst>
                </a:gridCol>
                <a:gridCol w="1368809">
                  <a:extLst>
                    <a:ext uri="{9D8B030D-6E8A-4147-A177-3AD203B41FA5}">
                      <a16:colId xmlns:a16="http://schemas.microsoft.com/office/drawing/2014/main" val="3196045050"/>
                    </a:ext>
                  </a:extLst>
                </a:gridCol>
              </a:tblGrid>
              <a:tr h="490478">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Pagasts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Objekta nosaukums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Objekta adrese</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1" i="0" u="none" strike="noStrike" dirty="0">
                          <a:solidFill>
                            <a:srgbClr val="000000"/>
                          </a:solidFill>
                          <a:effectLst/>
                          <a:latin typeface="Times New Roman" panose="02020603050405020304" pitchFamily="18" charset="0"/>
                          <a:cs typeface="Times New Roman" panose="02020603050405020304" pitchFamily="18" charset="0"/>
                        </a:rPr>
                        <a:t>Darbinieku skaits</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970259506"/>
                  </a:ext>
                </a:extLst>
              </a:tr>
              <a:tr h="664585">
                <a:tc rowSpan="5">
                  <a:txBody>
                    <a:bodyPr/>
                    <a:lstStyle/>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endParaRPr lang="lv-LV" sz="1600" dirty="0">
                        <a:latin typeface="Times New Roman" panose="02020603050405020304" pitchFamily="18" charset="0"/>
                        <a:cs typeface="Times New Roman" panose="02020603050405020304" pitchFamily="18" charset="0"/>
                      </a:endParaRPr>
                    </a:p>
                    <a:p>
                      <a:pPr algn="ctr"/>
                      <a:r>
                        <a:rPr lang="lv-LV" sz="1600" dirty="0">
                          <a:latin typeface="Times New Roman" panose="02020603050405020304" pitchFamily="18" charset="0"/>
                          <a:cs typeface="Times New Roman" panose="02020603050405020304" pitchFamily="18" charset="0"/>
                        </a:rPr>
                        <a:t>Kantinieku</a:t>
                      </a:r>
                    </a:p>
                    <a:p>
                      <a:pPr algn="ctr"/>
                      <a:r>
                        <a:rPr lang="lv-LV" sz="1600" dirty="0">
                          <a:latin typeface="Times New Roman" panose="02020603050405020304" pitchFamily="18" charset="0"/>
                          <a:cs typeface="Times New Roman" panose="02020603050405020304" pitchFamily="18" charset="0"/>
                        </a:rPr>
                        <a:t>pagasts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Administratīvais centrs (bērnudārzs)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Administratīvais centrs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Liuža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Kantinieku</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pagasts, Rēzeknes novads</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6</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667395597"/>
                  </a:ext>
                </a:extLst>
              </a:tr>
              <a:tr h="534747">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Sporta centrs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Sporta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un atpūtas </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centrs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Liuža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Kantinieku</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pagasts, Rēzeknes novads</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1</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586566397"/>
                  </a:ext>
                </a:extLst>
              </a:tr>
              <a:tr h="764619">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Autobusa garāža</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Administratīvais centrs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Liuža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Kantinieku</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pagasts, Rēzeknes novads</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69749856"/>
                  </a:ext>
                </a:extLst>
              </a:tr>
              <a:tr h="973321">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Koka konstrukcijas garāža ar krāsota skārda apdari</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Administratīvais centrs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Liuža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Kantinieku</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pagasts, Rēzeknes novads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183437874"/>
                  </a:ext>
                </a:extLst>
              </a:tr>
              <a:tr h="911588">
                <a:tc vMerge="1">
                  <a:txBody>
                    <a:bodyPr/>
                    <a:lstStyle/>
                    <a:p>
                      <a:endParaRPr lang="lv-LV" dirty="0"/>
                    </a:p>
                  </a:txBody>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Malkas šķūnis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Administratīvais centrs</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0" u="none" strike="noStrike" dirty="0" err="1">
                          <a:solidFill>
                            <a:srgbClr val="000000"/>
                          </a:solidFill>
                          <a:effectLst/>
                          <a:latin typeface="Times New Roman" panose="02020603050405020304" pitchFamily="18" charset="0"/>
                          <a:cs typeface="Times New Roman" panose="02020603050405020304" pitchFamily="18" charset="0"/>
                        </a:rPr>
                        <a:t>Liuža</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600" b="0" i="1" u="none" strike="noStrike" dirty="0">
                          <a:solidFill>
                            <a:srgbClr val="000000"/>
                          </a:solidFill>
                          <a:effectLst/>
                          <a:latin typeface="Times New Roman" panose="02020603050405020304" pitchFamily="18" charset="0"/>
                          <a:cs typeface="Times New Roman" panose="02020603050405020304" pitchFamily="18" charset="0"/>
                        </a:rPr>
                        <a:t>Kantinieku</a:t>
                      </a:r>
                      <a:r>
                        <a:rPr lang="lv-LV" sz="1600" b="0" i="0" u="none" strike="noStrike" dirty="0">
                          <a:solidFill>
                            <a:srgbClr val="000000"/>
                          </a:solidFill>
                          <a:effectLst/>
                          <a:latin typeface="Times New Roman" panose="02020603050405020304" pitchFamily="18" charset="0"/>
                          <a:cs typeface="Times New Roman" panose="02020603050405020304" pitchFamily="18" charset="0"/>
                        </a:rPr>
                        <a:t> pagasts, Rēzeknes novads</a:t>
                      </a:r>
                    </a:p>
                    <a:p>
                      <a:pPr algn="l" fontAlgn="b"/>
                      <a:endParaRPr lang="lv-LV"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637832137"/>
                  </a:ext>
                </a:extLst>
              </a:tr>
              <a:tr h="732002">
                <a:tc rowSpan="2">
                  <a:txBody>
                    <a:bodyPr/>
                    <a:lstStyle/>
                    <a:p>
                      <a:endParaRPr lang="lv-LV" sz="1600" dirty="0">
                        <a:latin typeface="Times New Roman" panose="02020603050405020304" pitchFamily="18" charset="0"/>
                        <a:cs typeface="Times New Roman" panose="02020603050405020304" pitchFamily="18" charset="0"/>
                      </a:endParaRPr>
                    </a:p>
                    <a:p>
                      <a:pPr algn="ctr"/>
                      <a:r>
                        <a:rPr lang="lv-LV" sz="1600" dirty="0">
                          <a:latin typeface="Times New Roman" panose="02020603050405020304" pitchFamily="18" charset="0"/>
                          <a:cs typeface="Times New Roman" panose="02020603050405020304" pitchFamily="18" charset="0"/>
                        </a:rPr>
                        <a:t>Ozolmuižas pagasts</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Ozolmuižas pagasta administratīvā ēka (t.sk. kultūras nams, bibliotēka, bērnu jauniešu centrs)</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lv-LV" sz="1600" b="0" i="0" u="none" strike="noStrike" dirty="0">
                          <a:solidFill>
                            <a:srgbClr val="000000"/>
                          </a:solidFill>
                          <a:effectLst/>
                          <a:latin typeface="Times New Roman" panose="02020603050405020304" pitchFamily="18" charset="0"/>
                          <a:cs typeface="Times New Roman" panose="02020603050405020304" pitchFamily="18" charset="0"/>
                        </a:rPr>
                        <a:t>Laimas, Ozolmuiža, Ozolmuižas pagasts, Rēzeknes nov., LV-4633</a:t>
                      </a: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8</a:t>
                      </a: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107403655"/>
                  </a:ext>
                </a:extLst>
              </a:tr>
              <a:tr h="626423">
                <a:tc vMerge="1">
                  <a:txBody>
                    <a:bodyPr/>
                    <a:lstStyle/>
                    <a:p>
                      <a:pPr algn="ctr"/>
                      <a:endParaRPr lang="lv-LV" dirty="0">
                        <a:latin typeface="Times New Roman" panose="02020603050405020304" pitchFamily="18" charset="0"/>
                        <a:cs typeface="Times New Roman" panose="02020603050405020304" pitchFamily="18" charset="0"/>
                      </a:endParaRPr>
                    </a:p>
                  </a:txBody>
                  <a:tcPr/>
                </a:tc>
                <a:tc>
                  <a:txBody>
                    <a:bodyPr/>
                    <a:lstStyle/>
                    <a:p>
                      <a:r>
                        <a:rPr lang="lv-LV" sz="1600" b="0" i="0" u="none" strike="noStrike" dirty="0">
                          <a:solidFill>
                            <a:srgbClr val="000000"/>
                          </a:solidFill>
                          <a:effectLst/>
                          <a:latin typeface="Times New Roman" panose="02020603050405020304" pitchFamily="18" charset="0"/>
                          <a:cs typeface="Times New Roman" panose="02020603050405020304" pitchFamily="18" charset="0"/>
                        </a:rPr>
                        <a:t>Garāžas</a:t>
                      </a:r>
                    </a:p>
                    <a:p>
                      <a:endParaRPr lang="lv-LV" sz="1600" dirty="0">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lv-LV" sz="1600" b="0" i="0" u="none" strike="noStrike" dirty="0">
                          <a:solidFill>
                            <a:srgbClr val="000000"/>
                          </a:solidFill>
                          <a:effectLst/>
                          <a:latin typeface="Times New Roman" panose="02020603050405020304" pitchFamily="18" charset="0"/>
                          <a:cs typeface="Times New Roman" panose="02020603050405020304" pitchFamily="18" charset="0"/>
                        </a:rPr>
                        <a:t>Laimas, Ozolmuiža, Ozolmuižas pagasts, Rēzeknes nov., LV-4634</a:t>
                      </a:r>
                      <a:endParaRPr lang="lv-LV" sz="1600" dirty="0">
                        <a:latin typeface="Times New Roman" panose="02020603050405020304" pitchFamily="18" charset="0"/>
                        <a:cs typeface="Times New Roman" panose="02020603050405020304" pitchFamily="18" charset="0"/>
                      </a:endParaRPr>
                    </a:p>
                  </a:txBody>
                  <a:tcPr marL="7620" marR="7620" marT="7620" marB="0" anchor="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lv-LV" sz="1600" b="0" i="0" u="none" strike="noStrike" dirty="0">
                          <a:solidFill>
                            <a:srgbClr val="000000"/>
                          </a:solidFill>
                          <a:effectLst/>
                          <a:latin typeface="Times New Roman" panose="02020603050405020304" pitchFamily="18" charset="0"/>
                          <a:cs typeface="Times New Roman" panose="02020603050405020304" pitchFamily="18" charset="0"/>
                        </a:rPr>
                        <a:t>-</a:t>
                      </a:r>
                      <a:endParaRPr lang="lv-LV" sz="1600" dirty="0">
                        <a:latin typeface="Times New Roman" panose="02020603050405020304" pitchFamily="18" charset="0"/>
                        <a:cs typeface="Times New Roman" panose="02020603050405020304" pitchFamily="18" charset="0"/>
                      </a:endParaRPr>
                    </a:p>
                  </a:txBody>
                  <a:tcPr marL="7620" marR="7620" marT="762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75473876"/>
                  </a:ext>
                </a:extLst>
              </a:tr>
            </a:tbl>
          </a:graphicData>
        </a:graphic>
      </p:graphicFrame>
    </p:spTree>
    <p:extLst>
      <p:ext uri="{BB962C8B-B14F-4D97-AF65-F5344CB8AC3E}">
        <p14:creationId xmlns:p14="http://schemas.microsoft.com/office/powerpoint/2010/main" val="1246422305"/>
      </p:ext>
    </p:extLst>
  </p:cSld>
  <p:clrMapOvr>
    <a:masterClrMapping/>
  </p:clrMapOvr>
  <p:transition spd="slow">
    <p:push dir="u"/>
  </p:transition>
</p:sld>
</file>

<file path=ppt/theme/theme1.xml><?xml version="1.0" encoding="utf-8"?>
<a:theme xmlns:a="http://schemas.openxmlformats.org/drawingml/2006/main" name="Тема Office">
  <a:themeElements>
    <a:clrScheme name="REZEKNES NOVADS">
      <a:dk1>
        <a:sysClr val="windowText" lastClr="000000"/>
      </a:dk1>
      <a:lt1>
        <a:sysClr val="window" lastClr="FFFFFF"/>
      </a:lt1>
      <a:dk2>
        <a:srgbClr val="8F6A2A"/>
      </a:dk2>
      <a:lt2>
        <a:srgbClr val="AFA9A0"/>
      </a:lt2>
      <a:accent1>
        <a:srgbClr val="595478"/>
      </a:accent1>
      <a:accent2>
        <a:srgbClr val="BBC7D6"/>
      </a:accent2>
      <a:accent3>
        <a:srgbClr val="EABEB0"/>
      </a:accent3>
      <a:accent4>
        <a:srgbClr val="E9DF97"/>
      </a:accent4>
      <a:accent5>
        <a:srgbClr val="78BE20"/>
      </a:accent5>
      <a:accent6>
        <a:srgbClr val="70AD47"/>
      </a:accent6>
      <a:hlink>
        <a:srgbClr val="007A33"/>
      </a:hlink>
      <a:folHlink>
        <a:srgbClr val="7F7F7F"/>
      </a:folHlink>
    </a:clrScheme>
    <a:fontScheme name="Другая 1">
      <a:majorFont>
        <a:latin typeface="Geogrotesque Medium"/>
        <a:ea typeface=""/>
        <a:cs typeface=""/>
      </a:majorFont>
      <a:minorFont>
        <a:latin typeface="Geogrotesque Regular"/>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nSpc>
            <a:spcPct val="150000"/>
          </a:lnSpc>
          <a:spcBef>
            <a:spcPts val="0"/>
          </a:spcBef>
          <a:defRPr dirty="0">
            <a:solidFill>
              <a:schemeClr val="bg1"/>
            </a:solidFill>
            <a:latin typeface="Geogrotesque SemiBold" panose="020B0700000000000000"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5946</TotalTime>
  <Words>10409</Words>
  <Application>Microsoft Office PowerPoint</Application>
  <PresentationFormat>Platekrāna</PresentationFormat>
  <Paragraphs>2268</Paragraphs>
  <Slides>81</Slides>
  <Notes>0</Notes>
  <HiddenSlides>0</HiddenSlides>
  <MMClips>0</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81</vt:i4>
      </vt:variant>
    </vt:vector>
  </HeadingPairs>
  <TitlesOfParts>
    <vt:vector size="90" baseType="lpstr">
      <vt:lpstr>Arial</vt:lpstr>
      <vt:lpstr>Book Antiqua</vt:lpstr>
      <vt:lpstr>Calibri</vt:lpstr>
      <vt:lpstr>Geogrotesque Medium</vt:lpstr>
      <vt:lpstr>Geogrotesque SemiBold</vt:lpstr>
      <vt:lpstr>Times New Roman</vt:lpstr>
      <vt:lpstr>Wingdings</vt:lpstr>
      <vt:lpstr>Wingdings 3</vt:lpstr>
      <vt:lpstr>Тема Office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Darbinieks</cp:lastModifiedBy>
  <cp:revision>148</cp:revision>
  <dcterms:created xsi:type="dcterms:W3CDTF">2024-03-12T05:40:04Z</dcterms:created>
  <dcterms:modified xsi:type="dcterms:W3CDTF">2025-02-26T09:30:28Z</dcterms:modified>
</cp:coreProperties>
</file>